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1.xml" ContentType="application/vnd.openxmlformats-officedocument.presentationml.tag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2.xml" ContentType="application/vnd.openxmlformats-officedocument.presentationml.tag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3.xml" ContentType="application/vnd.openxmlformats-officedocument.presentationml.tag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8.xml" ContentType="application/vnd.openxmlformats-officedocument.presentationml.notesSlide+xml"/>
  <Override PartName="/ppt/tags/tag4.xml" ContentType="application/vnd.openxmlformats-officedocument.presentationml.tags+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2"/>
  </p:notesMasterIdLst>
  <p:sldIdLst>
    <p:sldId id="256" r:id="rId5"/>
    <p:sldId id="300" r:id="rId6"/>
    <p:sldId id="304" r:id="rId7"/>
    <p:sldId id="303" r:id="rId8"/>
    <p:sldId id="341" r:id="rId9"/>
    <p:sldId id="360" r:id="rId10"/>
    <p:sldId id="306" r:id="rId11"/>
    <p:sldId id="307" r:id="rId12"/>
    <p:sldId id="308" r:id="rId13"/>
    <p:sldId id="310" r:id="rId14"/>
    <p:sldId id="312" r:id="rId15"/>
    <p:sldId id="337" r:id="rId16"/>
    <p:sldId id="359" r:id="rId17"/>
    <p:sldId id="354" r:id="rId18"/>
    <p:sldId id="334" r:id="rId19"/>
    <p:sldId id="339" r:id="rId20"/>
    <p:sldId id="323" r:id="rId21"/>
    <p:sldId id="355" r:id="rId22"/>
    <p:sldId id="356" r:id="rId23"/>
    <p:sldId id="358" r:id="rId24"/>
    <p:sldId id="335" r:id="rId25"/>
    <p:sldId id="325" r:id="rId26"/>
    <p:sldId id="326" r:id="rId27"/>
    <p:sldId id="336" r:id="rId28"/>
    <p:sldId id="328" r:id="rId29"/>
    <p:sldId id="343" r:id="rId30"/>
    <p:sldId id="349" r:id="rId3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Kleckner" initials="LK" lastIdx="26" clrIdx="0">
    <p:extLst>
      <p:ext uri="{19B8F6BF-5375-455C-9EA6-DF929625EA0E}">
        <p15:presenceInfo xmlns:p15="http://schemas.microsoft.com/office/powerpoint/2012/main" userId="S-1-5-21-1744072237-992366881-3522812896-13231" providerId="AD"/>
      </p:ext>
    </p:extLst>
  </p:cmAuthor>
  <p:cmAuthor id="2" name="Mary Nunlist" initials="MN" lastIdx="23" clrIdx="1">
    <p:extLst>
      <p:ext uri="{19B8F6BF-5375-455C-9EA6-DF929625EA0E}">
        <p15:presenceInfo xmlns:p15="http://schemas.microsoft.com/office/powerpoint/2012/main" userId="S-1-5-21-1744072237-992366881-3522812896-19162" providerId="AD"/>
      </p:ext>
    </p:extLst>
  </p:cmAuthor>
  <p:cmAuthor id="3" name="Andrea Miller" initials="AM" lastIdx="8" clrIdx="2">
    <p:extLst>
      <p:ext uri="{19B8F6BF-5375-455C-9EA6-DF929625EA0E}">
        <p15:presenceInfo xmlns:p15="http://schemas.microsoft.com/office/powerpoint/2012/main" userId="S-1-5-21-1744072237-992366881-3522812896-12234" providerId="AD"/>
      </p:ext>
    </p:extLst>
  </p:cmAuthor>
  <p:cmAuthor id="4" name="Amy Boyer" initials="AB" lastIdx="4" clrIdx="3">
    <p:extLst>
      <p:ext uri="{19B8F6BF-5375-455C-9EA6-DF929625EA0E}">
        <p15:presenceInfo xmlns:p15="http://schemas.microsoft.com/office/powerpoint/2012/main" userId="S-1-5-21-1744072237-992366881-3522812896-32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B5C4"/>
    <a:srgbClr val="BFC7D7"/>
    <a:srgbClr val="7B8F9E"/>
    <a:srgbClr val="37A3C4"/>
    <a:srgbClr val="00BEE6"/>
    <a:srgbClr val="9933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35" autoAdjust="0"/>
    <p:restoredTop sz="95405" autoAdjust="0"/>
  </p:normalViewPr>
  <p:slideViewPr>
    <p:cSldViewPr snapToGrid="0">
      <p:cViewPr varScale="1">
        <p:scale>
          <a:sx n="81" d="100"/>
          <a:sy n="81" d="100"/>
        </p:scale>
        <p:origin x="64" y="43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4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2018</c:v>
                </c:pt>
                <c:pt idx="1">
                  <c:v>2017</c:v>
                </c:pt>
                <c:pt idx="2">
                  <c:v>2016</c:v>
                </c:pt>
                <c:pt idx="3">
                  <c:v>2015</c:v>
                </c:pt>
                <c:pt idx="4">
                  <c:v>2014</c:v>
                </c:pt>
              </c:strCache>
            </c:strRef>
          </c:cat>
          <c:val>
            <c:numRef>
              <c:f>Sheet1!$B$2:$B$6</c:f>
              <c:numCache>
                <c:formatCode>0%</c:formatCode>
                <c:ptCount val="5"/>
                <c:pt idx="0">
                  <c:v>0.86</c:v>
                </c:pt>
                <c:pt idx="1">
                  <c:v>0.84</c:v>
                </c:pt>
                <c:pt idx="2">
                  <c:v>0.87</c:v>
                </c:pt>
                <c:pt idx="3">
                  <c:v>0.85</c:v>
                </c:pt>
                <c:pt idx="4">
                  <c:v>0.83</c:v>
                </c:pt>
              </c:numCache>
            </c:numRef>
          </c:val>
          <c:extLst>
            <c:ext xmlns:c16="http://schemas.microsoft.com/office/drawing/2014/chart" uri="{C3380CC4-5D6E-409C-BE32-E72D297353CC}">
              <c16:uniqueId val="{00000000-DAA8-4D05-983C-D35FBD13054B}"/>
            </c:ext>
          </c:extLst>
        </c:ser>
        <c:dLbls>
          <c:showLegendKey val="0"/>
          <c:showVal val="0"/>
          <c:showCatName val="0"/>
          <c:showSerName val="0"/>
          <c:showPercent val="0"/>
          <c:showBubbleSize val="0"/>
        </c:dLbls>
        <c:gapWidth val="30"/>
        <c:axId val="160442080"/>
        <c:axId val="160441296"/>
      </c:barChart>
      <c:catAx>
        <c:axId val="1604420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60441296"/>
        <c:crosses val="autoZero"/>
        <c:auto val="1"/>
        <c:lblAlgn val="ctr"/>
        <c:lblOffset val="100"/>
        <c:noMultiLvlLbl val="0"/>
      </c:catAx>
      <c:valAx>
        <c:axId val="160441296"/>
        <c:scaling>
          <c:orientation val="minMax"/>
          <c:max val="1"/>
          <c:min val="0"/>
        </c:scaling>
        <c:delete val="1"/>
        <c:axPos val="t"/>
        <c:numFmt formatCode="0%" sourceLinked="1"/>
        <c:majorTickMark val="out"/>
        <c:minorTickMark val="none"/>
        <c:tickLblPos val="nextTo"/>
        <c:crossAx val="1604420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2018</c:v>
                </c:pt>
                <c:pt idx="1">
                  <c:v>2017</c:v>
                </c:pt>
                <c:pt idx="2">
                  <c:v>2016</c:v>
                </c:pt>
                <c:pt idx="3">
                  <c:v>2015</c:v>
                </c:pt>
                <c:pt idx="4">
                  <c:v>2014</c:v>
                </c:pt>
              </c:strCache>
            </c:strRef>
          </c:cat>
          <c:val>
            <c:numRef>
              <c:f>Sheet1!$B$2:$B$6</c:f>
              <c:numCache>
                <c:formatCode>0.0</c:formatCode>
                <c:ptCount val="5"/>
                <c:pt idx="0">
                  <c:v>3.7</c:v>
                </c:pt>
                <c:pt idx="1">
                  <c:v>3.6</c:v>
                </c:pt>
                <c:pt idx="2">
                  <c:v>3.7</c:v>
                </c:pt>
                <c:pt idx="3">
                  <c:v>3.3</c:v>
                </c:pt>
                <c:pt idx="4">
                  <c:v>3.6</c:v>
                </c:pt>
              </c:numCache>
            </c:numRef>
          </c:val>
          <c:extLst>
            <c:ext xmlns:c16="http://schemas.microsoft.com/office/drawing/2014/chart" uri="{C3380CC4-5D6E-409C-BE32-E72D297353CC}">
              <c16:uniqueId val="{00000000-BB1E-4426-A4DA-D232BBFB1778}"/>
            </c:ext>
          </c:extLst>
        </c:ser>
        <c:dLbls>
          <c:showLegendKey val="0"/>
          <c:showVal val="0"/>
          <c:showCatName val="0"/>
          <c:showSerName val="0"/>
          <c:showPercent val="0"/>
          <c:showBubbleSize val="0"/>
        </c:dLbls>
        <c:gapWidth val="30"/>
        <c:axId val="217548640"/>
        <c:axId val="217549032"/>
      </c:barChart>
      <c:catAx>
        <c:axId val="2175486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17549032"/>
        <c:crosses val="autoZero"/>
        <c:auto val="1"/>
        <c:lblAlgn val="ctr"/>
        <c:lblOffset val="100"/>
        <c:noMultiLvlLbl val="0"/>
      </c:catAx>
      <c:valAx>
        <c:axId val="217549032"/>
        <c:scaling>
          <c:orientation val="minMax"/>
          <c:max val="5"/>
          <c:min val="0"/>
        </c:scaling>
        <c:delete val="1"/>
        <c:axPos val="t"/>
        <c:numFmt formatCode="0.0" sourceLinked="1"/>
        <c:majorTickMark val="out"/>
        <c:minorTickMark val="none"/>
        <c:tickLblPos val="nextTo"/>
        <c:crossAx val="2175486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75940158288739"/>
          <c:y val="8.6830590224255377E-2"/>
          <c:w val="0.7788744078806108"/>
          <c:h val="0.82633881955148925"/>
        </c:manualLayout>
      </c:layout>
      <c:barChart>
        <c:barDir val="bar"/>
        <c:grouping val="cluster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2018</c:v>
                </c:pt>
                <c:pt idx="1">
                  <c:v>2017</c:v>
                </c:pt>
                <c:pt idx="2">
                  <c:v>2016</c:v>
                </c:pt>
                <c:pt idx="3">
                  <c:v>2015</c:v>
                </c:pt>
                <c:pt idx="4">
                  <c:v>2014</c:v>
                </c:pt>
              </c:strCache>
            </c:strRef>
          </c:cat>
          <c:val>
            <c:numRef>
              <c:f>Sheet1!$B$2:$B$6</c:f>
              <c:numCache>
                <c:formatCode>0%</c:formatCode>
                <c:ptCount val="5"/>
                <c:pt idx="0">
                  <c:v>0.68</c:v>
                </c:pt>
                <c:pt idx="1">
                  <c:v>0.67</c:v>
                </c:pt>
                <c:pt idx="2">
                  <c:v>0.72</c:v>
                </c:pt>
                <c:pt idx="3">
                  <c:v>0.67</c:v>
                </c:pt>
                <c:pt idx="4">
                  <c:v>0.7</c:v>
                </c:pt>
              </c:numCache>
            </c:numRef>
          </c:val>
          <c:extLst>
            <c:ext xmlns:c16="http://schemas.microsoft.com/office/drawing/2014/chart" uri="{C3380CC4-5D6E-409C-BE32-E72D297353CC}">
              <c16:uniqueId val="{00000000-A53C-42B7-9DEF-3D5B2562A2BD}"/>
            </c:ext>
          </c:extLst>
        </c:ser>
        <c:dLbls>
          <c:showLegendKey val="0"/>
          <c:showVal val="0"/>
          <c:showCatName val="0"/>
          <c:showSerName val="0"/>
          <c:showPercent val="0"/>
          <c:showBubbleSize val="0"/>
        </c:dLbls>
        <c:gapWidth val="30"/>
        <c:axId val="217549816"/>
        <c:axId val="217550208"/>
      </c:barChart>
      <c:catAx>
        <c:axId val="2175498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17550208"/>
        <c:crosses val="autoZero"/>
        <c:auto val="1"/>
        <c:lblAlgn val="ctr"/>
        <c:lblOffset val="100"/>
        <c:noMultiLvlLbl val="0"/>
      </c:catAx>
      <c:valAx>
        <c:axId val="217550208"/>
        <c:scaling>
          <c:orientation val="minMax"/>
          <c:max val="1"/>
          <c:min val="0"/>
        </c:scaling>
        <c:delete val="1"/>
        <c:axPos val="t"/>
        <c:numFmt formatCode="0%" sourceLinked="1"/>
        <c:majorTickMark val="out"/>
        <c:minorTickMark val="none"/>
        <c:tickLblPos val="nextTo"/>
        <c:crossAx val="2175498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2018</c:v>
                </c:pt>
                <c:pt idx="1">
                  <c:v>2017</c:v>
                </c:pt>
                <c:pt idx="2">
                  <c:v>2016</c:v>
                </c:pt>
                <c:pt idx="3">
                  <c:v>2015</c:v>
                </c:pt>
                <c:pt idx="4">
                  <c:v>2014</c:v>
                </c:pt>
              </c:strCache>
            </c:strRef>
          </c:cat>
          <c:val>
            <c:numRef>
              <c:f>Sheet1!$B$2:$B$6</c:f>
              <c:numCache>
                <c:formatCode>0.0</c:formatCode>
                <c:ptCount val="5"/>
                <c:pt idx="0">
                  <c:v>2.2000000000000002</c:v>
                </c:pt>
                <c:pt idx="1">
                  <c:v>2.2000000000000002</c:v>
                </c:pt>
                <c:pt idx="2">
                  <c:v>2.2000000000000002</c:v>
                </c:pt>
                <c:pt idx="3">
                  <c:v>1.8</c:v>
                </c:pt>
                <c:pt idx="4">
                  <c:v>2.4</c:v>
                </c:pt>
              </c:numCache>
            </c:numRef>
          </c:val>
          <c:extLst>
            <c:ext xmlns:c16="http://schemas.microsoft.com/office/drawing/2014/chart" uri="{C3380CC4-5D6E-409C-BE32-E72D297353CC}">
              <c16:uniqueId val="{00000000-02CB-4FF5-A5A8-435F88DDFCB7}"/>
            </c:ext>
          </c:extLst>
        </c:ser>
        <c:dLbls>
          <c:showLegendKey val="0"/>
          <c:showVal val="0"/>
          <c:showCatName val="0"/>
          <c:showSerName val="0"/>
          <c:showPercent val="0"/>
          <c:showBubbleSize val="0"/>
        </c:dLbls>
        <c:gapWidth val="30"/>
        <c:axId val="217550992"/>
        <c:axId val="217551384"/>
      </c:barChart>
      <c:catAx>
        <c:axId val="2175509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17551384"/>
        <c:crosses val="autoZero"/>
        <c:auto val="1"/>
        <c:lblAlgn val="ctr"/>
        <c:lblOffset val="100"/>
        <c:noMultiLvlLbl val="0"/>
      </c:catAx>
      <c:valAx>
        <c:axId val="217551384"/>
        <c:scaling>
          <c:orientation val="minMax"/>
          <c:max val="5"/>
          <c:min val="0"/>
        </c:scaling>
        <c:delete val="1"/>
        <c:axPos val="t"/>
        <c:numFmt formatCode="0.0" sourceLinked="1"/>
        <c:majorTickMark val="out"/>
        <c:minorTickMark val="none"/>
        <c:tickLblPos val="nextTo"/>
        <c:crossAx val="2175509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More</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c:formatCode>
                <c:ptCount val="1"/>
              </c:numCache>
            </c:numRef>
          </c:cat>
          <c:val>
            <c:numRef>
              <c:f>Sheet1!$B$2</c:f>
              <c:numCache>
                <c:formatCode>0%</c:formatCode>
                <c:ptCount val="1"/>
                <c:pt idx="0">
                  <c:v>0.19</c:v>
                </c:pt>
              </c:numCache>
            </c:numRef>
          </c:val>
          <c:extLst>
            <c:ext xmlns:c16="http://schemas.microsoft.com/office/drawing/2014/chart" uri="{C3380CC4-5D6E-409C-BE32-E72D297353CC}">
              <c16:uniqueId val="{00000000-02EA-438B-A4D4-F9BE0D0E58C6}"/>
            </c:ext>
          </c:extLst>
        </c:ser>
        <c:ser>
          <c:idx val="1"/>
          <c:order val="1"/>
          <c:tx>
            <c:strRef>
              <c:f>Sheet1!$C$1</c:f>
              <c:strCache>
                <c:ptCount val="1"/>
                <c:pt idx="0">
                  <c:v>About The Same</c:v>
                </c:pt>
              </c:strCache>
            </c:strRef>
          </c:tx>
          <c:spPr>
            <a:solidFill>
              <a:schemeClr val="accent5">
                <a:lumMod val="40000"/>
                <a:lumOff val="60000"/>
              </a:schemeClr>
            </a:solidFill>
            <a:ln>
              <a:solidFill>
                <a:schemeClr val="bg1"/>
              </a:solidFill>
            </a:ln>
            <a:effectLst/>
          </c:spPr>
          <c:invertIfNegative val="0"/>
          <c:dLbls>
            <c:dLbl>
              <c:idx val="0"/>
              <c:tx>
                <c:rich>
                  <a:bodyPr/>
                  <a:lstStyle/>
                  <a:p>
                    <a:r>
                      <a:rPr lang="en-US" dirty="0"/>
                      <a:t>About</a:t>
                    </a:r>
                  </a:p>
                  <a:p>
                    <a:r>
                      <a:rPr lang="en-US" baseline="0" dirty="0"/>
                      <a:t>the Same
</a:t>
                    </a:r>
                    <a:fld id="{D6581FC2-0290-484A-A664-D987AA868349}" type="VALUE">
                      <a:rPr lang="en-US" baseline="0" dirty="0"/>
                      <a:pPr/>
                      <a:t>[VALUE]</a:t>
                    </a:fld>
                    <a:endParaRPr lang="en-US" baseline="0" dirty="0"/>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02EA-438B-A4D4-F9BE0D0E58C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c:formatCode>
                <c:ptCount val="1"/>
              </c:numCache>
            </c:numRef>
          </c:cat>
          <c:val>
            <c:numRef>
              <c:f>Sheet1!$C$2</c:f>
              <c:numCache>
                <c:formatCode>0%</c:formatCode>
                <c:ptCount val="1"/>
                <c:pt idx="0">
                  <c:v>0.63</c:v>
                </c:pt>
              </c:numCache>
            </c:numRef>
          </c:val>
          <c:extLst>
            <c:ext xmlns:c16="http://schemas.microsoft.com/office/drawing/2014/chart" uri="{C3380CC4-5D6E-409C-BE32-E72D297353CC}">
              <c16:uniqueId val="{00000002-02EA-438B-A4D4-F9BE0D0E58C6}"/>
            </c:ext>
          </c:extLst>
        </c:ser>
        <c:ser>
          <c:idx val="2"/>
          <c:order val="2"/>
          <c:tx>
            <c:strRef>
              <c:f>Sheet1!$D$1</c:f>
              <c:strCache>
                <c:ptCount val="1"/>
                <c:pt idx="0">
                  <c:v>Less</c:v>
                </c:pt>
              </c:strCache>
            </c:strRef>
          </c:tx>
          <c:spPr>
            <a:solidFill>
              <a:schemeClr val="bg1">
                <a:lumMod val="50000"/>
              </a:schemeClr>
            </a:solidFill>
            <a:ln>
              <a:solidFill>
                <a:schemeClr val="bg1"/>
              </a:solidFill>
            </a:ln>
            <a:effectLst/>
          </c:spPr>
          <c:invertIfNegative val="0"/>
          <c:dLbls>
            <c:dLbl>
              <c:idx val="0"/>
              <c:layout>
                <c:manualLayout>
                  <c:x val="1.2487988300623244E-2"/>
                  <c:y val="5.8329452810936641E-17"/>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02EA-438B-A4D4-F9BE0D0E58C6}"/>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c:formatCode>
                <c:ptCount val="1"/>
              </c:numCache>
            </c:numRef>
          </c:cat>
          <c:val>
            <c:numRef>
              <c:f>Sheet1!$D$2</c:f>
              <c:numCache>
                <c:formatCode>0%</c:formatCode>
                <c:ptCount val="1"/>
                <c:pt idx="0">
                  <c:v>0.18</c:v>
                </c:pt>
              </c:numCache>
            </c:numRef>
          </c:val>
          <c:extLst>
            <c:ext xmlns:c16="http://schemas.microsoft.com/office/drawing/2014/chart" uri="{C3380CC4-5D6E-409C-BE32-E72D297353CC}">
              <c16:uniqueId val="{00000004-02EA-438B-A4D4-F9BE0D0E58C6}"/>
            </c:ext>
          </c:extLst>
        </c:ser>
        <c:dLbls>
          <c:showLegendKey val="0"/>
          <c:showVal val="0"/>
          <c:showCatName val="0"/>
          <c:showSerName val="0"/>
          <c:showPercent val="0"/>
          <c:showBubbleSize val="0"/>
        </c:dLbls>
        <c:gapWidth val="30"/>
        <c:overlap val="100"/>
        <c:axId val="160440512"/>
        <c:axId val="283680496"/>
      </c:barChart>
      <c:catAx>
        <c:axId val="160440512"/>
        <c:scaling>
          <c:orientation val="maxMin"/>
        </c:scaling>
        <c:delete val="1"/>
        <c:axPos val="l"/>
        <c:numFmt formatCode="@" sourceLinked="1"/>
        <c:majorTickMark val="none"/>
        <c:minorTickMark val="none"/>
        <c:tickLblPos val="nextTo"/>
        <c:crossAx val="283680496"/>
        <c:crosses val="autoZero"/>
        <c:auto val="1"/>
        <c:lblAlgn val="ctr"/>
        <c:lblOffset val="100"/>
        <c:noMultiLvlLbl val="0"/>
      </c:catAx>
      <c:valAx>
        <c:axId val="283680496"/>
        <c:scaling>
          <c:orientation val="minMax"/>
          <c:max val="1"/>
          <c:min val="0"/>
        </c:scaling>
        <c:delete val="1"/>
        <c:axPos val="t"/>
        <c:numFmt formatCode="0%" sourceLinked="1"/>
        <c:majorTickMark val="out"/>
        <c:minorTickMark val="none"/>
        <c:tickLblPos val="nextTo"/>
        <c:crossAx val="160440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More</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c:formatCode>
                <c:ptCount val="1"/>
              </c:numCache>
            </c:numRef>
          </c:cat>
          <c:val>
            <c:numRef>
              <c:f>Sheet1!$B$2</c:f>
              <c:numCache>
                <c:formatCode>0%</c:formatCode>
                <c:ptCount val="1"/>
                <c:pt idx="0">
                  <c:v>0.28999999999999998</c:v>
                </c:pt>
              </c:numCache>
            </c:numRef>
          </c:val>
          <c:extLst>
            <c:ext xmlns:c16="http://schemas.microsoft.com/office/drawing/2014/chart" uri="{C3380CC4-5D6E-409C-BE32-E72D297353CC}">
              <c16:uniqueId val="{00000000-E3E6-458E-A5CB-10385E26C2DF}"/>
            </c:ext>
          </c:extLst>
        </c:ser>
        <c:ser>
          <c:idx val="1"/>
          <c:order val="1"/>
          <c:tx>
            <c:strRef>
              <c:f>Sheet1!$C$1</c:f>
              <c:strCache>
                <c:ptCount val="1"/>
                <c:pt idx="0">
                  <c:v>About The Same</c:v>
                </c:pt>
              </c:strCache>
            </c:strRef>
          </c:tx>
          <c:spPr>
            <a:solidFill>
              <a:schemeClr val="accent4">
                <a:lumMod val="40000"/>
                <a:lumOff val="60000"/>
              </a:schemeClr>
            </a:solidFill>
            <a:ln>
              <a:solidFill>
                <a:schemeClr val="bg1"/>
              </a:solidFill>
            </a:ln>
            <a:effectLst/>
          </c:spPr>
          <c:invertIfNegative val="0"/>
          <c:dLbls>
            <c:dLbl>
              <c:idx val="0"/>
              <c:tx>
                <c:rich>
                  <a:bodyPr/>
                  <a:lstStyle/>
                  <a:p>
                    <a:r>
                      <a:rPr lang="en-US" baseline="0" dirty="0"/>
                      <a:t>About </a:t>
                    </a:r>
                  </a:p>
                  <a:p>
                    <a:r>
                      <a:rPr lang="en-US" baseline="0" dirty="0"/>
                      <a:t>the Same
</a:t>
                    </a:r>
                    <a:fld id="{43717572-C6A9-40DE-A9EA-B347EB71AE46}" type="VALUE">
                      <a:rPr lang="en-US" baseline="0"/>
                      <a:pPr/>
                      <a:t>[VALUE]</a:t>
                    </a:fld>
                    <a:endParaRPr lang="en-US" baseline="0" dirty="0"/>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E3E6-458E-A5CB-10385E26C2D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c:formatCode>
                <c:ptCount val="1"/>
              </c:numCache>
            </c:numRef>
          </c:cat>
          <c:val>
            <c:numRef>
              <c:f>Sheet1!$C$2</c:f>
              <c:numCache>
                <c:formatCode>0%</c:formatCode>
                <c:ptCount val="1"/>
                <c:pt idx="0">
                  <c:v>0.62</c:v>
                </c:pt>
              </c:numCache>
            </c:numRef>
          </c:val>
          <c:extLst>
            <c:ext xmlns:c16="http://schemas.microsoft.com/office/drawing/2014/chart" uri="{C3380CC4-5D6E-409C-BE32-E72D297353CC}">
              <c16:uniqueId val="{00000002-E3E6-458E-A5CB-10385E26C2DF}"/>
            </c:ext>
          </c:extLst>
        </c:ser>
        <c:ser>
          <c:idx val="2"/>
          <c:order val="2"/>
          <c:tx>
            <c:strRef>
              <c:f>Sheet1!$D$1</c:f>
              <c:strCache>
                <c:ptCount val="1"/>
                <c:pt idx="0">
                  <c:v>Less</c:v>
                </c:pt>
              </c:strCache>
            </c:strRef>
          </c:tx>
          <c:spPr>
            <a:solidFill>
              <a:schemeClr val="bg1">
                <a:lumMod val="50000"/>
              </a:schemeClr>
            </a:solidFill>
            <a:ln>
              <a:solidFill>
                <a:schemeClr val="bg1"/>
              </a:solidFill>
            </a:ln>
            <a:effectLst/>
          </c:spPr>
          <c:invertIfNegative val="0"/>
          <c:dLbls>
            <c:dLbl>
              <c:idx val="0"/>
              <c:layout>
                <c:manualLayout>
                  <c:x val="1.2487988300623244E-2"/>
                  <c:y val="5.8329452810936641E-17"/>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E3E6-458E-A5CB-10385E26C2D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c:formatCode>
                <c:ptCount val="1"/>
              </c:numCache>
            </c:numRef>
          </c:cat>
          <c:val>
            <c:numRef>
              <c:f>Sheet1!$D$2</c:f>
              <c:numCache>
                <c:formatCode>0%</c:formatCode>
                <c:ptCount val="1"/>
                <c:pt idx="0">
                  <c:v>0.08</c:v>
                </c:pt>
              </c:numCache>
            </c:numRef>
          </c:val>
          <c:extLst>
            <c:ext xmlns:c16="http://schemas.microsoft.com/office/drawing/2014/chart" uri="{C3380CC4-5D6E-409C-BE32-E72D297353CC}">
              <c16:uniqueId val="{00000004-E3E6-458E-A5CB-10385E26C2DF}"/>
            </c:ext>
          </c:extLst>
        </c:ser>
        <c:dLbls>
          <c:showLegendKey val="0"/>
          <c:showVal val="0"/>
          <c:showCatName val="0"/>
          <c:showSerName val="0"/>
          <c:showPercent val="0"/>
          <c:showBubbleSize val="0"/>
        </c:dLbls>
        <c:gapWidth val="30"/>
        <c:overlap val="100"/>
        <c:axId val="283681280"/>
        <c:axId val="283681672"/>
      </c:barChart>
      <c:catAx>
        <c:axId val="283681280"/>
        <c:scaling>
          <c:orientation val="maxMin"/>
        </c:scaling>
        <c:delete val="1"/>
        <c:axPos val="l"/>
        <c:numFmt formatCode="@" sourceLinked="1"/>
        <c:majorTickMark val="none"/>
        <c:minorTickMark val="none"/>
        <c:tickLblPos val="nextTo"/>
        <c:crossAx val="283681672"/>
        <c:crosses val="autoZero"/>
        <c:auto val="1"/>
        <c:lblAlgn val="ctr"/>
        <c:lblOffset val="100"/>
        <c:noMultiLvlLbl val="0"/>
      </c:catAx>
      <c:valAx>
        <c:axId val="283681672"/>
        <c:scaling>
          <c:orientation val="minMax"/>
          <c:max val="1"/>
          <c:min val="0"/>
        </c:scaling>
        <c:delete val="1"/>
        <c:axPos val="t"/>
        <c:numFmt formatCode="0%" sourceLinked="1"/>
        <c:majorTickMark val="out"/>
        <c:minorTickMark val="none"/>
        <c:tickLblPos val="nextTo"/>
        <c:crossAx val="283681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269615865276158E-2"/>
          <c:y val="4.9643936143044028E-2"/>
          <c:w val="0.561379555643299"/>
          <c:h val="0.9089861170710859"/>
        </c:manualLayout>
      </c:layout>
      <c:pieChart>
        <c:varyColors val="1"/>
        <c:ser>
          <c:idx val="0"/>
          <c:order val="0"/>
          <c:tx>
            <c:strRef>
              <c:f>Sheet1!$B$1</c:f>
              <c:strCache>
                <c:ptCount val="1"/>
                <c:pt idx="0">
                  <c:v>Sales</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1-2AC3-4058-B694-BFAE4E0DA7C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AC3-4058-B694-BFAE4E0DA7C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AC3-4058-B694-BFAE4E0DA7C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AC3-4058-B694-BFAE4E0DA7C9}"/>
              </c:ext>
            </c:extLst>
          </c:dPt>
          <c:dPt>
            <c:idx val="4"/>
            <c:bubble3D val="0"/>
            <c:explosion val="10"/>
            <c:spPr>
              <a:solidFill>
                <a:schemeClr val="accent5"/>
              </a:solidFill>
              <a:ln w="19050">
                <a:solidFill>
                  <a:schemeClr val="lt1"/>
                </a:solidFill>
              </a:ln>
              <a:effectLst/>
            </c:spPr>
            <c:extLst>
              <c:ext xmlns:c16="http://schemas.microsoft.com/office/drawing/2014/chart" uri="{C3380CC4-5D6E-409C-BE32-E72D297353CC}">
                <c16:uniqueId val="{00000009-2AC3-4058-B694-BFAE4E0DA7C9}"/>
              </c:ext>
            </c:extLst>
          </c:dPt>
          <c:dPt>
            <c:idx val="5"/>
            <c:bubble3D val="0"/>
            <c:explosion val="10"/>
            <c:spPr>
              <a:solidFill>
                <a:schemeClr val="accent6"/>
              </a:solidFill>
              <a:ln w="19050">
                <a:solidFill>
                  <a:schemeClr val="lt1"/>
                </a:solidFill>
              </a:ln>
              <a:effectLst/>
            </c:spPr>
            <c:extLst>
              <c:ext xmlns:c16="http://schemas.microsoft.com/office/drawing/2014/chart" uri="{C3380CC4-5D6E-409C-BE32-E72D297353CC}">
                <c16:uniqueId val="{0000000B-2AC3-4058-B694-BFAE4E0DA7C9}"/>
              </c:ext>
            </c:extLst>
          </c:dPt>
          <c:dPt>
            <c:idx val="6"/>
            <c:bubble3D val="0"/>
            <c:explosion val="10"/>
            <c:spPr>
              <a:solidFill>
                <a:schemeClr val="accent1">
                  <a:lumMod val="60000"/>
                </a:schemeClr>
              </a:solidFill>
              <a:ln w="19050">
                <a:solidFill>
                  <a:schemeClr val="lt1"/>
                </a:solidFill>
              </a:ln>
              <a:effectLst/>
            </c:spPr>
            <c:extLst>
              <c:ext xmlns:c16="http://schemas.microsoft.com/office/drawing/2014/chart" uri="{C3380CC4-5D6E-409C-BE32-E72D297353CC}">
                <c16:uniqueId val="{0000000D-2AC3-4058-B694-BFAE4E0DA7C9}"/>
              </c:ext>
            </c:extLst>
          </c:dPt>
          <c:dLbls>
            <c:dLbl>
              <c:idx val="0"/>
              <c:layout>
                <c:manualLayout>
                  <c:x val="2.268188574106347E-2"/>
                  <c:y val="-0.123538261880232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AC3-4058-B694-BFAE4E0DA7C9}"/>
                </c:ext>
              </c:extLst>
            </c:dLbl>
            <c:dLbl>
              <c:idx val="1"/>
              <c:layout>
                <c:manualLayout>
                  <c:x val="7.8744842130223355E-2"/>
                  <c:y val="-0.1540271525836564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AC3-4058-B694-BFAE4E0DA7C9}"/>
                </c:ext>
              </c:extLst>
            </c:dLbl>
            <c:dLbl>
              <c:idx val="2"/>
              <c:layout>
                <c:manualLayout>
                  <c:x val="8.2773097184285244E-2"/>
                  <c:y val="-6.9376423517066563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AC3-4058-B694-BFAE4E0DA7C9}"/>
                </c:ext>
              </c:extLst>
            </c:dLbl>
            <c:dLbl>
              <c:idx val="3"/>
              <c:layout>
                <c:manualLayout>
                  <c:x val="0.11580854395109925"/>
                  <c:y val="0.1352286921971719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AC3-4058-B694-BFAE4E0DA7C9}"/>
                </c:ext>
              </c:extLst>
            </c:dLbl>
            <c:dLbl>
              <c:idx val="4"/>
              <c:layout>
                <c:manualLayout>
                  <c:x val="-9.0957422410322203E-2"/>
                  <c:y val="0.1804639601528146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2AC3-4058-B694-BFAE4E0DA7C9}"/>
                </c:ext>
              </c:extLst>
            </c:dLbl>
            <c:dLbl>
              <c:idx val="5"/>
              <c:layout>
                <c:manualLayout>
                  <c:x val="-0.12268869897085359"/>
                  <c:y val="-0.1236210017738044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2AC3-4058-B694-BFAE4E0DA7C9}"/>
                </c:ext>
              </c:extLst>
            </c:dLbl>
            <c:dLbl>
              <c:idx val="6"/>
              <c:layout>
                <c:manualLayout>
                  <c:x val="-2.608957358569829E-2"/>
                  <c:y val="-0.10502059593571209"/>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D-2AC3-4058-B694-BFAE4E0DA7C9}"/>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Sheet1!$A$2:$A$8</c:f>
              <c:strCache>
                <c:ptCount val="7"/>
                <c:pt idx="0">
                  <c:v>Never</c:v>
                </c:pt>
                <c:pt idx="1">
                  <c:v>Every few months</c:v>
                </c:pt>
                <c:pt idx="2">
                  <c:v>Monthly</c:v>
                </c:pt>
                <c:pt idx="3">
                  <c:v>Every few weeks</c:v>
                </c:pt>
                <c:pt idx="4">
                  <c:v>Weekly</c:v>
                </c:pt>
                <c:pt idx="5">
                  <c:v>A few times a week</c:v>
                </c:pt>
                <c:pt idx="6">
                  <c:v>Daily</c:v>
                </c:pt>
              </c:strCache>
            </c:strRef>
          </c:cat>
          <c:val>
            <c:numRef>
              <c:f>Sheet1!$B$2:$B$8</c:f>
              <c:numCache>
                <c:formatCode>General</c:formatCode>
                <c:ptCount val="7"/>
                <c:pt idx="0">
                  <c:v>4</c:v>
                </c:pt>
                <c:pt idx="1">
                  <c:v>9</c:v>
                </c:pt>
                <c:pt idx="2">
                  <c:v>14</c:v>
                </c:pt>
                <c:pt idx="3">
                  <c:v>18</c:v>
                </c:pt>
                <c:pt idx="4">
                  <c:v>27</c:v>
                </c:pt>
                <c:pt idx="5">
                  <c:v>24</c:v>
                </c:pt>
                <c:pt idx="6">
                  <c:v>4</c:v>
                </c:pt>
              </c:numCache>
            </c:numRef>
          </c:val>
          <c:extLst>
            <c:ext xmlns:c16="http://schemas.microsoft.com/office/drawing/2014/chart" uri="{C3380CC4-5D6E-409C-BE32-E72D297353CC}">
              <c16:uniqueId val="{0000000E-2AC3-4058-B694-BFAE4E0DA7C9}"/>
            </c:ext>
          </c:extLst>
        </c:ser>
        <c:dLbls>
          <c:showLegendKey val="0"/>
          <c:showVal val="0"/>
          <c:showCatName val="0"/>
          <c:showSerName val="0"/>
          <c:showPercent val="0"/>
          <c:showBubbleSize val="0"/>
          <c:showLeaderLines val="0"/>
        </c:dLbls>
        <c:firstSliceAng val="18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Versatile, can be cooked many ways</c:v>
                </c:pt>
                <c:pt idx="1">
                  <c:v>More healthy</c:v>
                </c:pt>
                <c:pt idx="2">
                  <c:v>Convenient, easy to prepare</c:v>
                </c:pt>
                <c:pt idx="3">
                  <c:v>More economical</c:v>
                </c:pt>
                <c:pt idx="4">
                  <c:v>Tastes better</c:v>
                </c:pt>
                <c:pt idx="5">
                  <c:v>Low in fat</c:v>
                </c:pt>
                <c:pt idx="6">
                  <c:v>Higher quality source of protein</c:v>
                </c:pt>
              </c:strCache>
            </c:strRef>
          </c:cat>
          <c:val>
            <c:numRef>
              <c:f>Sheet1!$B$2:$B$8</c:f>
              <c:numCache>
                <c:formatCode>0%</c:formatCode>
                <c:ptCount val="7"/>
                <c:pt idx="0">
                  <c:v>0.51</c:v>
                </c:pt>
                <c:pt idx="1">
                  <c:v>0.45</c:v>
                </c:pt>
                <c:pt idx="2">
                  <c:v>0.42</c:v>
                </c:pt>
                <c:pt idx="3">
                  <c:v>0.32</c:v>
                </c:pt>
                <c:pt idx="4">
                  <c:v>0.31</c:v>
                </c:pt>
                <c:pt idx="5">
                  <c:v>0.31</c:v>
                </c:pt>
                <c:pt idx="6">
                  <c:v>0.26</c:v>
                </c:pt>
              </c:numCache>
            </c:numRef>
          </c:val>
          <c:extLst>
            <c:ext xmlns:c16="http://schemas.microsoft.com/office/drawing/2014/chart" uri="{C3380CC4-5D6E-409C-BE32-E72D297353CC}">
              <c16:uniqueId val="{00000000-BC2D-4C57-B406-C154B910DB47}"/>
            </c:ext>
          </c:extLst>
        </c:ser>
        <c:dLbls>
          <c:showLegendKey val="0"/>
          <c:showVal val="0"/>
          <c:showCatName val="0"/>
          <c:showSerName val="0"/>
          <c:showPercent val="0"/>
          <c:showBubbleSize val="0"/>
        </c:dLbls>
        <c:gapWidth val="30"/>
        <c:axId val="283683632"/>
        <c:axId val="218160672"/>
      </c:barChart>
      <c:catAx>
        <c:axId val="2836836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18160672"/>
        <c:crosses val="autoZero"/>
        <c:auto val="1"/>
        <c:lblAlgn val="ctr"/>
        <c:lblOffset val="100"/>
        <c:noMultiLvlLbl val="0"/>
      </c:catAx>
      <c:valAx>
        <c:axId val="218160672"/>
        <c:scaling>
          <c:orientation val="minMax"/>
          <c:max val="0.8"/>
          <c:min val="0"/>
        </c:scaling>
        <c:delete val="1"/>
        <c:axPos val="t"/>
        <c:numFmt formatCode="0%" sourceLinked="1"/>
        <c:majorTickMark val="out"/>
        <c:minorTickMark val="none"/>
        <c:tickLblPos val="nextTo"/>
        <c:crossAx val="283683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335764815891239E-2"/>
          <c:y val="0.10480386519087073"/>
          <c:w val="0.52731340669268389"/>
          <c:h val="0.85382618802325927"/>
        </c:manualLayout>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FBF-45C1-AB4E-E23CC893157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FBF-45C1-AB4E-E23CC893157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FBF-45C1-AB4E-E23CC893157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FBF-45C1-AB4E-E23CC893157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FBF-45C1-AB4E-E23CC893157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FBF-45C1-AB4E-E23CC8931575}"/>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DFBF-45C1-AB4E-E23CC8931575}"/>
              </c:ext>
            </c:extLst>
          </c:dPt>
          <c:dLbls>
            <c:dLbl>
              <c:idx val="1"/>
              <c:layout>
                <c:manualLayout>
                  <c:x val="-8.8649776115659676E-2"/>
                  <c:y val="0.18437792629938551"/>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FBF-45C1-AB4E-E23CC8931575}"/>
                </c:ext>
              </c:extLst>
            </c:dLbl>
            <c:dLbl>
              <c:idx val="2"/>
              <c:layout>
                <c:manualLayout>
                  <c:x val="-0.11241560916309672"/>
                  <c:y val="0.11018999338080851"/>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FBF-45C1-AB4E-E23CC8931575}"/>
                </c:ext>
              </c:extLst>
            </c:dLbl>
            <c:dLbl>
              <c:idx val="3"/>
              <c:layout>
                <c:manualLayout>
                  <c:x val="-0.11989782301213968"/>
                  <c:y val="1.2240292286817733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FBF-45C1-AB4E-E23CC8931575}"/>
                </c:ext>
              </c:extLst>
            </c:dLbl>
            <c:dLbl>
              <c:idx val="4"/>
              <c:layout>
                <c:manualLayout>
                  <c:x val="-0.10078604285736129"/>
                  <c:y val="-9.1520963379019077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FBF-45C1-AB4E-E23CC8931575}"/>
                </c:ext>
              </c:extLst>
            </c:dLbl>
            <c:dLbl>
              <c:idx val="5"/>
              <c:layout>
                <c:manualLayout>
                  <c:x val="-8.01332388780059E-2"/>
                  <c:y val="-0.14852375525322317"/>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DFBF-45C1-AB4E-E23CC8931575}"/>
                </c:ext>
              </c:extLst>
            </c:dLbl>
            <c:dLbl>
              <c:idx val="6"/>
              <c:layout>
                <c:manualLayout>
                  <c:x val="-3.1921054516299577E-2"/>
                  <c:y val="-0.13281815986476697"/>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D-DFBF-45C1-AB4E-E23CC893157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Sheet1!$A$2:$A$8</c:f>
              <c:strCache>
                <c:ptCount val="7"/>
                <c:pt idx="0">
                  <c:v>Never</c:v>
                </c:pt>
                <c:pt idx="1">
                  <c:v>Every few months</c:v>
                </c:pt>
                <c:pt idx="2">
                  <c:v>Monthly</c:v>
                </c:pt>
                <c:pt idx="3">
                  <c:v>Every few weeks</c:v>
                </c:pt>
                <c:pt idx="4">
                  <c:v>Weekly</c:v>
                </c:pt>
                <c:pt idx="5">
                  <c:v>A few times a week</c:v>
                </c:pt>
                <c:pt idx="6">
                  <c:v>Daily</c:v>
                </c:pt>
              </c:strCache>
            </c:strRef>
          </c:cat>
          <c:val>
            <c:numRef>
              <c:f>Sheet1!$B$2:$B$8</c:f>
              <c:numCache>
                <c:formatCode>General</c:formatCode>
                <c:ptCount val="7"/>
                <c:pt idx="0">
                  <c:v>55</c:v>
                </c:pt>
                <c:pt idx="1">
                  <c:v>9</c:v>
                </c:pt>
                <c:pt idx="2">
                  <c:v>5</c:v>
                </c:pt>
                <c:pt idx="3">
                  <c:v>9</c:v>
                </c:pt>
                <c:pt idx="4">
                  <c:v>8</c:v>
                </c:pt>
                <c:pt idx="5">
                  <c:v>9</c:v>
                </c:pt>
                <c:pt idx="6">
                  <c:v>5</c:v>
                </c:pt>
              </c:numCache>
            </c:numRef>
          </c:val>
          <c:extLst>
            <c:ext xmlns:c16="http://schemas.microsoft.com/office/drawing/2014/chart" uri="{C3380CC4-5D6E-409C-BE32-E72D297353CC}">
              <c16:uniqueId val="{0000000E-DFBF-45C1-AB4E-E23CC8931575}"/>
            </c:ext>
          </c:extLst>
        </c:ser>
        <c:dLbls>
          <c:showLegendKey val="0"/>
          <c:showVal val="0"/>
          <c:showCatName val="0"/>
          <c:showSerName val="0"/>
          <c:showPercent val="0"/>
          <c:showBubbleSize val="0"/>
          <c:showLeaderLines val="0"/>
        </c:dLbls>
        <c:firstSliceAng val="18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Primary Reason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Healthy alternative</c:v>
                </c:pt>
                <c:pt idx="1">
                  <c:v>Curious to try</c:v>
                </c:pt>
                <c:pt idx="2">
                  <c:v>Like the taste</c:v>
                </c:pt>
                <c:pt idx="3">
                  <c:v>Concerned about food safety</c:v>
                </c:pt>
                <c:pt idx="4">
                  <c:v>Environmental impact</c:v>
                </c:pt>
                <c:pt idx="5">
                  <c:v>Concerned about animal welfare</c:v>
                </c:pt>
              </c:strCache>
            </c:strRef>
          </c:cat>
          <c:val>
            <c:numRef>
              <c:f>Sheet1!$B$2:$B$7</c:f>
              <c:numCache>
                <c:formatCode>0%</c:formatCode>
                <c:ptCount val="6"/>
                <c:pt idx="0">
                  <c:v>0.44</c:v>
                </c:pt>
                <c:pt idx="1">
                  <c:v>0.17</c:v>
                </c:pt>
                <c:pt idx="2">
                  <c:v>0.17</c:v>
                </c:pt>
                <c:pt idx="3">
                  <c:v>0.08</c:v>
                </c:pt>
                <c:pt idx="4">
                  <c:v>0.06</c:v>
                </c:pt>
                <c:pt idx="5">
                  <c:v>0.06</c:v>
                </c:pt>
              </c:numCache>
            </c:numRef>
          </c:val>
          <c:extLst>
            <c:ext xmlns:c16="http://schemas.microsoft.com/office/drawing/2014/chart" uri="{C3380CC4-5D6E-409C-BE32-E72D297353CC}">
              <c16:uniqueId val="{00000000-934A-4059-9F37-50B5F62945F0}"/>
            </c:ext>
          </c:extLst>
        </c:ser>
        <c:dLbls>
          <c:showLegendKey val="0"/>
          <c:showVal val="0"/>
          <c:showCatName val="0"/>
          <c:showSerName val="0"/>
          <c:showPercent val="0"/>
          <c:showBubbleSize val="0"/>
        </c:dLbls>
        <c:gapWidth val="30"/>
        <c:axId val="283682064"/>
        <c:axId val="215190672"/>
      </c:barChart>
      <c:catAx>
        <c:axId val="2836820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5190672"/>
        <c:crosses val="autoZero"/>
        <c:auto val="1"/>
        <c:lblAlgn val="ctr"/>
        <c:lblOffset val="100"/>
        <c:noMultiLvlLbl val="0"/>
      </c:catAx>
      <c:valAx>
        <c:axId val="215190672"/>
        <c:scaling>
          <c:orientation val="minMax"/>
        </c:scaling>
        <c:delete val="1"/>
        <c:axPos val="t"/>
        <c:numFmt formatCode="0%" sourceLinked="1"/>
        <c:majorTickMark val="none"/>
        <c:minorTickMark val="none"/>
        <c:tickLblPos val="nextTo"/>
        <c:crossAx val="283682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87783675916936"/>
          <c:y val="1.6065681025428862E-2"/>
          <c:w val="0.69573093084008697"/>
          <c:h val="0.80801280363787797"/>
        </c:manualLayout>
      </c:layout>
      <c:pieChart>
        <c:varyColors val="1"/>
        <c:ser>
          <c:idx val="0"/>
          <c:order val="0"/>
          <c:tx>
            <c:strRef>
              <c:f>Sheet1!$B$1</c:f>
              <c:strCache>
                <c:ptCount val="1"/>
                <c:pt idx="0">
                  <c:v>Impacted</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6F6-4AD5-AB2D-2CB5ED75EAC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6F6-4AD5-AB2D-2CB5ED75EACD}"/>
              </c:ext>
            </c:extLst>
          </c:dPt>
          <c:dPt>
            <c:idx val="2"/>
            <c:bubble3D val="0"/>
            <c:spPr>
              <a:solidFill>
                <a:srgbClr val="A50021"/>
              </a:solidFill>
              <a:ln w="19050">
                <a:solidFill>
                  <a:schemeClr val="lt1"/>
                </a:solidFill>
              </a:ln>
              <a:effectLst/>
            </c:spPr>
            <c:extLst>
              <c:ext xmlns:c16="http://schemas.microsoft.com/office/drawing/2014/chart" uri="{C3380CC4-5D6E-409C-BE32-E72D297353CC}">
                <c16:uniqueId val="{00000005-16F6-4AD5-AB2D-2CB5ED75EACD}"/>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Sometimes</c:v>
                </c:pt>
                <c:pt idx="1">
                  <c:v>Often</c:v>
                </c:pt>
                <c:pt idx="2">
                  <c:v>Never</c:v>
                </c:pt>
              </c:strCache>
            </c:strRef>
          </c:cat>
          <c:val>
            <c:numRef>
              <c:f>Sheet1!$B$2:$B$4</c:f>
              <c:numCache>
                <c:formatCode>0%</c:formatCode>
                <c:ptCount val="3"/>
                <c:pt idx="0">
                  <c:v>0.44</c:v>
                </c:pt>
                <c:pt idx="1">
                  <c:v>0.18</c:v>
                </c:pt>
                <c:pt idx="2">
                  <c:v>0.39</c:v>
                </c:pt>
              </c:numCache>
            </c:numRef>
          </c:val>
          <c:extLst>
            <c:ext xmlns:c16="http://schemas.microsoft.com/office/drawing/2014/chart" uri="{C3380CC4-5D6E-409C-BE32-E72D297353CC}">
              <c16:uniqueId val="{00000006-16F6-4AD5-AB2D-2CB5ED75EACD}"/>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9247804179857"/>
          <c:y val="9.95911204097292E-2"/>
          <c:w val="0.40642591775869835"/>
          <c:h val="0.80081775918054154"/>
        </c:manualLayout>
      </c:layout>
      <c:pieChart>
        <c:varyColors val="1"/>
        <c:ser>
          <c:idx val="0"/>
          <c:order val="0"/>
          <c:tx>
            <c:strRef>
              <c:f>Sheet1!$B$1</c:f>
              <c:strCache>
                <c:ptCount val="1"/>
                <c:pt idx="0">
                  <c:v>Care of Chickens</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AE6E-43EB-B587-C0AE4F763405}"/>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AE6E-43EB-B587-C0AE4F763405}"/>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AE6E-43EB-B587-C0AE4F763405}"/>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Very knowledgeable</c:v>
                </c:pt>
                <c:pt idx="1">
                  <c:v>Somewhat knowledgeable</c:v>
                </c:pt>
                <c:pt idx="2">
                  <c:v>Not at all knowledgeable</c:v>
                </c:pt>
              </c:strCache>
            </c:strRef>
          </c:cat>
          <c:val>
            <c:numRef>
              <c:f>Sheet1!$B$2:$B$4</c:f>
              <c:numCache>
                <c:formatCode>0%</c:formatCode>
                <c:ptCount val="3"/>
                <c:pt idx="0">
                  <c:v>0.16</c:v>
                </c:pt>
                <c:pt idx="1">
                  <c:v>0.51</c:v>
                </c:pt>
                <c:pt idx="2">
                  <c:v>0.33</c:v>
                </c:pt>
              </c:numCache>
            </c:numRef>
          </c:val>
          <c:extLst>
            <c:ext xmlns:c16="http://schemas.microsoft.com/office/drawing/2014/chart" uri="{C3380CC4-5D6E-409C-BE32-E72D297353CC}">
              <c16:uniqueId val="{00000006-AE6E-43EB-B587-C0AE4F763405}"/>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    Extremely Concerned</c:v>
                </c:pt>
              </c:strCache>
            </c:strRef>
          </c:tx>
          <c:spPr>
            <a:solidFill>
              <a:schemeClr val="accent1"/>
            </a:solidFill>
            <a:ln>
              <a:solidFill>
                <a:schemeClr val="bg1"/>
              </a:solidFill>
            </a:ln>
            <a:effectLst/>
          </c:spPr>
          <c:invertIfNegative val="0"/>
          <c:dLbls>
            <c:dLbl>
              <c:idx val="7"/>
              <c:layout>
                <c:manualLayout>
                  <c:x val="1.834406798340449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5A2-49AD-A600-88FB46E3D2C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Disease</c:v>
                </c:pt>
                <c:pt idx="1">
                  <c:v>Food Safety</c:v>
                </c:pt>
                <c:pt idx="2">
                  <c:v>Hormone And Steroid Use</c:v>
                </c:pt>
                <c:pt idx="3">
                  <c:v>Antibiotic Use In Chickens</c:v>
                </c:pt>
                <c:pt idx="4">
                  <c:v>Confusing/Misleading Packaging/Label Claims</c:v>
                </c:pt>
                <c:pt idx="5">
                  <c:v>How Chickens are Bred to Optimize Meat Produced</c:v>
                </c:pt>
                <c:pt idx="6">
                  <c:v>How Chickens are Raised</c:v>
                </c:pt>
                <c:pt idx="7">
                  <c:v>How Chickens Are Housed</c:v>
                </c:pt>
                <c:pt idx="8">
                  <c:v>Time it Takes to Raise a Chicken</c:v>
                </c:pt>
              </c:strCache>
            </c:strRef>
          </c:cat>
          <c:val>
            <c:numRef>
              <c:f>Sheet1!$B$2:$B$10</c:f>
              <c:numCache>
                <c:formatCode>0%</c:formatCode>
                <c:ptCount val="9"/>
                <c:pt idx="0">
                  <c:v>0.49</c:v>
                </c:pt>
                <c:pt idx="1">
                  <c:v>0.47</c:v>
                </c:pt>
                <c:pt idx="2">
                  <c:v>0.41</c:v>
                </c:pt>
                <c:pt idx="3">
                  <c:v>0.35</c:v>
                </c:pt>
                <c:pt idx="4">
                  <c:v>0.32</c:v>
                </c:pt>
                <c:pt idx="5">
                  <c:v>0.26</c:v>
                </c:pt>
                <c:pt idx="6">
                  <c:v>0.26</c:v>
                </c:pt>
                <c:pt idx="7">
                  <c:v>0.25</c:v>
                </c:pt>
                <c:pt idx="8">
                  <c:v>0.16</c:v>
                </c:pt>
              </c:numCache>
            </c:numRef>
          </c:val>
          <c:extLst>
            <c:ext xmlns:c16="http://schemas.microsoft.com/office/drawing/2014/chart" uri="{C3380CC4-5D6E-409C-BE32-E72D297353CC}">
              <c16:uniqueId val="{00000001-85A2-49AD-A600-88FB46E3D2C3}"/>
            </c:ext>
          </c:extLst>
        </c:ser>
        <c:ser>
          <c:idx val="1"/>
          <c:order val="1"/>
          <c:tx>
            <c:strRef>
              <c:f>Sheet1!$C$1</c:f>
              <c:strCache>
                <c:ptCount val="1"/>
                <c:pt idx="0">
                  <c:v>    Very Concerned</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Disease</c:v>
                </c:pt>
                <c:pt idx="1">
                  <c:v>Food Safety</c:v>
                </c:pt>
                <c:pt idx="2">
                  <c:v>Hormone And Steroid Use</c:v>
                </c:pt>
                <c:pt idx="3">
                  <c:v>Antibiotic Use In Chickens</c:v>
                </c:pt>
                <c:pt idx="4">
                  <c:v>Confusing/Misleading Packaging/Label Claims</c:v>
                </c:pt>
                <c:pt idx="5">
                  <c:v>How Chickens are Bred to Optimize Meat Produced</c:v>
                </c:pt>
                <c:pt idx="6">
                  <c:v>How Chickens are Raised</c:v>
                </c:pt>
                <c:pt idx="7">
                  <c:v>How Chickens Are Housed</c:v>
                </c:pt>
                <c:pt idx="8">
                  <c:v>Time it Takes to Raise a Chicken</c:v>
                </c:pt>
              </c:strCache>
            </c:strRef>
          </c:cat>
          <c:val>
            <c:numRef>
              <c:f>Sheet1!$C$2:$C$10</c:f>
              <c:numCache>
                <c:formatCode>0%</c:formatCode>
                <c:ptCount val="9"/>
                <c:pt idx="0">
                  <c:v>0.21</c:v>
                </c:pt>
                <c:pt idx="1">
                  <c:v>0.27</c:v>
                </c:pt>
                <c:pt idx="2">
                  <c:v>0.25</c:v>
                </c:pt>
                <c:pt idx="3">
                  <c:v>0.28000000000000003</c:v>
                </c:pt>
                <c:pt idx="4">
                  <c:v>0.28000000000000003</c:v>
                </c:pt>
                <c:pt idx="5">
                  <c:v>0.27</c:v>
                </c:pt>
                <c:pt idx="6">
                  <c:v>0.25</c:v>
                </c:pt>
                <c:pt idx="7">
                  <c:v>0.24</c:v>
                </c:pt>
                <c:pt idx="8">
                  <c:v>0.17</c:v>
                </c:pt>
              </c:numCache>
            </c:numRef>
          </c:val>
          <c:extLst>
            <c:ext xmlns:c16="http://schemas.microsoft.com/office/drawing/2014/chart" uri="{C3380CC4-5D6E-409C-BE32-E72D297353CC}">
              <c16:uniqueId val="{00000002-85A2-49AD-A600-88FB46E3D2C3}"/>
            </c:ext>
          </c:extLst>
        </c:ser>
        <c:ser>
          <c:idx val="2"/>
          <c:order val="2"/>
          <c:tx>
            <c:strRef>
              <c:f>Sheet1!$D$1</c:f>
              <c:strCache>
                <c:ptCount val="1"/>
                <c:pt idx="0">
                  <c:v>  Somewhat Concerned</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Disease</c:v>
                </c:pt>
                <c:pt idx="1">
                  <c:v>Food Safety</c:v>
                </c:pt>
                <c:pt idx="2">
                  <c:v>Hormone And Steroid Use</c:v>
                </c:pt>
                <c:pt idx="3">
                  <c:v>Antibiotic Use In Chickens</c:v>
                </c:pt>
                <c:pt idx="4">
                  <c:v>Confusing/Misleading Packaging/Label Claims</c:v>
                </c:pt>
                <c:pt idx="5">
                  <c:v>How Chickens are Bred to Optimize Meat Produced</c:v>
                </c:pt>
                <c:pt idx="6">
                  <c:v>How Chickens are Raised</c:v>
                </c:pt>
                <c:pt idx="7">
                  <c:v>How Chickens Are Housed</c:v>
                </c:pt>
                <c:pt idx="8">
                  <c:v>Time it Takes to Raise a Chicken</c:v>
                </c:pt>
              </c:strCache>
            </c:strRef>
          </c:cat>
          <c:val>
            <c:numRef>
              <c:f>Sheet1!$D$2:$D$10</c:f>
              <c:numCache>
                <c:formatCode>0%</c:formatCode>
                <c:ptCount val="9"/>
                <c:pt idx="0">
                  <c:v>0.18</c:v>
                </c:pt>
                <c:pt idx="1">
                  <c:v>0.18</c:v>
                </c:pt>
                <c:pt idx="2">
                  <c:v>0.21</c:v>
                </c:pt>
                <c:pt idx="3">
                  <c:v>0.24</c:v>
                </c:pt>
                <c:pt idx="4">
                  <c:v>0.25</c:v>
                </c:pt>
                <c:pt idx="5">
                  <c:v>0.25</c:v>
                </c:pt>
                <c:pt idx="6">
                  <c:v>0.27</c:v>
                </c:pt>
                <c:pt idx="7">
                  <c:v>0.28000000000000003</c:v>
                </c:pt>
                <c:pt idx="8">
                  <c:v>0.28000000000000003</c:v>
                </c:pt>
              </c:numCache>
            </c:numRef>
          </c:val>
          <c:extLst>
            <c:ext xmlns:c16="http://schemas.microsoft.com/office/drawing/2014/chart" uri="{C3380CC4-5D6E-409C-BE32-E72D297353CC}">
              <c16:uniqueId val="{00000003-85A2-49AD-A600-88FB46E3D2C3}"/>
            </c:ext>
          </c:extLst>
        </c:ser>
        <c:ser>
          <c:idx val="3"/>
          <c:order val="3"/>
          <c:tx>
            <c:strRef>
              <c:f>Sheet1!$E$1</c:f>
              <c:strCache>
                <c:ptCount val="1"/>
                <c:pt idx="0">
                  <c:v>  Not Very Concerned</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Disease</c:v>
                </c:pt>
                <c:pt idx="1">
                  <c:v>Food Safety</c:v>
                </c:pt>
                <c:pt idx="2">
                  <c:v>Hormone And Steroid Use</c:v>
                </c:pt>
                <c:pt idx="3">
                  <c:v>Antibiotic Use In Chickens</c:v>
                </c:pt>
                <c:pt idx="4">
                  <c:v>Confusing/Misleading Packaging/Label Claims</c:v>
                </c:pt>
                <c:pt idx="5">
                  <c:v>How Chickens are Bred to Optimize Meat Produced</c:v>
                </c:pt>
                <c:pt idx="6">
                  <c:v>How Chickens are Raised</c:v>
                </c:pt>
                <c:pt idx="7">
                  <c:v>How Chickens Are Housed</c:v>
                </c:pt>
                <c:pt idx="8">
                  <c:v>Time it Takes to Raise a Chicken</c:v>
                </c:pt>
              </c:strCache>
            </c:strRef>
          </c:cat>
          <c:val>
            <c:numRef>
              <c:f>Sheet1!$E$2:$E$10</c:f>
              <c:numCache>
                <c:formatCode>0%</c:formatCode>
                <c:ptCount val="9"/>
                <c:pt idx="0">
                  <c:v>0.09</c:v>
                </c:pt>
                <c:pt idx="1">
                  <c:v>0.05</c:v>
                </c:pt>
                <c:pt idx="2">
                  <c:v>0.08</c:v>
                </c:pt>
                <c:pt idx="3">
                  <c:v>0.09</c:v>
                </c:pt>
                <c:pt idx="4">
                  <c:v>0.11</c:v>
                </c:pt>
                <c:pt idx="5">
                  <c:v>0.15</c:v>
                </c:pt>
                <c:pt idx="6">
                  <c:v>0.14000000000000001</c:v>
                </c:pt>
                <c:pt idx="7">
                  <c:v>0.16</c:v>
                </c:pt>
                <c:pt idx="8">
                  <c:v>0.25</c:v>
                </c:pt>
              </c:numCache>
            </c:numRef>
          </c:val>
          <c:extLst>
            <c:ext xmlns:c16="http://schemas.microsoft.com/office/drawing/2014/chart" uri="{C3380CC4-5D6E-409C-BE32-E72D297353CC}">
              <c16:uniqueId val="{00000004-85A2-49AD-A600-88FB46E3D2C3}"/>
            </c:ext>
          </c:extLst>
        </c:ser>
        <c:ser>
          <c:idx val="4"/>
          <c:order val="4"/>
          <c:tx>
            <c:strRef>
              <c:f>Sheet1!$F$1</c:f>
              <c:strCache>
                <c:ptCount val="1"/>
                <c:pt idx="0">
                  <c:v>  Not At All Concerned</c:v>
                </c:pt>
              </c:strCache>
            </c:strRef>
          </c:tx>
          <c:spPr>
            <a:solidFill>
              <a:schemeClr val="accent5"/>
            </a:solidFill>
            <a:ln>
              <a:solidFill>
                <a:schemeClr val="bg1"/>
              </a:solidFill>
            </a:ln>
            <a:effectLst/>
          </c:spPr>
          <c:invertIfNegative val="0"/>
          <c:dLbls>
            <c:dLbl>
              <c:idx val="1"/>
              <c:layout>
                <c:manualLayout>
                  <c:x val="6.248909276036664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5A2-49AD-A600-88FB46E3D2C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Disease</c:v>
                </c:pt>
                <c:pt idx="1">
                  <c:v>Food Safety</c:v>
                </c:pt>
                <c:pt idx="2">
                  <c:v>Hormone And Steroid Use</c:v>
                </c:pt>
                <c:pt idx="3">
                  <c:v>Antibiotic Use In Chickens</c:v>
                </c:pt>
                <c:pt idx="4">
                  <c:v>Confusing/Misleading Packaging/Label Claims</c:v>
                </c:pt>
                <c:pt idx="5">
                  <c:v>How Chickens are Bred to Optimize Meat Produced</c:v>
                </c:pt>
                <c:pt idx="6">
                  <c:v>How Chickens are Raised</c:v>
                </c:pt>
                <c:pt idx="7">
                  <c:v>How Chickens Are Housed</c:v>
                </c:pt>
                <c:pt idx="8">
                  <c:v>Time it Takes to Raise a Chicken</c:v>
                </c:pt>
              </c:strCache>
            </c:strRef>
          </c:cat>
          <c:val>
            <c:numRef>
              <c:f>Sheet1!$F$2:$F$10</c:f>
              <c:numCache>
                <c:formatCode>0%</c:formatCode>
                <c:ptCount val="9"/>
                <c:pt idx="0">
                  <c:v>0.04</c:v>
                </c:pt>
                <c:pt idx="1">
                  <c:v>0.03</c:v>
                </c:pt>
                <c:pt idx="2">
                  <c:v>0.05</c:v>
                </c:pt>
                <c:pt idx="3">
                  <c:v>0.05</c:v>
                </c:pt>
                <c:pt idx="4">
                  <c:v>0.05</c:v>
                </c:pt>
                <c:pt idx="5">
                  <c:v>7.0000000000000007E-2</c:v>
                </c:pt>
                <c:pt idx="6">
                  <c:v>7.0000000000000007E-2</c:v>
                </c:pt>
                <c:pt idx="7">
                  <c:v>7.0000000000000007E-2</c:v>
                </c:pt>
                <c:pt idx="8">
                  <c:v>0.13</c:v>
                </c:pt>
              </c:numCache>
            </c:numRef>
          </c:val>
          <c:extLst>
            <c:ext xmlns:c16="http://schemas.microsoft.com/office/drawing/2014/chart" uri="{C3380CC4-5D6E-409C-BE32-E72D297353CC}">
              <c16:uniqueId val="{00000006-85A2-49AD-A600-88FB46E3D2C3}"/>
            </c:ext>
          </c:extLst>
        </c:ser>
        <c:dLbls>
          <c:showLegendKey val="0"/>
          <c:showVal val="0"/>
          <c:showCatName val="0"/>
          <c:showSerName val="0"/>
          <c:showPercent val="0"/>
          <c:showBubbleSize val="0"/>
        </c:dLbls>
        <c:gapWidth val="30"/>
        <c:overlap val="100"/>
        <c:axId val="215193024"/>
        <c:axId val="215193416"/>
      </c:barChart>
      <c:catAx>
        <c:axId val="2151930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15193416"/>
        <c:crosses val="autoZero"/>
        <c:auto val="1"/>
        <c:lblAlgn val="ctr"/>
        <c:lblOffset val="900"/>
        <c:noMultiLvlLbl val="0"/>
      </c:catAx>
      <c:valAx>
        <c:axId val="215193416"/>
        <c:scaling>
          <c:orientation val="minMax"/>
          <c:max val="1"/>
          <c:min val="0"/>
        </c:scaling>
        <c:delete val="1"/>
        <c:axPos val="t"/>
        <c:numFmt formatCode="0%" sourceLinked="1"/>
        <c:majorTickMark val="out"/>
        <c:minorTickMark val="none"/>
        <c:tickLblPos val="nextTo"/>
        <c:crossAx val="215193024"/>
        <c:crosses val="autoZero"/>
        <c:crossBetween val="between"/>
      </c:valAx>
      <c:spPr>
        <a:noFill/>
        <a:ln>
          <a:noFill/>
        </a:ln>
        <a:effectLst/>
      </c:spPr>
    </c:plotArea>
    <c:legend>
      <c:legendPos val="b"/>
      <c:layout>
        <c:manualLayout>
          <c:xMode val="edge"/>
          <c:yMode val="edge"/>
          <c:x val="0.12940790157755172"/>
          <c:y val="0.92174550188725302"/>
          <c:w val="0.86654671595831301"/>
          <c:h val="5.9358962561963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Yes, I would buy more</c:v>
                </c:pt>
              </c:strCache>
            </c:strRef>
          </c:tx>
          <c:spPr>
            <a:solidFill>
              <a:schemeClr val="accent2"/>
            </a:solidFill>
            <a:ln>
              <a:solidFill>
                <a:schemeClr val="bg1"/>
              </a:solidFill>
            </a:ln>
            <a:effectLst/>
          </c:spPr>
          <c:invertIfNegative val="0"/>
          <c:dLbls>
            <c:dLbl>
              <c:idx val="7"/>
              <c:layout>
                <c:manualLayout>
                  <c:x val="1.834406798340449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BE3-4ABD-8FAC-4B2F8473D10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How chickens are raised (485)</c:v>
                </c:pt>
                <c:pt idx="1">
                  <c:v>Food safety (708)</c:v>
                </c:pt>
                <c:pt idx="2">
                  <c:v>How chickens are housed (458)</c:v>
                </c:pt>
                <c:pt idx="3">
                  <c:v>Antibiotic use in chickens (588)</c:v>
                </c:pt>
                <c:pt idx="4">
                  <c:v>Hormone and steroid use (622)</c:v>
                </c:pt>
                <c:pt idx="5">
                  <c:v>How chickens are bred to optimize meat produced (496)</c:v>
                </c:pt>
                <c:pt idx="6">
                  <c:v>Disease (659)</c:v>
                </c:pt>
                <c:pt idx="7">
                  <c:v>The time it takes to raise a chicken (305)</c:v>
                </c:pt>
                <c:pt idx="8">
                  <c:v>Confusing or misleading packaging/label claims (570)</c:v>
                </c:pt>
              </c:strCache>
            </c:strRef>
          </c:cat>
          <c:val>
            <c:numRef>
              <c:f>Sheet1!$B$2:$B$10</c:f>
              <c:numCache>
                <c:formatCode>0%</c:formatCode>
                <c:ptCount val="9"/>
                <c:pt idx="0">
                  <c:v>0.72</c:v>
                </c:pt>
                <c:pt idx="1">
                  <c:v>0.69</c:v>
                </c:pt>
                <c:pt idx="2">
                  <c:v>0.67</c:v>
                </c:pt>
                <c:pt idx="3">
                  <c:v>0.65</c:v>
                </c:pt>
                <c:pt idx="4">
                  <c:v>0.64</c:v>
                </c:pt>
                <c:pt idx="5">
                  <c:v>0.64</c:v>
                </c:pt>
                <c:pt idx="6">
                  <c:v>0.63</c:v>
                </c:pt>
                <c:pt idx="7">
                  <c:v>0.63</c:v>
                </c:pt>
                <c:pt idx="8">
                  <c:v>0.61</c:v>
                </c:pt>
              </c:numCache>
            </c:numRef>
          </c:val>
          <c:extLst>
            <c:ext xmlns:c16="http://schemas.microsoft.com/office/drawing/2014/chart" uri="{C3380CC4-5D6E-409C-BE32-E72D297353CC}">
              <c16:uniqueId val="{00000001-9BE3-4ABD-8FAC-4B2F8473D107}"/>
            </c:ext>
          </c:extLst>
        </c:ser>
        <c:ser>
          <c:idx val="1"/>
          <c:order val="1"/>
          <c:tx>
            <c:strRef>
              <c:f>Sheet1!$C$1</c:f>
              <c:strCache>
                <c:ptCount val="1"/>
                <c:pt idx="0">
                  <c:v>No, it would not affect how much I buy</c:v>
                </c:pt>
              </c:strCache>
            </c:strRef>
          </c:tx>
          <c:spPr>
            <a:solidFill>
              <a:srgbClr val="C00000"/>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How chickens are raised (485)</c:v>
                </c:pt>
                <c:pt idx="1">
                  <c:v>Food safety (708)</c:v>
                </c:pt>
                <c:pt idx="2">
                  <c:v>How chickens are housed (458)</c:v>
                </c:pt>
                <c:pt idx="3">
                  <c:v>Antibiotic use in chickens (588)</c:v>
                </c:pt>
                <c:pt idx="4">
                  <c:v>Hormone and steroid use (622)</c:v>
                </c:pt>
                <c:pt idx="5">
                  <c:v>How chickens are bred to optimize meat produced (496)</c:v>
                </c:pt>
                <c:pt idx="6">
                  <c:v>Disease (659)</c:v>
                </c:pt>
                <c:pt idx="7">
                  <c:v>The time it takes to raise a chicken (305)</c:v>
                </c:pt>
                <c:pt idx="8">
                  <c:v>Confusing or misleading packaging/label claims (570)</c:v>
                </c:pt>
              </c:strCache>
            </c:strRef>
          </c:cat>
          <c:val>
            <c:numRef>
              <c:f>Sheet1!$C$2:$C$10</c:f>
              <c:numCache>
                <c:formatCode>0%</c:formatCode>
                <c:ptCount val="9"/>
                <c:pt idx="0">
                  <c:v>0.28000000000000003</c:v>
                </c:pt>
                <c:pt idx="1">
                  <c:v>0.31</c:v>
                </c:pt>
                <c:pt idx="2">
                  <c:v>0.33</c:v>
                </c:pt>
                <c:pt idx="3">
                  <c:v>0.35</c:v>
                </c:pt>
                <c:pt idx="4">
                  <c:v>0.36</c:v>
                </c:pt>
                <c:pt idx="5">
                  <c:v>0.36</c:v>
                </c:pt>
                <c:pt idx="6">
                  <c:v>0.37</c:v>
                </c:pt>
                <c:pt idx="7">
                  <c:v>0.37</c:v>
                </c:pt>
                <c:pt idx="8">
                  <c:v>0.39</c:v>
                </c:pt>
              </c:numCache>
            </c:numRef>
          </c:val>
          <c:extLst>
            <c:ext xmlns:c16="http://schemas.microsoft.com/office/drawing/2014/chart" uri="{C3380CC4-5D6E-409C-BE32-E72D297353CC}">
              <c16:uniqueId val="{00000002-9BE3-4ABD-8FAC-4B2F8473D107}"/>
            </c:ext>
          </c:extLst>
        </c:ser>
        <c:dLbls>
          <c:showLegendKey val="0"/>
          <c:showVal val="0"/>
          <c:showCatName val="0"/>
          <c:showSerName val="0"/>
          <c:showPercent val="0"/>
          <c:showBubbleSize val="0"/>
        </c:dLbls>
        <c:gapWidth val="30"/>
        <c:overlap val="100"/>
        <c:axId val="285538352"/>
        <c:axId val="285539136"/>
      </c:barChart>
      <c:catAx>
        <c:axId val="2855383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85539136"/>
        <c:crosses val="autoZero"/>
        <c:auto val="1"/>
        <c:lblAlgn val="ctr"/>
        <c:lblOffset val="900"/>
        <c:noMultiLvlLbl val="0"/>
      </c:catAx>
      <c:valAx>
        <c:axId val="285539136"/>
        <c:scaling>
          <c:orientation val="minMax"/>
          <c:max val="1"/>
          <c:min val="0"/>
        </c:scaling>
        <c:delete val="1"/>
        <c:axPos val="t"/>
        <c:numFmt formatCode="0%" sourceLinked="1"/>
        <c:majorTickMark val="out"/>
        <c:minorTickMark val="none"/>
        <c:tickLblPos val="nextTo"/>
        <c:crossAx val="285538352"/>
        <c:crosses val="autoZero"/>
        <c:crossBetween val="between"/>
      </c:valAx>
      <c:spPr>
        <a:noFill/>
        <a:ln>
          <a:noFill/>
        </a:ln>
        <a:effectLst/>
      </c:spPr>
    </c:plotArea>
    <c:legend>
      <c:legendPos val="b"/>
      <c:layout>
        <c:manualLayout>
          <c:xMode val="edge"/>
          <c:yMode val="edge"/>
          <c:x val="0.51507330954009323"/>
          <c:y val="0.8783565301571935"/>
          <c:w val="0.48088126005427528"/>
          <c:h val="0.1027481094720804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083778734353936"/>
          <c:y val="3.1818641487499855E-2"/>
          <c:w val="0.52510274382057665"/>
          <c:h val="0.87023711151420291"/>
        </c:manualLayout>
      </c:layout>
      <c:barChart>
        <c:barDir val="bar"/>
        <c:grouping val="stacked"/>
        <c:varyColors val="0"/>
        <c:ser>
          <c:idx val="0"/>
          <c:order val="0"/>
          <c:tx>
            <c:strRef>
              <c:f>Sheet1!$B$1</c:f>
              <c:strCache>
                <c:ptCount val="1"/>
                <c:pt idx="0">
                  <c:v>Ranked 1st</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How product freshness is communicated</c:v>
                </c:pt>
                <c:pt idx="1">
                  <c:v>How best to cook chicken</c:v>
                </c:pt>
                <c:pt idx="2">
                  <c:v>What chicken label claims mean</c:v>
                </c:pt>
                <c:pt idx="3">
                  <c:v>How chickens are cared for</c:v>
                </c:pt>
                <c:pt idx="4">
                  <c:v>Chicken recipe ideas</c:v>
                </c:pt>
                <c:pt idx="5">
                  <c:v>Nutritional benefits of chicken versus other proteins</c:v>
                </c:pt>
                <c:pt idx="6">
                  <c:v>Where the chicken was raised</c:v>
                </c:pt>
                <c:pt idx="7">
                  <c:v>Environmental impact of raising chickens</c:v>
                </c:pt>
              </c:strCache>
            </c:strRef>
          </c:cat>
          <c:val>
            <c:numRef>
              <c:f>Sheet1!$B$2:$B$9</c:f>
              <c:numCache>
                <c:formatCode>0%</c:formatCode>
                <c:ptCount val="8"/>
                <c:pt idx="0">
                  <c:v>0.13</c:v>
                </c:pt>
                <c:pt idx="1">
                  <c:v>0.14000000000000001</c:v>
                </c:pt>
                <c:pt idx="2">
                  <c:v>0.14000000000000001</c:v>
                </c:pt>
                <c:pt idx="3">
                  <c:v>0.14000000000000001</c:v>
                </c:pt>
                <c:pt idx="4">
                  <c:v>0.12</c:v>
                </c:pt>
                <c:pt idx="5">
                  <c:v>0.1</c:v>
                </c:pt>
                <c:pt idx="6">
                  <c:v>0.08</c:v>
                </c:pt>
                <c:pt idx="7">
                  <c:v>0.04</c:v>
                </c:pt>
              </c:numCache>
            </c:numRef>
          </c:val>
          <c:extLst>
            <c:ext xmlns:c16="http://schemas.microsoft.com/office/drawing/2014/chart" uri="{C3380CC4-5D6E-409C-BE32-E72D297353CC}">
              <c16:uniqueId val="{00000000-6A2A-4431-A955-B50B9BDA1655}"/>
            </c:ext>
          </c:extLst>
        </c:ser>
        <c:ser>
          <c:idx val="1"/>
          <c:order val="1"/>
          <c:tx>
            <c:strRef>
              <c:f>Sheet1!$C$1</c:f>
              <c:strCache>
                <c:ptCount val="1"/>
                <c:pt idx="0">
                  <c:v>Ranked 2nd</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How product freshness is communicated</c:v>
                </c:pt>
                <c:pt idx="1">
                  <c:v>How best to cook chicken</c:v>
                </c:pt>
                <c:pt idx="2">
                  <c:v>What chicken label claims mean</c:v>
                </c:pt>
                <c:pt idx="3">
                  <c:v>How chickens are cared for</c:v>
                </c:pt>
                <c:pt idx="4">
                  <c:v>Chicken recipe ideas</c:v>
                </c:pt>
                <c:pt idx="5">
                  <c:v>Nutritional benefits of chicken versus other proteins</c:v>
                </c:pt>
                <c:pt idx="6">
                  <c:v>Where the chicken was raised</c:v>
                </c:pt>
                <c:pt idx="7">
                  <c:v>Environmental impact of raising chickens</c:v>
                </c:pt>
              </c:strCache>
            </c:strRef>
          </c:cat>
          <c:val>
            <c:numRef>
              <c:f>Sheet1!$C$2:$C$9</c:f>
              <c:numCache>
                <c:formatCode>0%</c:formatCode>
                <c:ptCount val="8"/>
                <c:pt idx="0">
                  <c:v>0.12</c:v>
                </c:pt>
                <c:pt idx="1">
                  <c:v>0.13</c:v>
                </c:pt>
                <c:pt idx="2">
                  <c:v>0.13</c:v>
                </c:pt>
                <c:pt idx="3">
                  <c:v>0.12</c:v>
                </c:pt>
                <c:pt idx="4">
                  <c:v>0.1</c:v>
                </c:pt>
                <c:pt idx="5">
                  <c:v>0.11</c:v>
                </c:pt>
                <c:pt idx="6">
                  <c:v>0.12</c:v>
                </c:pt>
                <c:pt idx="7">
                  <c:v>7.0000000000000007E-2</c:v>
                </c:pt>
              </c:numCache>
            </c:numRef>
          </c:val>
          <c:extLst>
            <c:ext xmlns:c16="http://schemas.microsoft.com/office/drawing/2014/chart" uri="{C3380CC4-5D6E-409C-BE32-E72D297353CC}">
              <c16:uniqueId val="{00000001-6A2A-4431-A955-B50B9BDA1655}"/>
            </c:ext>
          </c:extLst>
        </c:ser>
        <c:ser>
          <c:idx val="2"/>
          <c:order val="2"/>
          <c:tx>
            <c:strRef>
              <c:f>Sheet1!$D$1</c:f>
              <c:strCache>
                <c:ptCount val="1"/>
                <c:pt idx="0">
                  <c:v>Ranked 3rd</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How product freshness is communicated</c:v>
                </c:pt>
                <c:pt idx="1">
                  <c:v>How best to cook chicken</c:v>
                </c:pt>
                <c:pt idx="2">
                  <c:v>What chicken label claims mean</c:v>
                </c:pt>
                <c:pt idx="3">
                  <c:v>How chickens are cared for</c:v>
                </c:pt>
                <c:pt idx="4">
                  <c:v>Chicken recipe ideas</c:v>
                </c:pt>
                <c:pt idx="5">
                  <c:v>Nutritional benefits of chicken versus other proteins</c:v>
                </c:pt>
                <c:pt idx="6">
                  <c:v>Where the chicken was raised</c:v>
                </c:pt>
                <c:pt idx="7">
                  <c:v>Environmental impact of raising chickens</c:v>
                </c:pt>
              </c:strCache>
            </c:strRef>
          </c:cat>
          <c:val>
            <c:numRef>
              <c:f>Sheet1!$D$2:$D$9</c:f>
              <c:numCache>
                <c:formatCode>0%</c:formatCode>
                <c:ptCount val="8"/>
                <c:pt idx="0">
                  <c:v>0.14000000000000001</c:v>
                </c:pt>
                <c:pt idx="1">
                  <c:v>0.12</c:v>
                </c:pt>
                <c:pt idx="2">
                  <c:v>0.11</c:v>
                </c:pt>
                <c:pt idx="3">
                  <c:v>0.11</c:v>
                </c:pt>
                <c:pt idx="4">
                  <c:v>0.12</c:v>
                </c:pt>
                <c:pt idx="5">
                  <c:v>0.12</c:v>
                </c:pt>
                <c:pt idx="6">
                  <c:v>0.09</c:v>
                </c:pt>
                <c:pt idx="7">
                  <c:v>0.09</c:v>
                </c:pt>
              </c:numCache>
            </c:numRef>
          </c:val>
          <c:extLst>
            <c:ext xmlns:c16="http://schemas.microsoft.com/office/drawing/2014/chart" uri="{C3380CC4-5D6E-409C-BE32-E72D297353CC}">
              <c16:uniqueId val="{00000002-6A2A-4431-A955-B50B9BDA1655}"/>
            </c:ext>
          </c:extLst>
        </c:ser>
        <c:dLbls>
          <c:showLegendKey val="0"/>
          <c:showVal val="0"/>
          <c:showCatName val="0"/>
          <c:showSerName val="0"/>
          <c:showPercent val="0"/>
          <c:showBubbleSize val="0"/>
        </c:dLbls>
        <c:gapWidth val="30"/>
        <c:overlap val="100"/>
        <c:axId val="285539920"/>
        <c:axId val="284499872"/>
      </c:barChart>
      <c:catAx>
        <c:axId val="2855399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84499872"/>
        <c:crosses val="autoZero"/>
        <c:auto val="1"/>
        <c:lblAlgn val="ctr"/>
        <c:lblOffset val="100"/>
        <c:noMultiLvlLbl val="0"/>
      </c:catAx>
      <c:valAx>
        <c:axId val="284499872"/>
        <c:scaling>
          <c:orientation val="minMax"/>
          <c:max val="1"/>
          <c:min val="0"/>
        </c:scaling>
        <c:delete val="1"/>
        <c:axPos val="t"/>
        <c:numFmt formatCode="0%" sourceLinked="1"/>
        <c:majorTickMark val="out"/>
        <c:minorTickMark val="none"/>
        <c:tickLblPos val="nextTo"/>
        <c:crossAx val="285539920"/>
        <c:crosses val="autoZero"/>
        <c:crossBetween val="between"/>
      </c:valAx>
      <c:spPr>
        <a:noFill/>
        <a:ln>
          <a:noFill/>
        </a:ln>
        <a:effectLst/>
      </c:spPr>
    </c:plotArea>
    <c:legend>
      <c:legendPos val="b"/>
      <c:layout>
        <c:manualLayout>
          <c:xMode val="edge"/>
          <c:yMode val="edge"/>
          <c:x val="0.38841189795381892"/>
          <c:y val="0.92463810565884408"/>
          <c:w val="0.34993483606355852"/>
          <c:h val="6.514417010514500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8295526990504121"/>
          <c:y val="3.2399221491004285E-2"/>
          <c:w val="0.35089886739756054"/>
          <c:h val="0.93520155701799146"/>
        </c:manualLayout>
      </c:layout>
      <c:barChart>
        <c:barDir val="bar"/>
        <c:grouping val="clustered"/>
        <c:varyColors val="0"/>
        <c:ser>
          <c:idx val="0"/>
          <c:order val="0"/>
          <c:tx>
            <c:strRef>
              <c:f>Sheet1!$B$1</c:f>
              <c:strCache>
                <c:ptCount val="1"/>
                <c:pt idx="0">
                  <c:v>Primary Reason</c:v>
                </c:pt>
              </c:strCache>
            </c:strRef>
          </c:tx>
          <c:spPr>
            <a:solidFill>
              <a:schemeClr val="accent1"/>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FEB-4264-BD30-CA6507866D4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Product package</c:v>
                </c:pt>
                <c:pt idx="1">
                  <c:v>Company web site</c:v>
                </c:pt>
                <c:pt idx="2">
                  <c:v>Chicken supplier website</c:v>
                </c:pt>
                <c:pt idx="3">
                  <c:v>Supermarket signage</c:v>
                </c:pt>
                <c:pt idx="4">
                  <c:v>Supermarket ad/website</c:v>
                </c:pt>
                <c:pt idx="5">
                  <c:v>Restaurant menu</c:v>
                </c:pt>
                <c:pt idx="6">
                  <c:v>Company social media page</c:v>
                </c:pt>
                <c:pt idx="7">
                  <c:v>Smartphone (Text message/toll-free number)</c:v>
                </c:pt>
                <c:pt idx="8">
                  <c:v>Restaurant ad/website</c:v>
                </c:pt>
                <c:pt idx="9">
                  <c:v>Scannable QR code</c:v>
                </c:pt>
                <c:pt idx="10">
                  <c:v>Other</c:v>
                </c:pt>
              </c:strCache>
            </c:strRef>
          </c:cat>
          <c:val>
            <c:numRef>
              <c:f>Sheet1!$B$2:$B$12</c:f>
              <c:numCache>
                <c:formatCode>0%</c:formatCode>
                <c:ptCount val="11"/>
                <c:pt idx="0">
                  <c:v>0.56999999999999995</c:v>
                </c:pt>
                <c:pt idx="1">
                  <c:v>0.33</c:v>
                </c:pt>
                <c:pt idx="2">
                  <c:v>0.28000000000000003</c:v>
                </c:pt>
                <c:pt idx="3">
                  <c:v>0.27</c:v>
                </c:pt>
                <c:pt idx="4">
                  <c:v>0.25</c:v>
                </c:pt>
                <c:pt idx="5">
                  <c:v>0.19</c:v>
                </c:pt>
                <c:pt idx="6">
                  <c:v>0.18</c:v>
                </c:pt>
                <c:pt idx="7">
                  <c:v>0.16</c:v>
                </c:pt>
                <c:pt idx="8">
                  <c:v>0.15</c:v>
                </c:pt>
                <c:pt idx="9">
                  <c:v>0.11</c:v>
                </c:pt>
                <c:pt idx="10">
                  <c:v>0.03</c:v>
                </c:pt>
              </c:numCache>
            </c:numRef>
          </c:val>
          <c:extLst>
            <c:ext xmlns:c16="http://schemas.microsoft.com/office/drawing/2014/chart" uri="{C3380CC4-5D6E-409C-BE32-E72D297353CC}">
              <c16:uniqueId val="{00000001-EFEB-4264-BD30-CA6507866D47}"/>
            </c:ext>
          </c:extLst>
        </c:ser>
        <c:dLbls>
          <c:showLegendKey val="0"/>
          <c:showVal val="0"/>
          <c:showCatName val="0"/>
          <c:showSerName val="0"/>
          <c:showPercent val="0"/>
          <c:showBubbleSize val="0"/>
        </c:dLbls>
        <c:gapWidth val="30"/>
        <c:axId val="284500656"/>
        <c:axId val="284501048"/>
      </c:barChart>
      <c:catAx>
        <c:axId val="2845006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84501048"/>
        <c:crosses val="autoZero"/>
        <c:auto val="1"/>
        <c:lblAlgn val="ctr"/>
        <c:lblOffset val="100"/>
        <c:noMultiLvlLbl val="0"/>
      </c:catAx>
      <c:valAx>
        <c:axId val="284501048"/>
        <c:scaling>
          <c:orientation val="minMax"/>
        </c:scaling>
        <c:delete val="1"/>
        <c:axPos val="t"/>
        <c:numFmt formatCode="0%" sourceLinked="1"/>
        <c:majorTickMark val="none"/>
        <c:minorTickMark val="none"/>
        <c:tickLblPos val="nextTo"/>
        <c:crossAx val="2845006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87783675916936"/>
          <c:y val="1.6065681025428862E-2"/>
          <c:w val="0.69573093084008697"/>
          <c:h val="0.80801280363787797"/>
        </c:manualLayout>
      </c:layout>
      <c:pieChart>
        <c:varyColors val="1"/>
        <c:ser>
          <c:idx val="0"/>
          <c:order val="0"/>
          <c:tx>
            <c:strRef>
              <c:f>Sheet1!$B$1</c:f>
              <c:strCache>
                <c:ptCount val="1"/>
                <c:pt idx="0">
                  <c:v>Impacted</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4E5B-4289-A6D2-C5C6746994D9}"/>
              </c:ext>
            </c:extLst>
          </c:dPt>
          <c:dPt>
            <c:idx val="1"/>
            <c:bubble3D val="0"/>
            <c:spPr>
              <a:solidFill>
                <a:srgbClr val="A50021"/>
              </a:solidFill>
              <a:ln w="19050">
                <a:solidFill>
                  <a:schemeClr val="lt1"/>
                </a:solidFill>
              </a:ln>
              <a:effectLst/>
            </c:spPr>
            <c:extLst>
              <c:ext xmlns:c16="http://schemas.microsoft.com/office/drawing/2014/chart" uri="{C3380CC4-5D6E-409C-BE32-E72D297353CC}">
                <c16:uniqueId val="{00000003-4E5B-4289-A6D2-C5C6746994D9}"/>
              </c:ext>
            </c:extLst>
          </c:dPt>
          <c:dLbls>
            <c:dLbl>
              <c:idx val="0"/>
              <c:layout>
                <c:manualLayout>
                  <c:x val="-0.18848088910526789"/>
                  <c:y val="-0.1499973425564507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E5B-4289-A6D2-C5C6746994D9}"/>
                </c:ext>
              </c:extLst>
            </c:dLbl>
            <c:dLbl>
              <c:idx val="1"/>
              <c:layout>
                <c:manualLayout>
                  <c:x val="0.16243320548978846"/>
                  <c:y val="0.1521737014894908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E5B-4289-A6D2-C5C6746994D9}"/>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Yes, I would buy more</c:v>
                </c:pt>
                <c:pt idx="1">
                  <c:v>No, it would not affect how much I buy</c:v>
                </c:pt>
              </c:strCache>
            </c:strRef>
          </c:cat>
          <c:val>
            <c:numRef>
              <c:f>Sheet1!$B$2:$B$3</c:f>
              <c:numCache>
                <c:formatCode>0%</c:formatCode>
                <c:ptCount val="2"/>
                <c:pt idx="0">
                  <c:v>0.62</c:v>
                </c:pt>
                <c:pt idx="1">
                  <c:v>0.38</c:v>
                </c:pt>
              </c:numCache>
            </c:numRef>
          </c:val>
          <c:extLst>
            <c:ext xmlns:c16="http://schemas.microsoft.com/office/drawing/2014/chart" uri="{C3380CC4-5D6E-409C-BE32-E72D297353CC}">
              <c16:uniqueId val="{00000004-4E5B-4289-A6D2-C5C6746994D9}"/>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19462519983834606"/>
          <c:y val="0.87377267903496625"/>
          <c:w val="0.67350738131573507"/>
          <c:h val="0.1262273209650337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Millennials (18-34)</c:v>
                </c:pt>
                <c:pt idx="1">
                  <c:v>Gen X (35-54)</c:v>
                </c:pt>
                <c:pt idx="2">
                  <c:v>Boomers+ (55+)</c:v>
                </c:pt>
              </c:strCache>
            </c:strRef>
          </c:cat>
          <c:val>
            <c:numRef>
              <c:f>Sheet1!$B$2:$B$4</c:f>
              <c:numCache>
                <c:formatCode>0%</c:formatCode>
                <c:ptCount val="3"/>
                <c:pt idx="0">
                  <c:v>0.3</c:v>
                </c:pt>
                <c:pt idx="1">
                  <c:v>0.33</c:v>
                </c:pt>
                <c:pt idx="2">
                  <c:v>0.37</c:v>
                </c:pt>
              </c:numCache>
            </c:numRef>
          </c:val>
          <c:extLst>
            <c:ext xmlns:c16="http://schemas.microsoft.com/office/drawing/2014/chart" uri="{C3380CC4-5D6E-409C-BE32-E72D297353CC}">
              <c16:uniqueId val="{00000000-37F1-4724-9831-7DBA7BA96433}"/>
            </c:ext>
          </c:extLst>
        </c:ser>
        <c:dLbls>
          <c:showLegendKey val="0"/>
          <c:showVal val="0"/>
          <c:showCatName val="0"/>
          <c:showSerName val="0"/>
          <c:showPercent val="0"/>
          <c:showBubbleSize val="0"/>
        </c:dLbls>
        <c:gapWidth val="30"/>
        <c:axId val="159884144"/>
        <c:axId val="159884536"/>
      </c:barChart>
      <c:catAx>
        <c:axId val="1598841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59884536"/>
        <c:crosses val="autoZero"/>
        <c:auto val="1"/>
        <c:lblAlgn val="ctr"/>
        <c:lblOffset val="100"/>
        <c:noMultiLvlLbl val="0"/>
      </c:catAx>
      <c:valAx>
        <c:axId val="159884536"/>
        <c:scaling>
          <c:orientation val="minMax"/>
          <c:max val="0.60000000000000009"/>
          <c:min val="0"/>
        </c:scaling>
        <c:delete val="1"/>
        <c:axPos val="t"/>
        <c:numFmt formatCode="0%" sourceLinked="1"/>
        <c:majorTickMark val="out"/>
        <c:minorTickMark val="none"/>
        <c:tickLblPos val="nextTo"/>
        <c:crossAx val="1598841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Millennials (18-34)</c:v>
                </c:pt>
                <c:pt idx="1">
                  <c:v>Gen X (35-54)</c:v>
                </c:pt>
                <c:pt idx="2">
                  <c:v>Boomers+ (55+)</c:v>
                </c:pt>
              </c:strCache>
            </c:strRef>
          </c:cat>
          <c:val>
            <c:numRef>
              <c:f>Sheet1!$B$2:$B$4</c:f>
              <c:numCache>
                <c:formatCode>0%</c:formatCode>
                <c:ptCount val="3"/>
                <c:pt idx="0">
                  <c:v>0.36</c:v>
                </c:pt>
                <c:pt idx="1">
                  <c:v>0.33</c:v>
                </c:pt>
                <c:pt idx="2">
                  <c:v>0.30000000000000004</c:v>
                </c:pt>
              </c:numCache>
            </c:numRef>
          </c:val>
          <c:extLst>
            <c:ext xmlns:c16="http://schemas.microsoft.com/office/drawing/2014/chart" uri="{C3380CC4-5D6E-409C-BE32-E72D297353CC}">
              <c16:uniqueId val="{00000000-B0BB-446A-B057-06C5EC34A648}"/>
            </c:ext>
          </c:extLst>
        </c:ser>
        <c:dLbls>
          <c:showLegendKey val="0"/>
          <c:showVal val="0"/>
          <c:showCatName val="0"/>
          <c:showSerName val="0"/>
          <c:showPercent val="0"/>
          <c:showBubbleSize val="0"/>
        </c:dLbls>
        <c:gapWidth val="30"/>
        <c:axId val="159885320"/>
        <c:axId val="159885712"/>
      </c:barChart>
      <c:catAx>
        <c:axId val="15988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59885712"/>
        <c:crosses val="autoZero"/>
        <c:auto val="1"/>
        <c:lblAlgn val="ctr"/>
        <c:lblOffset val="100"/>
        <c:noMultiLvlLbl val="0"/>
      </c:catAx>
      <c:valAx>
        <c:axId val="159885712"/>
        <c:scaling>
          <c:orientation val="minMax"/>
          <c:max val="0.55000000000000004"/>
          <c:min val="0"/>
        </c:scaling>
        <c:delete val="1"/>
        <c:axPos val="t"/>
        <c:numFmt formatCode="0%" sourceLinked="1"/>
        <c:majorTickMark val="out"/>
        <c:minorTickMark val="none"/>
        <c:tickLblPos val="nextTo"/>
        <c:crossAx val="1598853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2345876457584328"/>
          <c:y val="0.17544696904999924"/>
          <c:w val="0.37478175797109226"/>
          <c:h val="0.64910606190000153"/>
        </c:manualLayout>
      </c:layout>
      <c:barChart>
        <c:barDir val="bar"/>
        <c:grouping val="cluster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Millennials (18-34)</c:v>
                </c:pt>
                <c:pt idx="1">
                  <c:v>Gen X (35-54)</c:v>
                </c:pt>
                <c:pt idx="2">
                  <c:v>Boomers+ (55+)</c:v>
                </c:pt>
              </c:strCache>
            </c:strRef>
          </c:cat>
          <c:val>
            <c:numRef>
              <c:f>Sheet1!$B$2:$B$4</c:f>
              <c:numCache>
                <c:formatCode>0%</c:formatCode>
                <c:ptCount val="3"/>
                <c:pt idx="0">
                  <c:v>0.47</c:v>
                </c:pt>
                <c:pt idx="1">
                  <c:v>0.36</c:v>
                </c:pt>
                <c:pt idx="2">
                  <c:v>0.18</c:v>
                </c:pt>
              </c:numCache>
            </c:numRef>
          </c:val>
          <c:extLst>
            <c:ext xmlns:c16="http://schemas.microsoft.com/office/drawing/2014/chart" uri="{C3380CC4-5D6E-409C-BE32-E72D297353CC}">
              <c16:uniqueId val="{00000000-7905-4635-B4F5-45B339F0FDFE}"/>
            </c:ext>
          </c:extLst>
        </c:ser>
        <c:dLbls>
          <c:showLegendKey val="0"/>
          <c:showVal val="0"/>
          <c:showCatName val="0"/>
          <c:showSerName val="0"/>
          <c:showPercent val="0"/>
          <c:showBubbleSize val="0"/>
        </c:dLbls>
        <c:gapWidth val="50"/>
        <c:axId val="161601928"/>
        <c:axId val="161602320"/>
      </c:barChart>
      <c:catAx>
        <c:axId val="1616019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61602320"/>
        <c:crosses val="autoZero"/>
        <c:auto val="1"/>
        <c:lblAlgn val="ctr"/>
        <c:lblOffset val="100"/>
        <c:noMultiLvlLbl val="0"/>
      </c:catAx>
      <c:valAx>
        <c:axId val="161602320"/>
        <c:scaling>
          <c:orientation val="minMax"/>
        </c:scaling>
        <c:delete val="1"/>
        <c:axPos val="t"/>
        <c:numFmt formatCode="0%" sourceLinked="1"/>
        <c:majorTickMark val="out"/>
        <c:minorTickMark val="none"/>
        <c:tickLblPos val="nextTo"/>
        <c:crossAx val="161601928"/>
        <c:crosses val="autoZero"/>
        <c:crossBetween val="between"/>
        <c:majorUnit val="0.55000000000000004"/>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Less Than $35K</c:v>
                </c:pt>
                <c:pt idx="1">
                  <c:v>$35K - $50K</c:v>
                </c:pt>
                <c:pt idx="2">
                  <c:v>$50K - $75K</c:v>
                </c:pt>
                <c:pt idx="3">
                  <c:v>$75K - $100K</c:v>
                </c:pt>
                <c:pt idx="4">
                  <c:v>$100K Or More</c:v>
                </c:pt>
              </c:strCache>
            </c:strRef>
          </c:cat>
          <c:val>
            <c:numRef>
              <c:f>Sheet1!$B$2:$B$6</c:f>
              <c:numCache>
                <c:formatCode>0%</c:formatCode>
                <c:ptCount val="5"/>
                <c:pt idx="0">
                  <c:v>0.35</c:v>
                </c:pt>
                <c:pt idx="1">
                  <c:v>0.15</c:v>
                </c:pt>
                <c:pt idx="2">
                  <c:v>0.18</c:v>
                </c:pt>
                <c:pt idx="3">
                  <c:v>0.1</c:v>
                </c:pt>
                <c:pt idx="4">
                  <c:v>0.23</c:v>
                </c:pt>
              </c:numCache>
            </c:numRef>
          </c:val>
          <c:extLst>
            <c:ext xmlns:c16="http://schemas.microsoft.com/office/drawing/2014/chart" uri="{C3380CC4-5D6E-409C-BE32-E72D297353CC}">
              <c16:uniqueId val="{00000000-F370-4BE9-9D85-3254A13B38F1}"/>
            </c:ext>
          </c:extLst>
        </c:ser>
        <c:dLbls>
          <c:showLegendKey val="0"/>
          <c:showVal val="0"/>
          <c:showCatName val="0"/>
          <c:showSerName val="0"/>
          <c:showPercent val="0"/>
          <c:showBubbleSize val="0"/>
        </c:dLbls>
        <c:gapWidth val="30"/>
        <c:axId val="161603104"/>
        <c:axId val="161603496"/>
      </c:barChart>
      <c:catAx>
        <c:axId val="1616031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61603496"/>
        <c:crosses val="autoZero"/>
        <c:auto val="1"/>
        <c:lblAlgn val="ctr"/>
        <c:lblOffset val="100"/>
        <c:noMultiLvlLbl val="0"/>
      </c:catAx>
      <c:valAx>
        <c:axId val="161603496"/>
        <c:scaling>
          <c:orientation val="minMax"/>
          <c:max val="0.60000000000000009"/>
          <c:min val="0"/>
        </c:scaling>
        <c:delete val="1"/>
        <c:axPos val="t"/>
        <c:numFmt formatCode="0%" sourceLinked="1"/>
        <c:majorTickMark val="out"/>
        <c:minorTickMark val="none"/>
        <c:tickLblPos val="nextTo"/>
        <c:crossAx val="1616031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Less Than $35K</c:v>
                </c:pt>
                <c:pt idx="1">
                  <c:v>$35K - $50K</c:v>
                </c:pt>
                <c:pt idx="2">
                  <c:v>$50K - $75K</c:v>
                </c:pt>
                <c:pt idx="3">
                  <c:v>$75K - $100K</c:v>
                </c:pt>
                <c:pt idx="4">
                  <c:v>$100K Or More</c:v>
                </c:pt>
              </c:strCache>
            </c:strRef>
          </c:cat>
          <c:val>
            <c:numRef>
              <c:f>Sheet1!$B$2:$B$6</c:f>
              <c:numCache>
                <c:formatCode>0%</c:formatCode>
                <c:ptCount val="5"/>
                <c:pt idx="0">
                  <c:v>0.31</c:v>
                </c:pt>
                <c:pt idx="1">
                  <c:v>0.13</c:v>
                </c:pt>
                <c:pt idx="2">
                  <c:v>0.18</c:v>
                </c:pt>
                <c:pt idx="3">
                  <c:v>0.1</c:v>
                </c:pt>
                <c:pt idx="4">
                  <c:v>0.28999999999999998</c:v>
                </c:pt>
              </c:numCache>
            </c:numRef>
          </c:val>
          <c:extLst>
            <c:ext xmlns:c16="http://schemas.microsoft.com/office/drawing/2014/chart" uri="{C3380CC4-5D6E-409C-BE32-E72D297353CC}">
              <c16:uniqueId val="{00000000-08DA-471F-869B-A805D878EEDC}"/>
            </c:ext>
          </c:extLst>
        </c:ser>
        <c:dLbls>
          <c:showLegendKey val="0"/>
          <c:showVal val="0"/>
          <c:showCatName val="0"/>
          <c:showSerName val="0"/>
          <c:showPercent val="0"/>
          <c:showBubbleSize val="0"/>
        </c:dLbls>
        <c:gapWidth val="30"/>
        <c:axId val="161604280"/>
        <c:axId val="161604672"/>
      </c:barChart>
      <c:catAx>
        <c:axId val="1616042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61604672"/>
        <c:crosses val="autoZero"/>
        <c:auto val="1"/>
        <c:lblAlgn val="ctr"/>
        <c:lblOffset val="100"/>
        <c:noMultiLvlLbl val="0"/>
      </c:catAx>
      <c:valAx>
        <c:axId val="161604672"/>
        <c:scaling>
          <c:orientation val="minMax"/>
          <c:max val="0.60000000000000009"/>
          <c:min val="0"/>
        </c:scaling>
        <c:delete val="1"/>
        <c:axPos val="t"/>
        <c:numFmt formatCode="0%" sourceLinked="1"/>
        <c:majorTickMark val="out"/>
        <c:minorTickMark val="none"/>
        <c:tickLblPos val="nextTo"/>
        <c:crossAx val="161604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Less Than $35K</c:v>
                </c:pt>
                <c:pt idx="1">
                  <c:v>$35K - $50K</c:v>
                </c:pt>
                <c:pt idx="2">
                  <c:v>$50K - $75K</c:v>
                </c:pt>
                <c:pt idx="3">
                  <c:v>$75K - $100K</c:v>
                </c:pt>
                <c:pt idx="4">
                  <c:v>$100K Or More</c:v>
                </c:pt>
              </c:strCache>
            </c:strRef>
          </c:cat>
          <c:val>
            <c:numRef>
              <c:f>Sheet1!$B$2:$B$6</c:f>
              <c:numCache>
                <c:formatCode>0%</c:formatCode>
                <c:ptCount val="5"/>
                <c:pt idx="0">
                  <c:v>0.33</c:v>
                </c:pt>
                <c:pt idx="1">
                  <c:v>0.16</c:v>
                </c:pt>
                <c:pt idx="2">
                  <c:v>0.17</c:v>
                </c:pt>
                <c:pt idx="3">
                  <c:v>0.09</c:v>
                </c:pt>
                <c:pt idx="4">
                  <c:v>0.24</c:v>
                </c:pt>
              </c:numCache>
            </c:numRef>
          </c:val>
          <c:extLst>
            <c:ext xmlns:c16="http://schemas.microsoft.com/office/drawing/2014/chart" uri="{C3380CC4-5D6E-409C-BE32-E72D297353CC}">
              <c16:uniqueId val="{00000000-76F9-463B-A711-FB808D6DC6ED}"/>
            </c:ext>
          </c:extLst>
        </c:ser>
        <c:dLbls>
          <c:showLegendKey val="0"/>
          <c:showVal val="0"/>
          <c:showCatName val="0"/>
          <c:showSerName val="0"/>
          <c:showPercent val="0"/>
          <c:showBubbleSize val="0"/>
        </c:dLbls>
        <c:gapWidth val="30"/>
        <c:axId val="161605456"/>
        <c:axId val="211147560"/>
      </c:barChart>
      <c:catAx>
        <c:axId val="1616054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11147560"/>
        <c:crosses val="autoZero"/>
        <c:auto val="1"/>
        <c:lblAlgn val="ctr"/>
        <c:lblOffset val="100"/>
        <c:noMultiLvlLbl val="0"/>
      </c:catAx>
      <c:valAx>
        <c:axId val="211147560"/>
        <c:scaling>
          <c:orientation val="minMax"/>
          <c:max val="0.60000000000000009"/>
          <c:min val="0"/>
        </c:scaling>
        <c:delete val="1"/>
        <c:axPos val="t"/>
        <c:numFmt formatCode="0%" sourceLinked="1"/>
        <c:majorTickMark val="out"/>
        <c:minorTickMark val="none"/>
        <c:tickLblPos val="nextTo"/>
        <c:crossAx val="161605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FDDB-4C25-BB60-B22681CEEBE4}"/>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3-FDDB-4C25-BB60-B22681CEEBE4}"/>
              </c:ext>
            </c:extLst>
          </c:dPt>
          <c:dLbls>
            <c:dLbl>
              <c:idx val="0"/>
              <c:layout>
                <c:manualLayout>
                  <c:x val="1.1611597801844059E-3"/>
                  <c:y val="0.2384016537806036"/>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68666722987797713"/>
                      <c:h val="0.40422281248989717"/>
                    </c:manualLayout>
                  </c15:layout>
                </c:ext>
                <c:ext xmlns:c16="http://schemas.microsoft.com/office/drawing/2014/chart" uri="{C3380CC4-5D6E-409C-BE32-E72D297353CC}">
                  <c16:uniqueId val="{00000001-FDDB-4C25-BB60-B22681CEEBE4}"/>
                </c:ext>
              </c:extLst>
            </c:dLbl>
            <c:dLbl>
              <c:idx val="1"/>
              <c:delete val="1"/>
              <c:extLst>
                <c:ext xmlns:c15="http://schemas.microsoft.com/office/drawing/2012/chart" uri="{CE6537A1-D6FC-4f65-9D91-7224C49458BB}"/>
                <c:ext xmlns:c16="http://schemas.microsoft.com/office/drawing/2014/chart" uri="{C3380CC4-5D6E-409C-BE32-E72D297353CC}">
                  <c16:uniqueId val="{00000003-FDDB-4C25-BB60-B22681CEEBE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Kids in HH</c:v>
                </c:pt>
                <c:pt idx="1">
                  <c:v>No Kids in HH</c:v>
                </c:pt>
              </c:strCache>
            </c:strRef>
          </c:cat>
          <c:val>
            <c:numRef>
              <c:f>Sheet1!$B$2:$B$3</c:f>
              <c:numCache>
                <c:formatCode>0%</c:formatCode>
                <c:ptCount val="2"/>
                <c:pt idx="0">
                  <c:v>0.35</c:v>
                </c:pt>
                <c:pt idx="1">
                  <c:v>0.65</c:v>
                </c:pt>
              </c:numCache>
            </c:numRef>
          </c:val>
          <c:extLst>
            <c:ext xmlns:c16="http://schemas.microsoft.com/office/drawing/2014/chart" uri="{C3380CC4-5D6E-409C-BE32-E72D297353CC}">
              <c16:uniqueId val="{00000004-FDDB-4C25-BB60-B22681CEEBE4}"/>
            </c:ext>
          </c:extLst>
        </c:ser>
        <c:dLbls>
          <c:showLegendKey val="0"/>
          <c:showVal val="0"/>
          <c:showCatName val="0"/>
          <c:showSerName val="0"/>
          <c:showPercent val="0"/>
          <c:showBubbleSize val="0"/>
          <c:showLeaderLines val="1"/>
        </c:dLbls>
        <c:firstSliceAng val="300"/>
        <c:holeSize val="5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AD91-426D-AE10-DA1DA267A2B0}"/>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3-AD91-426D-AE10-DA1DA267A2B0}"/>
              </c:ext>
            </c:extLst>
          </c:dPt>
          <c:dLbls>
            <c:dLbl>
              <c:idx val="0"/>
              <c:layout>
                <c:manualLayout>
                  <c:x val="-7.9642914626014572E-3"/>
                  <c:y val="0.22710485210974443"/>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68666722987797713"/>
                      <c:h val="0.40422281248989717"/>
                    </c:manualLayout>
                  </c15:layout>
                </c:ext>
                <c:ext xmlns:c16="http://schemas.microsoft.com/office/drawing/2014/chart" uri="{C3380CC4-5D6E-409C-BE32-E72D297353CC}">
                  <c16:uniqueId val="{00000001-AD91-426D-AE10-DA1DA267A2B0}"/>
                </c:ext>
              </c:extLst>
            </c:dLbl>
            <c:dLbl>
              <c:idx val="1"/>
              <c:delete val="1"/>
              <c:extLst>
                <c:ext xmlns:c15="http://schemas.microsoft.com/office/drawing/2012/chart" uri="{CE6537A1-D6FC-4f65-9D91-7224C49458BB}"/>
                <c:ext xmlns:c16="http://schemas.microsoft.com/office/drawing/2014/chart" uri="{C3380CC4-5D6E-409C-BE32-E72D297353CC}">
                  <c16:uniqueId val="{00000003-AD91-426D-AE10-DA1DA267A2B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Kids in HH</c:v>
                </c:pt>
                <c:pt idx="1">
                  <c:v>No Kids in HH</c:v>
                </c:pt>
              </c:strCache>
            </c:strRef>
          </c:cat>
          <c:val>
            <c:numRef>
              <c:f>Sheet1!$B$2:$B$3</c:f>
              <c:numCache>
                <c:formatCode>0%</c:formatCode>
                <c:ptCount val="2"/>
                <c:pt idx="0">
                  <c:v>0.43</c:v>
                </c:pt>
                <c:pt idx="1">
                  <c:v>0.57000000000000006</c:v>
                </c:pt>
              </c:numCache>
            </c:numRef>
          </c:val>
          <c:extLst>
            <c:ext xmlns:c16="http://schemas.microsoft.com/office/drawing/2014/chart" uri="{C3380CC4-5D6E-409C-BE32-E72D297353CC}">
              <c16:uniqueId val="{00000004-AD91-426D-AE10-DA1DA267A2B0}"/>
            </c:ext>
          </c:extLst>
        </c:ser>
        <c:dLbls>
          <c:showLegendKey val="0"/>
          <c:showVal val="0"/>
          <c:showCatName val="0"/>
          <c:showSerName val="0"/>
          <c:showPercent val="0"/>
          <c:showBubbleSize val="0"/>
          <c:showLeaderLines val="1"/>
        </c:dLbls>
        <c:firstSliceAng val="285"/>
        <c:holeSize val="5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5"/>
              </a:solidFill>
              <a:ln w="19050">
                <a:solidFill>
                  <a:schemeClr val="lt1"/>
                </a:solidFill>
              </a:ln>
              <a:effectLst/>
            </c:spPr>
            <c:extLst>
              <c:ext xmlns:c16="http://schemas.microsoft.com/office/drawing/2014/chart" uri="{C3380CC4-5D6E-409C-BE32-E72D297353CC}">
                <c16:uniqueId val="{00000001-5115-4269-B9E9-4B000FB19DCB}"/>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3-5115-4269-B9E9-4B000FB19DCB}"/>
              </c:ext>
            </c:extLst>
          </c:dPt>
          <c:dLbls>
            <c:dLbl>
              <c:idx val="0"/>
              <c:layout>
                <c:manualLayout>
                  <c:x val="-2.6215193948173184E-2"/>
                  <c:y val="0.21580805043888515"/>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68666722987797713"/>
                      <c:h val="0.40422281248989717"/>
                    </c:manualLayout>
                  </c15:layout>
                </c:ext>
                <c:ext xmlns:c16="http://schemas.microsoft.com/office/drawing/2014/chart" uri="{C3380CC4-5D6E-409C-BE32-E72D297353CC}">
                  <c16:uniqueId val="{00000001-5115-4269-B9E9-4B000FB19DCB}"/>
                </c:ext>
              </c:extLst>
            </c:dLbl>
            <c:dLbl>
              <c:idx val="1"/>
              <c:delete val="1"/>
              <c:extLst>
                <c:ext xmlns:c15="http://schemas.microsoft.com/office/drawing/2012/chart" uri="{CE6537A1-D6FC-4f65-9D91-7224C49458BB}"/>
                <c:ext xmlns:c16="http://schemas.microsoft.com/office/drawing/2014/chart" uri="{C3380CC4-5D6E-409C-BE32-E72D297353CC}">
                  <c16:uniqueId val="{00000003-5115-4269-B9E9-4B000FB19DC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Kids in HH</c:v>
                </c:pt>
                <c:pt idx="1">
                  <c:v>No Kids in HH</c:v>
                </c:pt>
              </c:strCache>
            </c:strRef>
          </c:cat>
          <c:val>
            <c:numRef>
              <c:f>Sheet1!$B$2:$B$3</c:f>
              <c:numCache>
                <c:formatCode>0%</c:formatCode>
                <c:ptCount val="2"/>
                <c:pt idx="0">
                  <c:v>0.45</c:v>
                </c:pt>
                <c:pt idx="1">
                  <c:v>0.55000000000000004</c:v>
                </c:pt>
              </c:numCache>
            </c:numRef>
          </c:val>
          <c:extLst>
            <c:ext xmlns:c16="http://schemas.microsoft.com/office/drawing/2014/chart" uri="{C3380CC4-5D6E-409C-BE32-E72D297353CC}">
              <c16:uniqueId val="{00000004-5115-4269-B9E9-4B000FB19DCB}"/>
            </c:ext>
          </c:extLst>
        </c:ser>
        <c:dLbls>
          <c:showLegendKey val="0"/>
          <c:showVal val="0"/>
          <c:showCatName val="0"/>
          <c:showSerName val="0"/>
          <c:showPercent val="0"/>
          <c:showBubbleSize val="0"/>
          <c:showLeaderLines val="1"/>
        </c:dLbls>
        <c:firstSliceAng val="290"/>
        <c:holeSize val="5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    Extremely Concerned</c:v>
                </c:pt>
              </c:strCache>
            </c:strRef>
          </c:tx>
          <c:spPr>
            <a:solidFill>
              <a:schemeClr val="accent1"/>
            </a:solidFill>
            <a:ln>
              <a:solidFill>
                <a:schemeClr val="bg1"/>
              </a:solidFill>
            </a:ln>
            <a:effectLst/>
          </c:spPr>
          <c:invertIfNegative val="0"/>
          <c:dLbls>
            <c:dLbl>
              <c:idx val="7"/>
              <c:layout>
                <c:manualLayout>
                  <c:x val="1.834406798340449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DE4-44AE-8764-06838CD1250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Disease</c:v>
                </c:pt>
                <c:pt idx="1">
                  <c:v>Food Safety</c:v>
                </c:pt>
                <c:pt idx="2">
                  <c:v>Hormone And Steroid Use</c:v>
                </c:pt>
                <c:pt idx="3">
                  <c:v>Antibiotic Use In Chickens</c:v>
                </c:pt>
                <c:pt idx="4">
                  <c:v>Confusing/Misleading Packaging/Label Claims</c:v>
                </c:pt>
                <c:pt idx="5">
                  <c:v>How Chickens are Bred to Optimize Meat Produced</c:v>
                </c:pt>
                <c:pt idx="6">
                  <c:v>How Chickens are Raised</c:v>
                </c:pt>
                <c:pt idx="7">
                  <c:v>How Chickens Are Housed</c:v>
                </c:pt>
                <c:pt idx="8">
                  <c:v>Time it Takes to Raise a Chicken</c:v>
                </c:pt>
              </c:strCache>
            </c:strRef>
          </c:cat>
          <c:val>
            <c:numRef>
              <c:f>Sheet1!$B$2:$B$10</c:f>
              <c:numCache>
                <c:formatCode>0%</c:formatCode>
                <c:ptCount val="9"/>
                <c:pt idx="0">
                  <c:v>0.49</c:v>
                </c:pt>
                <c:pt idx="1">
                  <c:v>0.47</c:v>
                </c:pt>
                <c:pt idx="2">
                  <c:v>0.41</c:v>
                </c:pt>
                <c:pt idx="3">
                  <c:v>0.35</c:v>
                </c:pt>
                <c:pt idx="4">
                  <c:v>0.32</c:v>
                </c:pt>
                <c:pt idx="5">
                  <c:v>0.26</c:v>
                </c:pt>
                <c:pt idx="6">
                  <c:v>0.26</c:v>
                </c:pt>
                <c:pt idx="7">
                  <c:v>0.25</c:v>
                </c:pt>
                <c:pt idx="8">
                  <c:v>0.16</c:v>
                </c:pt>
              </c:numCache>
            </c:numRef>
          </c:val>
          <c:extLst>
            <c:ext xmlns:c16="http://schemas.microsoft.com/office/drawing/2014/chart" uri="{C3380CC4-5D6E-409C-BE32-E72D297353CC}">
              <c16:uniqueId val="{00000001-1DE4-44AE-8764-06838CD12508}"/>
            </c:ext>
          </c:extLst>
        </c:ser>
        <c:ser>
          <c:idx val="1"/>
          <c:order val="1"/>
          <c:tx>
            <c:strRef>
              <c:f>Sheet1!$C$1</c:f>
              <c:strCache>
                <c:ptCount val="1"/>
                <c:pt idx="0">
                  <c:v>    Very Concerned</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Disease</c:v>
                </c:pt>
                <c:pt idx="1">
                  <c:v>Food Safety</c:v>
                </c:pt>
                <c:pt idx="2">
                  <c:v>Hormone And Steroid Use</c:v>
                </c:pt>
                <c:pt idx="3">
                  <c:v>Antibiotic Use In Chickens</c:v>
                </c:pt>
                <c:pt idx="4">
                  <c:v>Confusing/Misleading Packaging/Label Claims</c:v>
                </c:pt>
                <c:pt idx="5">
                  <c:v>How Chickens are Bred to Optimize Meat Produced</c:v>
                </c:pt>
                <c:pt idx="6">
                  <c:v>How Chickens are Raised</c:v>
                </c:pt>
                <c:pt idx="7">
                  <c:v>How Chickens Are Housed</c:v>
                </c:pt>
                <c:pt idx="8">
                  <c:v>Time it Takes to Raise a Chicken</c:v>
                </c:pt>
              </c:strCache>
            </c:strRef>
          </c:cat>
          <c:val>
            <c:numRef>
              <c:f>Sheet1!$C$2:$C$10</c:f>
              <c:numCache>
                <c:formatCode>0%</c:formatCode>
                <c:ptCount val="9"/>
                <c:pt idx="0">
                  <c:v>0.21</c:v>
                </c:pt>
                <c:pt idx="1">
                  <c:v>0.27</c:v>
                </c:pt>
                <c:pt idx="2">
                  <c:v>0.25</c:v>
                </c:pt>
                <c:pt idx="3">
                  <c:v>0.28000000000000003</c:v>
                </c:pt>
                <c:pt idx="4">
                  <c:v>0.28000000000000003</c:v>
                </c:pt>
                <c:pt idx="5">
                  <c:v>0.27</c:v>
                </c:pt>
                <c:pt idx="6">
                  <c:v>0.25</c:v>
                </c:pt>
                <c:pt idx="7">
                  <c:v>0.24</c:v>
                </c:pt>
                <c:pt idx="8">
                  <c:v>0.17</c:v>
                </c:pt>
              </c:numCache>
            </c:numRef>
          </c:val>
          <c:extLst>
            <c:ext xmlns:c16="http://schemas.microsoft.com/office/drawing/2014/chart" uri="{C3380CC4-5D6E-409C-BE32-E72D297353CC}">
              <c16:uniqueId val="{00000002-1DE4-44AE-8764-06838CD12508}"/>
            </c:ext>
          </c:extLst>
        </c:ser>
        <c:ser>
          <c:idx val="2"/>
          <c:order val="2"/>
          <c:tx>
            <c:strRef>
              <c:f>Sheet1!$D$1</c:f>
              <c:strCache>
                <c:ptCount val="1"/>
                <c:pt idx="0">
                  <c:v>  Somewhat Concerned</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Disease</c:v>
                </c:pt>
                <c:pt idx="1">
                  <c:v>Food Safety</c:v>
                </c:pt>
                <c:pt idx="2">
                  <c:v>Hormone And Steroid Use</c:v>
                </c:pt>
                <c:pt idx="3">
                  <c:v>Antibiotic Use In Chickens</c:v>
                </c:pt>
                <c:pt idx="4">
                  <c:v>Confusing/Misleading Packaging/Label Claims</c:v>
                </c:pt>
                <c:pt idx="5">
                  <c:v>How Chickens are Bred to Optimize Meat Produced</c:v>
                </c:pt>
                <c:pt idx="6">
                  <c:v>How Chickens are Raised</c:v>
                </c:pt>
                <c:pt idx="7">
                  <c:v>How Chickens Are Housed</c:v>
                </c:pt>
                <c:pt idx="8">
                  <c:v>Time it Takes to Raise a Chicken</c:v>
                </c:pt>
              </c:strCache>
            </c:strRef>
          </c:cat>
          <c:val>
            <c:numRef>
              <c:f>Sheet1!$D$2:$D$10</c:f>
              <c:numCache>
                <c:formatCode>0%</c:formatCode>
                <c:ptCount val="9"/>
                <c:pt idx="0">
                  <c:v>0.18</c:v>
                </c:pt>
                <c:pt idx="1">
                  <c:v>0.18</c:v>
                </c:pt>
                <c:pt idx="2">
                  <c:v>0.21</c:v>
                </c:pt>
                <c:pt idx="3">
                  <c:v>0.24</c:v>
                </c:pt>
                <c:pt idx="4">
                  <c:v>0.25</c:v>
                </c:pt>
                <c:pt idx="5">
                  <c:v>0.25</c:v>
                </c:pt>
                <c:pt idx="6">
                  <c:v>0.27</c:v>
                </c:pt>
                <c:pt idx="7">
                  <c:v>0.28000000000000003</c:v>
                </c:pt>
                <c:pt idx="8">
                  <c:v>0.28000000000000003</c:v>
                </c:pt>
              </c:numCache>
            </c:numRef>
          </c:val>
          <c:extLst>
            <c:ext xmlns:c16="http://schemas.microsoft.com/office/drawing/2014/chart" uri="{C3380CC4-5D6E-409C-BE32-E72D297353CC}">
              <c16:uniqueId val="{00000003-1DE4-44AE-8764-06838CD12508}"/>
            </c:ext>
          </c:extLst>
        </c:ser>
        <c:ser>
          <c:idx val="3"/>
          <c:order val="3"/>
          <c:tx>
            <c:strRef>
              <c:f>Sheet1!$E$1</c:f>
              <c:strCache>
                <c:ptCount val="1"/>
                <c:pt idx="0">
                  <c:v>  Not Very Concerned</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Disease</c:v>
                </c:pt>
                <c:pt idx="1">
                  <c:v>Food Safety</c:v>
                </c:pt>
                <c:pt idx="2">
                  <c:v>Hormone And Steroid Use</c:v>
                </c:pt>
                <c:pt idx="3">
                  <c:v>Antibiotic Use In Chickens</c:v>
                </c:pt>
                <c:pt idx="4">
                  <c:v>Confusing/Misleading Packaging/Label Claims</c:v>
                </c:pt>
                <c:pt idx="5">
                  <c:v>How Chickens are Bred to Optimize Meat Produced</c:v>
                </c:pt>
                <c:pt idx="6">
                  <c:v>How Chickens are Raised</c:v>
                </c:pt>
                <c:pt idx="7">
                  <c:v>How Chickens Are Housed</c:v>
                </c:pt>
                <c:pt idx="8">
                  <c:v>Time it Takes to Raise a Chicken</c:v>
                </c:pt>
              </c:strCache>
            </c:strRef>
          </c:cat>
          <c:val>
            <c:numRef>
              <c:f>Sheet1!$E$2:$E$10</c:f>
              <c:numCache>
                <c:formatCode>0%</c:formatCode>
                <c:ptCount val="9"/>
                <c:pt idx="0">
                  <c:v>0.09</c:v>
                </c:pt>
                <c:pt idx="1">
                  <c:v>0.05</c:v>
                </c:pt>
                <c:pt idx="2">
                  <c:v>0.08</c:v>
                </c:pt>
                <c:pt idx="3">
                  <c:v>0.09</c:v>
                </c:pt>
                <c:pt idx="4">
                  <c:v>0.11</c:v>
                </c:pt>
                <c:pt idx="5">
                  <c:v>0.15</c:v>
                </c:pt>
                <c:pt idx="6">
                  <c:v>0.14000000000000001</c:v>
                </c:pt>
                <c:pt idx="7">
                  <c:v>0.16</c:v>
                </c:pt>
                <c:pt idx="8">
                  <c:v>0.25</c:v>
                </c:pt>
              </c:numCache>
            </c:numRef>
          </c:val>
          <c:extLst>
            <c:ext xmlns:c16="http://schemas.microsoft.com/office/drawing/2014/chart" uri="{C3380CC4-5D6E-409C-BE32-E72D297353CC}">
              <c16:uniqueId val="{00000004-1DE4-44AE-8764-06838CD12508}"/>
            </c:ext>
          </c:extLst>
        </c:ser>
        <c:ser>
          <c:idx val="4"/>
          <c:order val="4"/>
          <c:tx>
            <c:strRef>
              <c:f>Sheet1!$F$1</c:f>
              <c:strCache>
                <c:ptCount val="1"/>
                <c:pt idx="0">
                  <c:v>  Not At All Concerned</c:v>
                </c:pt>
              </c:strCache>
            </c:strRef>
          </c:tx>
          <c:spPr>
            <a:solidFill>
              <a:schemeClr val="accent5"/>
            </a:solidFill>
            <a:ln>
              <a:solidFill>
                <a:schemeClr val="bg1"/>
              </a:solidFill>
            </a:ln>
            <a:effectLst/>
          </c:spPr>
          <c:invertIfNegative val="0"/>
          <c:dLbls>
            <c:dLbl>
              <c:idx val="1"/>
              <c:layout>
                <c:manualLayout>
                  <c:x val="6.248909276036664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DE4-44AE-8764-06838CD1250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Disease</c:v>
                </c:pt>
                <c:pt idx="1">
                  <c:v>Food Safety</c:v>
                </c:pt>
                <c:pt idx="2">
                  <c:v>Hormone And Steroid Use</c:v>
                </c:pt>
                <c:pt idx="3">
                  <c:v>Antibiotic Use In Chickens</c:v>
                </c:pt>
                <c:pt idx="4">
                  <c:v>Confusing/Misleading Packaging/Label Claims</c:v>
                </c:pt>
                <c:pt idx="5">
                  <c:v>How Chickens are Bred to Optimize Meat Produced</c:v>
                </c:pt>
                <c:pt idx="6">
                  <c:v>How Chickens are Raised</c:v>
                </c:pt>
                <c:pt idx="7">
                  <c:v>How Chickens Are Housed</c:v>
                </c:pt>
                <c:pt idx="8">
                  <c:v>Time it Takes to Raise a Chicken</c:v>
                </c:pt>
              </c:strCache>
            </c:strRef>
          </c:cat>
          <c:val>
            <c:numRef>
              <c:f>Sheet1!$F$2:$F$10</c:f>
              <c:numCache>
                <c:formatCode>0%</c:formatCode>
                <c:ptCount val="9"/>
                <c:pt idx="0">
                  <c:v>0.04</c:v>
                </c:pt>
                <c:pt idx="1">
                  <c:v>0.03</c:v>
                </c:pt>
                <c:pt idx="2">
                  <c:v>0.05</c:v>
                </c:pt>
                <c:pt idx="3">
                  <c:v>0.05</c:v>
                </c:pt>
                <c:pt idx="4">
                  <c:v>0.05</c:v>
                </c:pt>
                <c:pt idx="5">
                  <c:v>7.0000000000000007E-2</c:v>
                </c:pt>
                <c:pt idx="6">
                  <c:v>7.0000000000000007E-2</c:v>
                </c:pt>
                <c:pt idx="7">
                  <c:v>7.0000000000000007E-2</c:v>
                </c:pt>
                <c:pt idx="8">
                  <c:v>0.13</c:v>
                </c:pt>
              </c:numCache>
            </c:numRef>
          </c:val>
          <c:extLst>
            <c:ext xmlns:c16="http://schemas.microsoft.com/office/drawing/2014/chart" uri="{C3380CC4-5D6E-409C-BE32-E72D297353CC}">
              <c16:uniqueId val="{00000006-1DE4-44AE-8764-06838CD12508}"/>
            </c:ext>
          </c:extLst>
        </c:ser>
        <c:dLbls>
          <c:showLegendKey val="0"/>
          <c:showVal val="0"/>
          <c:showCatName val="0"/>
          <c:showSerName val="0"/>
          <c:showPercent val="0"/>
          <c:showBubbleSize val="0"/>
        </c:dLbls>
        <c:gapWidth val="30"/>
        <c:overlap val="100"/>
        <c:axId val="284503400"/>
        <c:axId val="285536784"/>
      </c:barChart>
      <c:catAx>
        <c:axId val="2845034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85536784"/>
        <c:crosses val="autoZero"/>
        <c:auto val="1"/>
        <c:lblAlgn val="ctr"/>
        <c:lblOffset val="900"/>
        <c:noMultiLvlLbl val="0"/>
      </c:catAx>
      <c:valAx>
        <c:axId val="285536784"/>
        <c:scaling>
          <c:orientation val="minMax"/>
          <c:max val="1"/>
          <c:min val="0"/>
        </c:scaling>
        <c:delete val="1"/>
        <c:axPos val="t"/>
        <c:numFmt formatCode="0%" sourceLinked="1"/>
        <c:majorTickMark val="out"/>
        <c:minorTickMark val="none"/>
        <c:tickLblPos val="nextTo"/>
        <c:crossAx val="284503400"/>
        <c:crosses val="autoZero"/>
        <c:crossBetween val="between"/>
      </c:valAx>
      <c:spPr>
        <a:noFill/>
        <a:ln>
          <a:noFill/>
        </a:ln>
        <a:effectLst/>
      </c:spPr>
    </c:plotArea>
    <c:legend>
      <c:legendPos val="b"/>
      <c:layout>
        <c:manualLayout>
          <c:xMode val="edge"/>
          <c:yMode val="edge"/>
          <c:x val="0.12940790157755172"/>
          <c:y val="0.92174550188725302"/>
          <c:w val="0.86654671595831301"/>
          <c:h val="5.9358962561963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71054"/>
          </a:xfrm>
          <a:prstGeom prst="rect">
            <a:avLst/>
          </a:prstGeom>
        </p:spPr>
        <p:txBody>
          <a:bodyPr vert="horz" lIns="94231" tIns="47115" rIns="94231" bIns="47115" rtlCol="0"/>
          <a:lstStyle>
            <a:lvl1pPr algn="l">
              <a:defRPr sz="1200">
                <a:latin typeface="Montserrat" panose="00000500000000000000" pitchFamily="2" charset="0"/>
              </a:defRPr>
            </a:lvl1pPr>
          </a:lstStyle>
          <a:p>
            <a:endParaRPr lang="en-GB" dirty="0"/>
          </a:p>
        </p:txBody>
      </p:sp>
      <p:sp>
        <p:nvSpPr>
          <p:cNvPr id="3" name="Date Placeholder 2"/>
          <p:cNvSpPr>
            <a:spLocks noGrp="1"/>
          </p:cNvSpPr>
          <p:nvPr>
            <p:ph type="dt" idx="1"/>
          </p:nvPr>
        </p:nvSpPr>
        <p:spPr>
          <a:xfrm>
            <a:off x="4023093" y="0"/>
            <a:ext cx="3077739" cy="471054"/>
          </a:xfrm>
          <a:prstGeom prst="rect">
            <a:avLst/>
          </a:prstGeom>
        </p:spPr>
        <p:txBody>
          <a:bodyPr vert="horz" lIns="94231" tIns="47115" rIns="94231" bIns="47115" rtlCol="0"/>
          <a:lstStyle>
            <a:lvl1pPr algn="r">
              <a:defRPr sz="1200">
                <a:latin typeface="Montserrat" panose="00000500000000000000" pitchFamily="2" charset="0"/>
              </a:defRPr>
            </a:lvl1pPr>
          </a:lstStyle>
          <a:p>
            <a:fld id="{80CEB44E-F7FF-4BC9-B291-89C2C7B18F10}" type="datetimeFigureOut">
              <a:rPr lang="en-GB" smtClean="0"/>
              <a:pPr/>
              <a:t>19/07/2018</a:t>
            </a:fld>
            <a:endParaRPr lang="en-GB"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31" tIns="47115" rIns="94231" bIns="47115" rtlCol="0" anchor="ctr"/>
          <a:lstStyle/>
          <a:p>
            <a:endParaRPr lang="en-GB" dirty="0"/>
          </a:p>
        </p:txBody>
      </p:sp>
      <p:sp>
        <p:nvSpPr>
          <p:cNvPr id="5" name="Notes Placeholder 4"/>
          <p:cNvSpPr>
            <a:spLocks noGrp="1"/>
          </p:cNvSpPr>
          <p:nvPr>
            <p:ph type="body" sz="quarter" idx="3"/>
          </p:nvPr>
        </p:nvSpPr>
        <p:spPr>
          <a:xfrm>
            <a:off x="710248" y="4518204"/>
            <a:ext cx="5681980" cy="3696713"/>
          </a:xfrm>
          <a:prstGeom prst="rect">
            <a:avLst/>
          </a:prstGeom>
        </p:spPr>
        <p:txBody>
          <a:bodyPr vert="horz" lIns="94231" tIns="47115" rIns="94231" bIns="47115"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1" y="8917423"/>
            <a:ext cx="3077739" cy="471053"/>
          </a:xfrm>
          <a:prstGeom prst="rect">
            <a:avLst/>
          </a:prstGeom>
        </p:spPr>
        <p:txBody>
          <a:bodyPr vert="horz" lIns="94231" tIns="47115" rIns="94231" bIns="47115" rtlCol="0" anchor="b"/>
          <a:lstStyle>
            <a:lvl1pPr algn="l">
              <a:defRPr sz="1200">
                <a:latin typeface="Montserrat" panose="00000500000000000000" pitchFamily="2" charset="0"/>
              </a:defRPr>
            </a:lvl1pPr>
          </a:lstStyle>
          <a:p>
            <a:endParaRPr lang="en-GB" dirty="0"/>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31" tIns="47115" rIns="94231" bIns="47115" rtlCol="0" anchor="b"/>
          <a:lstStyle>
            <a:lvl1pPr algn="r">
              <a:defRPr sz="1200">
                <a:latin typeface="Montserrat" panose="00000500000000000000" pitchFamily="2" charset="0"/>
              </a:defRPr>
            </a:lvl1pPr>
          </a:lstStyle>
          <a:p>
            <a:fld id="{E1BBBD1C-20FF-4F2F-A029-162D58D5A160}" type="slidenum">
              <a:rPr lang="en-GB" smtClean="0"/>
              <a:pPr/>
              <a:t>‹#›</a:t>
            </a:fld>
            <a:endParaRPr lang="en-GB" dirty="0"/>
          </a:p>
        </p:txBody>
      </p:sp>
    </p:spTree>
    <p:extLst>
      <p:ext uri="{BB962C8B-B14F-4D97-AF65-F5344CB8AC3E}">
        <p14:creationId xmlns:p14="http://schemas.microsoft.com/office/powerpoint/2010/main" val="959227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ontserrat" panose="00000500000000000000" pitchFamily="2" charset="0"/>
        <a:ea typeface="+mn-ea"/>
        <a:cs typeface="+mn-cs"/>
      </a:defRPr>
    </a:lvl1pPr>
    <a:lvl2pPr marL="457200" algn="l" defTabSz="914400" rtl="0" eaLnBrk="1" latinLnBrk="0" hangingPunct="1">
      <a:defRPr sz="1200" kern="1200">
        <a:solidFill>
          <a:schemeClr val="tx1"/>
        </a:solidFill>
        <a:latin typeface="Montserrat" panose="00000500000000000000" pitchFamily="2" charset="0"/>
        <a:ea typeface="+mn-ea"/>
        <a:cs typeface="+mn-cs"/>
      </a:defRPr>
    </a:lvl2pPr>
    <a:lvl3pPr marL="914400" algn="l" defTabSz="914400" rtl="0" eaLnBrk="1" latinLnBrk="0" hangingPunct="1">
      <a:defRPr sz="1200" kern="1200">
        <a:solidFill>
          <a:schemeClr val="tx1"/>
        </a:solidFill>
        <a:latin typeface="Montserrat" panose="00000500000000000000" pitchFamily="2" charset="0"/>
        <a:ea typeface="+mn-ea"/>
        <a:cs typeface="+mn-cs"/>
      </a:defRPr>
    </a:lvl3pPr>
    <a:lvl4pPr marL="1371600" algn="l" defTabSz="914400" rtl="0" eaLnBrk="1" latinLnBrk="0" hangingPunct="1">
      <a:defRPr sz="1200" kern="1200">
        <a:solidFill>
          <a:schemeClr val="tx1"/>
        </a:solidFill>
        <a:latin typeface="Montserrat" panose="00000500000000000000" pitchFamily="2" charset="0"/>
        <a:ea typeface="+mn-ea"/>
        <a:cs typeface="+mn-cs"/>
      </a:defRPr>
    </a:lvl4pPr>
    <a:lvl5pPr marL="1828800" algn="l" defTabSz="914400" rtl="0" eaLnBrk="1" latinLnBrk="0" hangingPunct="1">
      <a:defRPr sz="1200" kern="1200">
        <a:solidFill>
          <a:schemeClr val="tx1"/>
        </a:solidFill>
        <a:latin typeface="Montserrat"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BBBD1C-20FF-4F2F-A029-162D58D5A160}" type="slidenum">
              <a:rPr lang="en-GB" smtClean="0"/>
              <a:pPr/>
              <a:t>1</a:t>
            </a:fld>
            <a:endParaRPr lang="en-GB" dirty="0"/>
          </a:p>
        </p:txBody>
      </p:sp>
    </p:spTree>
    <p:extLst>
      <p:ext uri="{BB962C8B-B14F-4D97-AF65-F5344CB8AC3E}">
        <p14:creationId xmlns:p14="http://schemas.microsoft.com/office/powerpoint/2010/main" val="2608827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BBBD1C-20FF-4F2F-A029-162D58D5A160}" type="slidenum">
              <a:rPr lang="en-GB" smtClean="0"/>
              <a:pPr/>
              <a:t>2</a:t>
            </a:fld>
            <a:endParaRPr lang="en-GB" dirty="0"/>
          </a:p>
        </p:txBody>
      </p:sp>
    </p:spTree>
    <p:extLst>
      <p:ext uri="{BB962C8B-B14F-4D97-AF65-F5344CB8AC3E}">
        <p14:creationId xmlns:p14="http://schemas.microsoft.com/office/powerpoint/2010/main" val="2058609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BBBD1C-20FF-4F2F-A029-162D58D5A160}" type="slidenum">
              <a:rPr lang="en-GB" smtClean="0"/>
              <a:pPr/>
              <a:t>3</a:t>
            </a:fld>
            <a:endParaRPr lang="en-GB" dirty="0"/>
          </a:p>
        </p:txBody>
      </p:sp>
    </p:spTree>
    <p:extLst>
      <p:ext uri="{BB962C8B-B14F-4D97-AF65-F5344CB8AC3E}">
        <p14:creationId xmlns:p14="http://schemas.microsoft.com/office/powerpoint/2010/main" val="3025351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BBBD1C-20FF-4F2F-A029-162D58D5A160}" type="slidenum">
              <a:rPr lang="en-GB" smtClean="0"/>
              <a:pPr/>
              <a:t>5</a:t>
            </a:fld>
            <a:endParaRPr lang="en-GB" dirty="0"/>
          </a:p>
        </p:txBody>
      </p:sp>
    </p:spTree>
    <p:extLst>
      <p:ext uri="{BB962C8B-B14F-4D97-AF65-F5344CB8AC3E}">
        <p14:creationId xmlns:p14="http://schemas.microsoft.com/office/powerpoint/2010/main" val="1309060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BBBD1C-20FF-4F2F-A029-162D58D5A160}" type="slidenum">
              <a:rPr lang="en-GB" smtClean="0"/>
              <a:pPr/>
              <a:t>7</a:t>
            </a:fld>
            <a:endParaRPr lang="en-GB" dirty="0"/>
          </a:p>
        </p:txBody>
      </p:sp>
    </p:spTree>
    <p:extLst>
      <p:ext uri="{BB962C8B-B14F-4D97-AF65-F5344CB8AC3E}">
        <p14:creationId xmlns:p14="http://schemas.microsoft.com/office/powerpoint/2010/main" val="766121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BBBD1C-20FF-4F2F-A029-162D58D5A160}" type="slidenum">
              <a:rPr lang="en-GB" smtClean="0"/>
              <a:pPr/>
              <a:t>11</a:t>
            </a:fld>
            <a:endParaRPr lang="en-GB" dirty="0"/>
          </a:p>
        </p:txBody>
      </p:sp>
    </p:spTree>
    <p:extLst>
      <p:ext uri="{BB962C8B-B14F-4D97-AF65-F5344CB8AC3E}">
        <p14:creationId xmlns:p14="http://schemas.microsoft.com/office/powerpoint/2010/main" val="3707892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BBBD1C-20FF-4F2F-A029-162D58D5A160}" type="slidenum">
              <a:rPr lang="en-GB" smtClean="0"/>
              <a:pPr/>
              <a:t>15</a:t>
            </a:fld>
            <a:endParaRPr lang="en-GB" dirty="0"/>
          </a:p>
        </p:txBody>
      </p:sp>
    </p:spTree>
    <p:extLst>
      <p:ext uri="{BB962C8B-B14F-4D97-AF65-F5344CB8AC3E}">
        <p14:creationId xmlns:p14="http://schemas.microsoft.com/office/powerpoint/2010/main" val="2893393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BBBD1C-20FF-4F2F-A029-162D58D5A160}" type="slidenum">
              <a:rPr lang="en-GB" smtClean="0"/>
              <a:pPr/>
              <a:t>21</a:t>
            </a:fld>
            <a:endParaRPr lang="en-GB" dirty="0"/>
          </a:p>
        </p:txBody>
      </p:sp>
    </p:spTree>
    <p:extLst>
      <p:ext uri="{BB962C8B-B14F-4D97-AF65-F5344CB8AC3E}">
        <p14:creationId xmlns:p14="http://schemas.microsoft.com/office/powerpoint/2010/main" val="3498627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BBBD1C-20FF-4F2F-A029-162D58D5A160}" type="slidenum">
              <a:rPr lang="en-GB" smtClean="0"/>
              <a:pPr/>
              <a:t>24</a:t>
            </a:fld>
            <a:endParaRPr lang="en-GB" dirty="0"/>
          </a:p>
        </p:txBody>
      </p:sp>
    </p:spTree>
    <p:extLst>
      <p:ext uri="{BB962C8B-B14F-4D97-AF65-F5344CB8AC3E}">
        <p14:creationId xmlns:p14="http://schemas.microsoft.com/office/powerpoint/2010/main" val="830488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BBBD1C-20FF-4F2F-A029-162D58D5A160}" type="slidenum">
              <a:rPr lang="en-GB" smtClean="0"/>
              <a:pPr/>
              <a:t>26</a:t>
            </a:fld>
            <a:endParaRPr lang="en-GB" dirty="0"/>
          </a:p>
        </p:txBody>
      </p:sp>
    </p:spTree>
    <p:extLst>
      <p:ext uri="{BB962C8B-B14F-4D97-AF65-F5344CB8AC3E}">
        <p14:creationId xmlns:p14="http://schemas.microsoft.com/office/powerpoint/2010/main" val="4937893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rgbClr val="A1B5C4"/>
        </a:solidFill>
        <a:effectLst/>
      </p:bgPr>
    </p:bg>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583288" y="1124744"/>
            <a:ext cx="10961290" cy="2387600"/>
          </a:xfrm>
          <a:prstGeom prst="rect">
            <a:avLst/>
          </a:prstGeom>
        </p:spPr>
        <p:txBody>
          <a:bodyPr anchor="b"/>
          <a:lstStyle>
            <a:lvl1pPr algn="l">
              <a:defRPr sz="5400" b="1" baseline="0">
                <a:solidFill>
                  <a:srgbClr val="57E2FF"/>
                </a:solidFill>
                <a:latin typeface="Montserrat" panose="00000500000000000000" pitchFamily="2" charset="0"/>
                <a:cs typeface="Montserrat" panose="020B0604020202020204" pitchFamily="34" charset="0"/>
              </a:defRPr>
            </a:lvl1pPr>
          </a:lstStyle>
          <a:p>
            <a:r>
              <a:rPr lang="en-US" dirty="0"/>
              <a:t>ENTER TITLE HERE</a:t>
            </a:r>
            <a:endParaRPr lang="en-GB" dirty="0"/>
          </a:p>
        </p:txBody>
      </p:sp>
      <p:sp>
        <p:nvSpPr>
          <p:cNvPr id="9" name="Subtitle 2"/>
          <p:cNvSpPr>
            <a:spLocks noGrp="1"/>
          </p:cNvSpPr>
          <p:nvPr>
            <p:ph type="subTitle" idx="1" hasCustomPrompt="1"/>
          </p:nvPr>
        </p:nvSpPr>
        <p:spPr>
          <a:xfrm>
            <a:off x="583288" y="3527932"/>
            <a:ext cx="10980424" cy="1655762"/>
          </a:xfrm>
          <a:prstGeom prst="rect">
            <a:avLst/>
          </a:prstGeom>
        </p:spPr>
        <p:txBody>
          <a:bodyPr/>
          <a:lstStyle>
            <a:lvl1pPr marL="0" indent="0" algn="l">
              <a:buNone/>
              <a:defRPr sz="3600" b="1" baseline="0">
                <a:solidFill>
                  <a:schemeClr val="bg1"/>
                </a:solidFill>
                <a:latin typeface="Montserrat" panose="00000500000000000000" pitchFamily="2" charset="0"/>
                <a:cs typeface="Montserrat"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 TITLE GOES HERE</a:t>
            </a:r>
            <a:endParaRPr lang="en-GB" dirty="0"/>
          </a:p>
        </p:txBody>
      </p:sp>
      <p:sp>
        <p:nvSpPr>
          <p:cNvPr id="6" name="Text Placeholder 5"/>
          <p:cNvSpPr>
            <a:spLocks noGrp="1"/>
          </p:cNvSpPr>
          <p:nvPr>
            <p:ph type="body" sz="quarter" idx="19"/>
          </p:nvPr>
        </p:nvSpPr>
        <p:spPr>
          <a:xfrm>
            <a:off x="1992313" y="5612762"/>
            <a:ext cx="3815655" cy="607063"/>
          </a:xfrm>
        </p:spPr>
        <p:txBody>
          <a:bodyPr>
            <a:noAutofit/>
          </a:bodyPr>
          <a:lstStyle>
            <a:lvl1pPr marL="0" indent="0">
              <a:buNone/>
              <a:defRPr sz="1800">
                <a:solidFill>
                  <a:schemeClr val="bg1"/>
                </a:solidFill>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a:t>Click to edit Master text styles</a:t>
            </a:r>
          </a:p>
        </p:txBody>
      </p:sp>
      <p:cxnSp>
        <p:nvCxnSpPr>
          <p:cNvPr id="10" name="Straight Connector 9"/>
          <p:cNvCxnSpPr/>
          <p:nvPr userDrawn="1"/>
        </p:nvCxnSpPr>
        <p:spPr>
          <a:xfrm>
            <a:off x="686561" y="5536553"/>
            <a:ext cx="6768752" cy="6942"/>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descr="Engine_logo_Grad_Red-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23991" y="5612763"/>
            <a:ext cx="1439789" cy="447808"/>
          </a:xfrm>
          <a:prstGeom prst="rect">
            <a:avLst/>
          </a:prstGeom>
        </p:spPr>
      </p:pic>
      <p:sp>
        <p:nvSpPr>
          <p:cNvPr id="11" name="Picture Placeholder 22"/>
          <p:cNvSpPr>
            <a:spLocks noGrp="1"/>
          </p:cNvSpPr>
          <p:nvPr>
            <p:ph type="pic" sz="quarter" idx="17"/>
          </p:nvPr>
        </p:nvSpPr>
        <p:spPr>
          <a:xfrm>
            <a:off x="699472" y="5612762"/>
            <a:ext cx="1138796" cy="607358"/>
          </a:xfrm>
          <a:prstGeom prst="rect">
            <a:avLst/>
          </a:prstGeom>
          <a:blipFill>
            <a:blip r:embed="rId3"/>
            <a:stretch>
              <a:fillRect/>
            </a:stretch>
          </a:blipFill>
        </p:spPr>
        <p:txBody>
          <a:bodyPr/>
          <a:lstStyle>
            <a:lvl1pPr>
              <a:defRPr>
                <a:noFill/>
              </a:defRPr>
            </a:lvl1pPr>
          </a:lstStyle>
          <a:p>
            <a:r>
              <a:rPr lang="en-US" dirty="0"/>
              <a:t>Click icon to add picture</a:t>
            </a:r>
            <a:endParaRPr lang="en-GB" dirty="0"/>
          </a:p>
        </p:txBody>
      </p:sp>
      <p:sp>
        <p:nvSpPr>
          <p:cNvPr id="12"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101E7995-F1E4-481D-9DF0-CAFD17A0E398}" type="datetime1">
              <a:rPr lang="en-GB" smtClean="0"/>
              <a:t>19/07/2018</a:t>
            </a:fld>
            <a:endParaRPr lang="en-GB" dirty="0"/>
          </a:p>
        </p:txBody>
      </p:sp>
      <p:sp>
        <p:nvSpPr>
          <p:cNvPr id="13"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15"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8202603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p:bg>
      <p:bgPr>
        <a:solidFill>
          <a:srgbClr val="073A6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bg1"/>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cxnSp>
        <p:nvCxnSpPr>
          <p:cNvPr id="3" name="Straight Connector 2"/>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sp>
        <p:nvSpPr>
          <p:cNvPr id="6" name="Content Placeholder 5"/>
          <p:cNvSpPr>
            <a:spLocks noGrp="1"/>
          </p:cNvSpPr>
          <p:nvPr>
            <p:ph sz="quarter" idx="10"/>
          </p:nvPr>
        </p:nvSpPr>
        <p:spPr>
          <a:xfrm>
            <a:off x="606210" y="1196752"/>
            <a:ext cx="11142967" cy="511256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8C7F1592-B705-4D73-9C95-63E531C3DC37}" type="datetime1">
              <a:rPr lang="en-GB" smtClean="0"/>
              <a:t>19/07/2018</a:t>
            </a:fld>
            <a:endParaRPr lang="en-GB" dirty="0"/>
          </a:p>
        </p:txBody>
      </p:sp>
      <p:sp>
        <p:nvSpPr>
          <p:cNvPr id="8"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9"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4265743431"/>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rgbClr val="073A63"/>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sp>
        <p:nvSpPr>
          <p:cNvPr id="6" name="Content Placeholder 5"/>
          <p:cNvSpPr>
            <a:spLocks noGrp="1"/>
          </p:cNvSpPr>
          <p:nvPr>
            <p:ph sz="quarter" idx="10"/>
          </p:nvPr>
        </p:nvSpPr>
        <p:spPr>
          <a:xfrm>
            <a:off x="606210" y="1196752"/>
            <a:ext cx="11142967" cy="5112568"/>
          </a:xfrm>
          <a:prstGeom prst="rect">
            <a:avLst/>
          </a:prstGeo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D96E582F-39A9-4D0A-BC81-D507B7C8C5C7}" type="datetime1">
              <a:rPr lang="en-GB" smtClean="0"/>
              <a:t>19/07/2018</a:t>
            </a:fld>
            <a:endParaRPr lang="en-GB" dirty="0"/>
          </a:p>
        </p:txBody>
      </p:sp>
      <p:sp>
        <p:nvSpPr>
          <p:cNvPr id="8"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9"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72767607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5 items">
    <p:bg>
      <p:bgPr>
        <a:solidFill>
          <a:srgbClr val="073A63"/>
        </a:solidFill>
        <a:effectLst/>
      </p:bgPr>
    </p:bg>
    <p:spTree>
      <p:nvGrpSpPr>
        <p:cNvPr id="1" name=""/>
        <p:cNvGrpSpPr/>
        <p:nvPr/>
      </p:nvGrpSpPr>
      <p:grpSpPr>
        <a:xfrm>
          <a:off x="0" y="0"/>
          <a:ext cx="0" cy="0"/>
          <a:chOff x="0" y="0"/>
          <a:chExt cx="0" cy="0"/>
        </a:xfrm>
      </p:grpSpPr>
      <p:sp>
        <p:nvSpPr>
          <p:cNvPr id="13" name="Round Single Corner Rectangle 12"/>
          <p:cNvSpPr/>
          <p:nvPr userDrawn="1"/>
        </p:nvSpPr>
        <p:spPr>
          <a:xfrm>
            <a:off x="589549" y="1515980"/>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15" name="Content Placeholder 14"/>
          <p:cNvSpPr>
            <a:spLocks noGrp="1"/>
          </p:cNvSpPr>
          <p:nvPr>
            <p:ph sz="quarter" idx="10"/>
          </p:nvPr>
        </p:nvSpPr>
        <p:spPr>
          <a:xfrm>
            <a:off x="1564188" y="1849292"/>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26" name="Round Single Corner Rectangle 25"/>
          <p:cNvSpPr/>
          <p:nvPr userDrawn="1"/>
        </p:nvSpPr>
        <p:spPr>
          <a:xfrm>
            <a:off x="589549" y="2461923"/>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27" name="Content Placeholder 14"/>
          <p:cNvSpPr>
            <a:spLocks noGrp="1"/>
          </p:cNvSpPr>
          <p:nvPr>
            <p:ph sz="quarter" idx="12"/>
          </p:nvPr>
        </p:nvSpPr>
        <p:spPr>
          <a:xfrm>
            <a:off x="1576220" y="2810265"/>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29" name="Round Single Corner Rectangle 28"/>
          <p:cNvSpPr/>
          <p:nvPr userDrawn="1"/>
        </p:nvSpPr>
        <p:spPr>
          <a:xfrm>
            <a:off x="589549" y="3407866"/>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30" name="Content Placeholder 14"/>
          <p:cNvSpPr>
            <a:spLocks noGrp="1"/>
          </p:cNvSpPr>
          <p:nvPr>
            <p:ph sz="quarter" idx="14"/>
          </p:nvPr>
        </p:nvSpPr>
        <p:spPr>
          <a:xfrm>
            <a:off x="1576220" y="3745914"/>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32" name="Round Single Corner Rectangle 31"/>
          <p:cNvSpPr/>
          <p:nvPr userDrawn="1"/>
        </p:nvSpPr>
        <p:spPr>
          <a:xfrm>
            <a:off x="589549" y="4353809"/>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33" name="Content Placeholder 14"/>
          <p:cNvSpPr>
            <a:spLocks noGrp="1"/>
          </p:cNvSpPr>
          <p:nvPr>
            <p:ph sz="quarter" idx="16"/>
          </p:nvPr>
        </p:nvSpPr>
        <p:spPr>
          <a:xfrm>
            <a:off x="1576220" y="4676200"/>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35" name="Round Single Corner Rectangle 34"/>
          <p:cNvSpPr/>
          <p:nvPr userDrawn="1"/>
        </p:nvSpPr>
        <p:spPr>
          <a:xfrm>
            <a:off x="589549" y="5299751"/>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36" name="Content Placeholder 14"/>
          <p:cNvSpPr>
            <a:spLocks noGrp="1"/>
          </p:cNvSpPr>
          <p:nvPr>
            <p:ph sz="quarter" idx="18"/>
          </p:nvPr>
        </p:nvSpPr>
        <p:spPr>
          <a:xfrm>
            <a:off x="1576220" y="5633063"/>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20"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bg1"/>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cxnSp>
        <p:nvCxnSpPr>
          <p:cNvPr id="21" name="Straight Connector 20"/>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pic>
        <p:nvPicPr>
          <p:cNvPr id="2" name="Picture 1"/>
          <p:cNvPicPr>
            <a:picLocks noChangeAspect="1"/>
          </p:cNvPicPr>
          <p:nvPr userDrawn="1"/>
        </p:nvPicPr>
        <p:blipFill>
          <a:blip r:embed="rId3"/>
          <a:stretch>
            <a:fillRect/>
          </a:stretch>
        </p:blipFill>
        <p:spPr>
          <a:xfrm>
            <a:off x="631528" y="1778768"/>
            <a:ext cx="871804" cy="4450466"/>
          </a:xfrm>
          <a:prstGeom prst="rect">
            <a:avLst/>
          </a:prstGeom>
        </p:spPr>
      </p:pic>
      <p:sp>
        <p:nvSpPr>
          <p:cNvPr id="16"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8548B5AD-92FE-4567-B6F8-AA147448D7FA}" type="datetime1">
              <a:rPr lang="en-GB" smtClean="0"/>
              <a:t>19/07/2018</a:t>
            </a:fld>
            <a:endParaRPr lang="en-GB" dirty="0"/>
          </a:p>
        </p:txBody>
      </p:sp>
      <p:sp>
        <p:nvSpPr>
          <p:cNvPr id="17"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18"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1375223146"/>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4 items">
    <p:bg>
      <p:bgPr>
        <a:solidFill>
          <a:srgbClr val="073A63"/>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srcRect b="23387"/>
          <a:stretch/>
        </p:blipFill>
        <p:spPr>
          <a:xfrm>
            <a:off x="631528" y="1819580"/>
            <a:ext cx="871804" cy="3409620"/>
          </a:xfrm>
          <a:prstGeom prst="rect">
            <a:avLst/>
          </a:prstGeom>
        </p:spPr>
      </p:pic>
      <p:sp>
        <p:nvSpPr>
          <p:cNvPr id="13" name="Round Single Corner Rectangle 12"/>
          <p:cNvSpPr/>
          <p:nvPr userDrawn="1"/>
        </p:nvSpPr>
        <p:spPr>
          <a:xfrm>
            <a:off x="589549" y="1556792"/>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15" name="Content Placeholder 14"/>
          <p:cNvSpPr>
            <a:spLocks noGrp="1"/>
          </p:cNvSpPr>
          <p:nvPr>
            <p:ph sz="quarter" idx="10"/>
          </p:nvPr>
        </p:nvSpPr>
        <p:spPr>
          <a:xfrm>
            <a:off x="1564188" y="1890104"/>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26" name="Round Single Corner Rectangle 25"/>
          <p:cNvSpPr/>
          <p:nvPr userDrawn="1"/>
        </p:nvSpPr>
        <p:spPr>
          <a:xfrm>
            <a:off x="589549" y="2502735"/>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27" name="Content Placeholder 14"/>
          <p:cNvSpPr>
            <a:spLocks noGrp="1"/>
          </p:cNvSpPr>
          <p:nvPr>
            <p:ph sz="quarter" idx="12"/>
          </p:nvPr>
        </p:nvSpPr>
        <p:spPr>
          <a:xfrm>
            <a:off x="1576220" y="2851077"/>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29" name="Round Single Corner Rectangle 28"/>
          <p:cNvSpPr/>
          <p:nvPr userDrawn="1"/>
        </p:nvSpPr>
        <p:spPr>
          <a:xfrm>
            <a:off x="589549" y="3448678"/>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30" name="Content Placeholder 14"/>
          <p:cNvSpPr>
            <a:spLocks noGrp="1"/>
          </p:cNvSpPr>
          <p:nvPr>
            <p:ph sz="quarter" idx="14"/>
          </p:nvPr>
        </p:nvSpPr>
        <p:spPr>
          <a:xfrm>
            <a:off x="1576220" y="3786726"/>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32" name="Round Single Corner Rectangle 31"/>
          <p:cNvSpPr/>
          <p:nvPr userDrawn="1"/>
        </p:nvSpPr>
        <p:spPr>
          <a:xfrm>
            <a:off x="589549" y="4394621"/>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33" name="Content Placeholder 14"/>
          <p:cNvSpPr>
            <a:spLocks noGrp="1"/>
          </p:cNvSpPr>
          <p:nvPr>
            <p:ph sz="quarter" idx="16"/>
          </p:nvPr>
        </p:nvSpPr>
        <p:spPr>
          <a:xfrm>
            <a:off x="1576220" y="4717012"/>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20"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bg1"/>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cxnSp>
        <p:nvCxnSpPr>
          <p:cNvPr id="21" name="Straight Connector 20"/>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sp>
        <p:nvSpPr>
          <p:cNvPr id="14"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9AC8389F-868B-485A-A452-D3AEB9386B94}" type="datetime1">
              <a:rPr lang="en-GB" smtClean="0"/>
              <a:t>19/07/2018</a:t>
            </a:fld>
            <a:endParaRPr lang="en-GB" dirty="0"/>
          </a:p>
        </p:txBody>
      </p:sp>
      <p:sp>
        <p:nvSpPr>
          <p:cNvPr id="16"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17"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426499199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3 items">
    <p:bg>
      <p:bgPr>
        <a:solidFill>
          <a:srgbClr val="073A63"/>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srcRect b="39567"/>
          <a:stretch/>
        </p:blipFill>
        <p:spPr>
          <a:xfrm>
            <a:off x="631528" y="1819580"/>
            <a:ext cx="871804" cy="2689540"/>
          </a:xfrm>
          <a:prstGeom prst="rect">
            <a:avLst/>
          </a:prstGeom>
        </p:spPr>
      </p:pic>
      <p:sp>
        <p:nvSpPr>
          <p:cNvPr id="13" name="Round Single Corner Rectangle 12"/>
          <p:cNvSpPr/>
          <p:nvPr userDrawn="1"/>
        </p:nvSpPr>
        <p:spPr>
          <a:xfrm>
            <a:off x="589549" y="1556792"/>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15" name="Content Placeholder 14"/>
          <p:cNvSpPr>
            <a:spLocks noGrp="1"/>
          </p:cNvSpPr>
          <p:nvPr>
            <p:ph sz="quarter" idx="10"/>
          </p:nvPr>
        </p:nvSpPr>
        <p:spPr>
          <a:xfrm>
            <a:off x="1564188" y="1890104"/>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26" name="Round Single Corner Rectangle 25"/>
          <p:cNvSpPr/>
          <p:nvPr userDrawn="1"/>
        </p:nvSpPr>
        <p:spPr>
          <a:xfrm>
            <a:off x="589549" y="2502735"/>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27" name="Content Placeholder 14"/>
          <p:cNvSpPr>
            <a:spLocks noGrp="1"/>
          </p:cNvSpPr>
          <p:nvPr>
            <p:ph sz="quarter" idx="12"/>
          </p:nvPr>
        </p:nvSpPr>
        <p:spPr>
          <a:xfrm>
            <a:off x="1576220" y="2851077"/>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29" name="Round Single Corner Rectangle 28"/>
          <p:cNvSpPr/>
          <p:nvPr userDrawn="1"/>
        </p:nvSpPr>
        <p:spPr>
          <a:xfrm>
            <a:off x="589549" y="3448678"/>
            <a:ext cx="9962148" cy="832631"/>
          </a:xfrm>
          <a:prstGeom prst="round1Rect">
            <a:avLst/>
          </a:prstGeom>
          <a:noFill/>
          <a:ln w="3175">
            <a:solidFill>
              <a:srgbClr val="00D0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ontserrat" panose="00000500000000000000" pitchFamily="2" charset="0"/>
            </a:endParaRPr>
          </a:p>
        </p:txBody>
      </p:sp>
      <p:sp>
        <p:nvSpPr>
          <p:cNvPr id="30" name="Content Placeholder 14"/>
          <p:cNvSpPr>
            <a:spLocks noGrp="1"/>
          </p:cNvSpPr>
          <p:nvPr>
            <p:ph sz="quarter" idx="14"/>
          </p:nvPr>
        </p:nvSpPr>
        <p:spPr>
          <a:xfrm>
            <a:off x="1576220" y="3786726"/>
            <a:ext cx="8867191" cy="401874"/>
          </a:xfrm>
          <a:prstGeom prst="rect">
            <a:avLst/>
          </a:prstGeom>
        </p:spPr>
        <p:txBody>
          <a:bodyPr>
            <a:normAutofit/>
          </a:bodyPr>
          <a:lstStyle>
            <a:lvl1pPr marL="0" indent="0">
              <a:buNone/>
              <a:defRPr sz="2400" b="1">
                <a:solidFill>
                  <a:schemeClr val="bg1"/>
                </a:solidFill>
                <a:latin typeface="Montserrat" panose="00000500000000000000" pitchFamily="2" charset="0"/>
                <a:cs typeface="Montserrat" panose="020B0604020202020204" pitchFamily="34" charset="0"/>
              </a:defRPr>
            </a:lvl1pPr>
          </a:lstStyle>
          <a:p>
            <a:pPr lvl="0"/>
            <a:r>
              <a:rPr lang="en-US"/>
              <a:t>Click to edit Master text styles</a:t>
            </a:r>
          </a:p>
        </p:txBody>
      </p:sp>
      <p:sp>
        <p:nvSpPr>
          <p:cNvPr id="20"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bg1"/>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cxnSp>
        <p:nvCxnSpPr>
          <p:cNvPr id="21" name="Straight Connector 20"/>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sp>
        <p:nvSpPr>
          <p:cNvPr id="12"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C65DBDAA-54D0-4558-9E57-00619C32BDCE}" type="datetime1">
              <a:rPr lang="en-GB" smtClean="0"/>
              <a:t>19/07/2018</a:t>
            </a:fld>
            <a:endParaRPr lang="en-GB" dirty="0"/>
          </a:p>
        </p:txBody>
      </p:sp>
      <p:sp>
        <p:nvSpPr>
          <p:cNvPr id="14"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16"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374479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3 portraits">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bg1"/>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sp>
        <p:nvSpPr>
          <p:cNvPr id="7" name="Picture Placeholder 6"/>
          <p:cNvSpPr>
            <a:spLocks noGrp="1"/>
          </p:cNvSpPr>
          <p:nvPr>
            <p:ph type="pic" sz="quarter" idx="10"/>
          </p:nvPr>
        </p:nvSpPr>
        <p:spPr>
          <a:xfrm>
            <a:off x="838200" y="2213411"/>
            <a:ext cx="2303463" cy="2305050"/>
          </a:xfrm>
          <a:prstGeom prst="ellipse">
            <a:avLst/>
          </a:prstGeom>
          <a:ln>
            <a:noFill/>
          </a:ln>
        </p:spPr>
        <p:txBody>
          <a:bodyPr>
            <a:normAutofit/>
          </a:bodyPr>
          <a:lstStyle>
            <a:lvl1pPr>
              <a:defRPr sz="2400">
                <a:solidFill>
                  <a:schemeClr val="bg1"/>
                </a:solidFill>
              </a:defRPr>
            </a:lvl1pPr>
          </a:lstStyle>
          <a:p>
            <a:r>
              <a:rPr lang="en-US" dirty="0"/>
              <a:t>Click icon to add picture</a:t>
            </a:r>
            <a:endParaRPr lang="en-GB" dirty="0"/>
          </a:p>
        </p:txBody>
      </p:sp>
      <p:sp>
        <p:nvSpPr>
          <p:cNvPr id="8" name="Picture Placeholder 6"/>
          <p:cNvSpPr>
            <a:spLocks noGrp="1"/>
          </p:cNvSpPr>
          <p:nvPr>
            <p:ph type="pic" sz="quarter" idx="11"/>
          </p:nvPr>
        </p:nvSpPr>
        <p:spPr>
          <a:xfrm>
            <a:off x="4944269" y="2213411"/>
            <a:ext cx="2303463" cy="2305050"/>
          </a:xfrm>
          <a:prstGeom prst="ellipse">
            <a:avLst/>
          </a:prstGeom>
          <a:ln>
            <a:noFill/>
          </a:ln>
        </p:spPr>
        <p:txBody>
          <a:bodyPr>
            <a:normAutofit/>
          </a:bodyPr>
          <a:lstStyle>
            <a:lvl1pPr>
              <a:defRPr sz="2400">
                <a:solidFill>
                  <a:schemeClr val="bg1"/>
                </a:solidFill>
              </a:defRPr>
            </a:lvl1pPr>
          </a:lstStyle>
          <a:p>
            <a:r>
              <a:rPr lang="en-US" dirty="0"/>
              <a:t>Click icon to add picture</a:t>
            </a:r>
            <a:endParaRPr lang="en-GB" dirty="0"/>
          </a:p>
        </p:txBody>
      </p:sp>
      <p:sp>
        <p:nvSpPr>
          <p:cNvPr id="9" name="Picture Placeholder 6"/>
          <p:cNvSpPr>
            <a:spLocks noGrp="1"/>
          </p:cNvSpPr>
          <p:nvPr>
            <p:ph type="pic" sz="quarter" idx="12"/>
          </p:nvPr>
        </p:nvSpPr>
        <p:spPr>
          <a:xfrm>
            <a:off x="9050337" y="2213411"/>
            <a:ext cx="2303463" cy="2305050"/>
          </a:xfrm>
          <a:prstGeom prst="ellipse">
            <a:avLst/>
          </a:prstGeom>
          <a:ln>
            <a:noFill/>
          </a:ln>
        </p:spPr>
        <p:txBody>
          <a:bodyPr>
            <a:normAutofit/>
          </a:bodyPr>
          <a:lstStyle>
            <a:lvl1pPr>
              <a:defRPr sz="2400">
                <a:solidFill>
                  <a:schemeClr val="bg1"/>
                </a:solidFill>
              </a:defRPr>
            </a:lvl1pPr>
          </a:lstStyle>
          <a:p>
            <a:r>
              <a:rPr lang="en-US" dirty="0"/>
              <a:t>Click icon to add picture</a:t>
            </a:r>
            <a:endParaRPr lang="en-GB" dirty="0"/>
          </a:p>
        </p:txBody>
      </p:sp>
      <p:sp>
        <p:nvSpPr>
          <p:cNvPr id="12" name="Text Placeholder 11"/>
          <p:cNvSpPr>
            <a:spLocks noGrp="1"/>
          </p:cNvSpPr>
          <p:nvPr>
            <p:ph type="body" sz="quarter" idx="13" hasCustomPrompt="1"/>
          </p:nvPr>
        </p:nvSpPr>
        <p:spPr>
          <a:xfrm>
            <a:off x="838200" y="4706314"/>
            <a:ext cx="2303463" cy="720725"/>
          </a:xfrm>
          <a:prstGeom prst="rect">
            <a:avLst/>
          </a:prstGeom>
        </p:spPr>
        <p:txBody>
          <a:bodyPr anchor="b" anchorCtr="0">
            <a:normAutofit/>
          </a:bodyPr>
          <a:lstStyle>
            <a:lvl1pPr marL="0" indent="0" algn="ctr">
              <a:buNone/>
              <a:defRPr sz="1600" baseline="0">
                <a:solidFill>
                  <a:srgbClr val="57E2FF"/>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Name here</a:t>
            </a:r>
            <a:endParaRPr lang="en-GB" dirty="0"/>
          </a:p>
        </p:txBody>
      </p:sp>
      <p:sp>
        <p:nvSpPr>
          <p:cNvPr id="13" name="Text Placeholder 11"/>
          <p:cNvSpPr>
            <a:spLocks noGrp="1"/>
          </p:cNvSpPr>
          <p:nvPr>
            <p:ph type="body" sz="quarter" idx="14" hasCustomPrompt="1"/>
          </p:nvPr>
        </p:nvSpPr>
        <p:spPr>
          <a:xfrm>
            <a:off x="838200" y="5445224"/>
            <a:ext cx="2303463" cy="720725"/>
          </a:xfrm>
          <a:prstGeom prst="rect">
            <a:avLst/>
          </a:prstGeom>
        </p:spPr>
        <p:txBody>
          <a:bodyPr anchor="t" anchorCtr="0">
            <a:normAutofit/>
          </a:bodyPr>
          <a:lstStyle>
            <a:lvl1pPr marL="0" indent="0" algn="ctr">
              <a:buNone/>
              <a:defRPr sz="1400" baseline="0">
                <a:solidFill>
                  <a:schemeClr val="bg1"/>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Job title here</a:t>
            </a:r>
            <a:endParaRPr lang="en-GB" dirty="0"/>
          </a:p>
        </p:txBody>
      </p:sp>
      <p:sp>
        <p:nvSpPr>
          <p:cNvPr id="14" name="Text Placeholder 11"/>
          <p:cNvSpPr>
            <a:spLocks noGrp="1"/>
          </p:cNvSpPr>
          <p:nvPr>
            <p:ph type="body" sz="quarter" idx="15" hasCustomPrompt="1"/>
          </p:nvPr>
        </p:nvSpPr>
        <p:spPr>
          <a:xfrm>
            <a:off x="4944269" y="4706314"/>
            <a:ext cx="2303463" cy="720725"/>
          </a:xfrm>
          <a:prstGeom prst="rect">
            <a:avLst/>
          </a:prstGeom>
        </p:spPr>
        <p:txBody>
          <a:bodyPr anchor="b" anchorCtr="0">
            <a:normAutofit/>
          </a:bodyPr>
          <a:lstStyle>
            <a:lvl1pPr marL="0" indent="0" algn="ctr">
              <a:buNone/>
              <a:defRPr sz="1600" baseline="0">
                <a:solidFill>
                  <a:srgbClr val="57E2FF"/>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Name here</a:t>
            </a:r>
            <a:endParaRPr lang="en-GB" dirty="0"/>
          </a:p>
        </p:txBody>
      </p:sp>
      <p:sp>
        <p:nvSpPr>
          <p:cNvPr id="15" name="Text Placeholder 11"/>
          <p:cNvSpPr>
            <a:spLocks noGrp="1"/>
          </p:cNvSpPr>
          <p:nvPr>
            <p:ph type="body" sz="quarter" idx="16" hasCustomPrompt="1"/>
          </p:nvPr>
        </p:nvSpPr>
        <p:spPr>
          <a:xfrm>
            <a:off x="4944269" y="5445224"/>
            <a:ext cx="2303463" cy="720725"/>
          </a:xfrm>
          <a:prstGeom prst="rect">
            <a:avLst/>
          </a:prstGeom>
        </p:spPr>
        <p:txBody>
          <a:bodyPr anchor="t" anchorCtr="0">
            <a:normAutofit/>
          </a:bodyPr>
          <a:lstStyle>
            <a:lvl1pPr marL="0" indent="0" algn="ctr">
              <a:buNone/>
              <a:defRPr sz="1400" baseline="0">
                <a:solidFill>
                  <a:schemeClr val="bg1"/>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Job title here</a:t>
            </a:r>
            <a:endParaRPr lang="en-GB" dirty="0"/>
          </a:p>
        </p:txBody>
      </p:sp>
      <p:sp>
        <p:nvSpPr>
          <p:cNvPr id="16" name="Text Placeholder 11"/>
          <p:cNvSpPr>
            <a:spLocks noGrp="1"/>
          </p:cNvSpPr>
          <p:nvPr>
            <p:ph type="body" sz="quarter" idx="17" hasCustomPrompt="1"/>
          </p:nvPr>
        </p:nvSpPr>
        <p:spPr>
          <a:xfrm>
            <a:off x="9050337" y="4706314"/>
            <a:ext cx="2303463" cy="720725"/>
          </a:xfrm>
          <a:prstGeom prst="rect">
            <a:avLst/>
          </a:prstGeom>
        </p:spPr>
        <p:txBody>
          <a:bodyPr anchor="b" anchorCtr="0">
            <a:normAutofit/>
          </a:bodyPr>
          <a:lstStyle>
            <a:lvl1pPr marL="0" indent="0" algn="ctr">
              <a:buNone/>
              <a:defRPr sz="1600" baseline="0">
                <a:solidFill>
                  <a:srgbClr val="57E2FF"/>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Name here</a:t>
            </a:r>
            <a:endParaRPr lang="en-GB" dirty="0"/>
          </a:p>
        </p:txBody>
      </p:sp>
      <p:sp>
        <p:nvSpPr>
          <p:cNvPr id="17" name="Text Placeholder 11"/>
          <p:cNvSpPr>
            <a:spLocks noGrp="1"/>
          </p:cNvSpPr>
          <p:nvPr>
            <p:ph type="body" sz="quarter" idx="18" hasCustomPrompt="1"/>
          </p:nvPr>
        </p:nvSpPr>
        <p:spPr>
          <a:xfrm>
            <a:off x="9050337" y="5445224"/>
            <a:ext cx="2303463" cy="720725"/>
          </a:xfrm>
          <a:prstGeom prst="rect">
            <a:avLst/>
          </a:prstGeom>
        </p:spPr>
        <p:txBody>
          <a:bodyPr anchor="t" anchorCtr="0">
            <a:normAutofit/>
          </a:bodyPr>
          <a:lstStyle>
            <a:lvl1pPr marL="0" indent="0" algn="ctr">
              <a:buNone/>
              <a:defRPr sz="1400" baseline="0">
                <a:solidFill>
                  <a:schemeClr val="bg1"/>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Job title here</a:t>
            </a:r>
            <a:endParaRPr lang="en-GB" dirty="0"/>
          </a:p>
        </p:txBody>
      </p:sp>
      <p:cxnSp>
        <p:nvCxnSpPr>
          <p:cNvPr id="18" name="Straight Connector 17"/>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sp>
        <p:nvSpPr>
          <p:cNvPr id="19"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2A70F63A-37FE-4935-AB5E-8D62A5590124}" type="datetime1">
              <a:rPr lang="en-GB" smtClean="0"/>
              <a:t>19/07/2018</a:t>
            </a:fld>
            <a:endParaRPr lang="en-GB" dirty="0"/>
          </a:p>
        </p:txBody>
      </p:sp>
      <p:sp>
        <p:nvSpPr>
          <p:cNvPr id="20"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21"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34956057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3 portraits white">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838200" y="2213411"/>
            <a:ext cx="2303463" cy="2305050"/>
          </a:xfrm>
          <a:prstGeom prst="ellipse">
            <a:avLst/>
          </a:prstGeom>
          <a:ln>
            <a:noFill/>
          </a:ln>
        </p:spPr>
        <p:txBody>
          <a:bodyPr>
            <a:normAutofit/>
          </a:bodyPr>
          <a:lstStyle>
            <a:lvl1pPr>
              <a:defRPr sz="2400"/>
            </a:lvl1pPr>
          </a:lstStyle>
          <a:p>
            <a:r>
              <a:rPr lang="en-US" dirty="0"/>
              <a:t>Click icon to add picture</a:t>
            </a:r>
            <a:endParaRPr lang="en-GB" dirty="0"/>
          </a:p>
        </p:txBody>
      </p:sp>
      <p:sp>
        <p:nvSpPr>
          <p:cNvPr id="8" name="Picture Placeholder 6"/>
          <p:cNvSpPr>
            <a:spLocks noGrp="1"/>
          </p:cNvSpPr>
          <p:nvPr>
            <p:ph type="pic" sz="quarter" idx="11"/>
          </p:nvPr>
        </p:nvSpPr>
        <p:spPr>
          <a:xfrm>
            <a:off x="4944269" y="2213411"/>
            <a:ext cx="2303463" cy="2305050"/>
          </a:xfrm>
          <a:prstGeom prst="ellipse">
            <a:avLst/>
          </a:prstGeom>
          <a:ln>
            <a:noFill/>
          </a:ln>
        </p:spPr>
        <p:txBody>
          <a:bodyPr>
            <a:normAutofit/>
          </a:bodyPr>
          <a:lstStyle>
            <a:lvl1pPr>
              <a:defRPr sz="2400"/>
            </a:lvl1pPr>
          </a:lstStyle>
          <a:p>
            <a:r>
              <a:rPr lang="en-US" dirty="0"/>
              <a:t>Click icon to add picture</a:t>
            </a:r>
            <a:endParaRPr lang="en-GB" dirty="0"/>
          </a:p>
        </p:txBody>
      </p:sp>
      <p:sp>
        <p:nvSpPr>
          <p:cNvPr id="9" name="Picture Placeholder 6"/>
          <p:cNvSpPr>
            <a:spLocks noGrp="1"/>
          </p:cNvSpPr>
          <p:nvPr>
            <p:ph type="pic" sz="quarter" idx="12"/>
          </p:nvPr>
        </p:nvSpPr>
        <p:spPr>
          <a:xfrm>
            <a:off x="9050337" y="2213411"/>
            <a:ext cx="2303463" cy="2305050"/>
          </a:xfrm>
          <a:prstGeom prst="ellipse">
            <a:avLst/>
          </a:prstGeom>
          <a:ln>
            <a:noFill/>
          </a:ln>
        </p:spPr>
        <p:txBody>
          <a:bodyPr>
            <a:normAutofit/>
          </a:bodyPr>
          <a:lstStyle>
            <a:lvl1pPr>
              <a:defRPr sz="2400"/>
            </a:lvl1pPr>
          </a:lstStyle>
          <a:p>
            <a:r>
              <a:rPr lang="en-US" dirty="0"/>
              <a:t>Click icon to add picture</a:t>
            </a:r>
            <a:endParaRPr lang="en-GB" dirty="0"/>
          </a:p>
        </p:txBody>
      </p:sp>
      <p:cxnSp>
        <p:nvCxnSpPr>
          <p:cNvPr id="18" name="Straight Connector 17"/>
          <p:cNvCxnSpPr/>
          <p:nvPr userDrawn="1"/>
        </p:nvCxnSpPr>
        <p:spPr>
          <a:xfrm>
            <a:off x="606210" y="473524"/>
            <a:ext cx="11142967" cy="0"/>
          </a:xfrm>
          <a:prstGeom prst="line">
            <a:avLst/>
          </a:prstGeom>
          <a:ln>
            <a:solidFill>
              <a:srgbClr val="073A6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9177" y="534987"/>
            <a:ext cx="810000" cy="432000"/>
          </a:xfrm>
          <a:prstGeom prst="rect">
            <a:avLst/>
          </a:prstGeom>
        </p:spPr>
      </p:pic>
      <p:sp>
        <p:nvSpPr>
          <p:cNvPr id="20"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rgbClr val="073A63"/>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sp>
        <p:nvSpPr>
          <p:cNvPr id="21" name="Text Placeholder 11"/>
          <p:cNvSpPr>
            <a:spLocks noGrp="1"/>
          </p:cNvSpPr>
          <p:nvPr>
            <p:ph type="body" sz="quarter" idx="13" hasCustomPrompt="1"/>
          </p:nvPr>
        </p:nvSpPr>
        <p:spPr>
          <a:xfrm>
            <a:off x="838200" y="4706314"/>
            <a:ext cx="2303463" cy="720725"/>
          </a:xfrm>
          <a:prstGeom prst="rect">
            <a:avLst/>
          </a:prstGeom>
        </p:spPr>
        <p:txBody>
          <a:bodyPr anchor="b" anchorCtr="0">
            <a:normAutofit/>
          </a:bodyPr>
          <a:lstStyle>
            <a:lvl1pPr marL="0" indent="0" algn="ctr">
              <a:buNone/>
              <a:defRPr sz="1600" baseline="0">
                <a:solidFill>
                  <a:srgbClr val="57E2FF"/>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Name here</a:t>
            </a:r>
            <a:endParaRPr lang="en-GB" dirty="0"/>
          </a:p>
        </p:txBody>
      </p:sp>
      <p:sp>
        <p:nvSpPr>
          <p:cNvPr id="22" name="Text Placeholder 11"/>
          <p:cNvSpPr>
            <a:spLocks noGrp="1"/>
          </p:cNvSpPr>
          <p:nvPr>
            <p:ph type="body" sz="quarter" idx="14" hasCustomPrompt="1"/>
          </p:nvPr>
        </p:nvSpPr>
        <p:spPr>
          <a:xfrm>
            <a:off x="838200" y="5445224"/>
            <a:ext cx="2303463" cy="720725"/>
          </a:xfrm>
          <a:prstGeom prst="rect">
            <a:avLst/>
          </a:prstGeom>
        </p:spPr>
        <p:txBody>
          <a:bodyPr anchor="t" anchorCtr="0">
            <a:normAutofit/>
          </a:bodyPr>
          <a:lstStyle>
            <a:lvl1pPr marL="0" indent="0" algn="ctr">
              <a:buNone/>
              <a:defRPr sz="1400" baseline="0">
                <a:solidFill>
                  <a:srgbClr val="073A63"/>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Job title here</a:t>
            </a:r>
            <a:endParaRPr lang="en-GB" dirty="0"/>
          </a:p>
        </p:txBody>
      </p:sp>
      <p:sp>
        <p:nvSpPr>
          <p:cNvPr id="23" name="Text Placeholder 11"/>
          <p:cNvSpPr>
            <a:spLocks noGrp="1"/>
          </p:cNvSpPr>
          <p:nvPr>
            <p:ph type="body" sz="quarter" idx="15" hasCustomPrompt="1"/>
          </p:nvPr>
        </p:nvSpPr>
        <p:spPr>
          <a:xfrm>
            <a:off x="4944269" y="4706314"/>
            <a:ext cx="2303463" cy="720725"/>
          </a:xfrm>
          <a:prstGeom prst="rect">
            <a:avLst/>
          </a:prstGeom>
        </p:spPr>
        <p:txBody>
          <a:bodyPr anchor="b" anchorCtr="0">
            <a:normAutofit/>
          </a:bodyPr>
          <a:lstStyle>
            <a:lvl1pPr marL="0" indent="0" algn="ctr">
              <a:buNone/>
              <a:defRPr sz="1600" baseline="0">
                <a:solidFill>
                  <a:srgbClr val="57E2FF"/>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Name here</a:t>
            </a:r>
            <a:endParaRPr lang="en-GB" dirty="0"/>
          </a:p>
        </p:txBody>
      </p:sp>
      <p:sp>
        <p:nvSpPr>
          <p:cNvPr id="24" name="Text Placeholder 11"/>
          <p:cNvSpPr>
            <a:spLocks noGrp="1"/>
          </p:cNvSpPr>
          <p:nvPr>
            <p:ph type="body" sz="quarter" idx="16" hasCustomPrompt="1"/>
          </p:nvPr>
        </p:nvSpPr>
        <p:spPr>
          <a:xfrm>
            <a:off x="4944269" y="5445224"/>
            <a:ext cx="2303463" cy="720725"/>
          </a:xfrm>
          <a:prstGeom prst="rect">
            <a:avLst/>
          </a:prstGeom>
        </p:spPr>
        <p:txBody>
          <a:bodyPr anchor="t" anchorCtr="0">
            <a:normAutofit/>
          </a:bodyPr>
          <a:lstStyle>
            <a:lvl1pPr marL="0" indent="0" algn="ctr">
              <a:buNone/>
              <a:defRPr sz="1400" baseline="0">
                <a:solidFill>
                  <a:srgbClr val="073A63"/>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Job title here</a:t>
            </a:r>
            <a:endParaRPr lang="en-GB" dirty="0"/>
          </a:p>
        </p:txBody>
      </p:sp>
      <p:sp>
        <p:nvSpPr>
          <p:cNvPr id="25" name="Text Placeholder 11"/>
          <p:cNvSpPr>
            <a:spLocks noGrp="1"/>
          </p:cNvSpPr>
          <p:nvPr>
            <p:ph type="body" sz="quarter" idx="17" hasCustomPrompt="1"/>
          </p:nvPr>
        </p:nvSpPr>
        <p:spPr>
          <a:xfrm>
            <a:off x="9050337" y="4706314"/>
            <a:ext cx="2303463" cy="720725"/>
          </a:xfrm>
          <a:prstGeom prst="rect">
            <a:avLst/>
          </a:prstGeom>
        </p:spPr>
        <p:txBody>
          <a:bodyPr anchor="b" anchorCtr="0">
            <a:normAutofit/>
          </a:bodyPr>
          <a:lstStyle>
            <a:lvl1pPr marL="0" indent="0" algn="ctr">
              <a:buNone/>
              <a:defRPr sz="1600" baseline="0">
                <a:solidFill>
                  <a:srgbClr val="57E2FF"/>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Name here</a:t>
            </a:r>
            <a:endParaRPr lang="en-GB" dirty="0"/>
          </a:p>
        </p:txBody>
      </p:sp>
      <p:sp>
        <p:nvSpPr>
          <p:cNvPr id="26" name="Text Placeholder 11"/>
          <p:cNvSpPr>
            <a:spLocks noGrp="1"/>
          </p:cNvSpPr>
          <p:nvPr>
            <p:ph type="body" sz="quarter" idx="18" hasCustomPrompt="1"/>
          </p:nvPr>
        </p:nvSpPr>
        <p:spPr>
          <a:xfrm>
            <a:off x="9050337" y="5445224"/>
            <a:ext cx="2303463" cy="720725"/>
          </a:xfrm>
          <a:prstGeom prst="rect">
            <a:avLst/>
          </a:prstGeom>
        </p:spPr>
        <p:txBody>
          <a:bodyPr anchor="t" anchorCtr="0">
            <a:normAutofit/>
          </a:bodyPr>
          <a:lstStyle>
            <a:lvl1pPr marL="0" indent="0" algn="ctr">
              <a:buNone/>
              <a:defRPr sz="1400" baseline="0">
                <a:solidFill>
                  <a:srgbClr val="073A63"/>
                </a:solidFill>
                <a:latin typeface="Montserrat" panose="00000500000000000000" pitchFamily="2" charset="0"/>
                <a:cs typeface="Montserrat"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Job title here</a:t>
            </a:r>
            <a:endParaRPr lang="en-GB" dirty="0"/>
          </a:p>
        </p:txBody>
      </p:sp>
      <p:sp>
        <p:nvSpPr>
          <p:cNvPr id="14"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E96C8E0A-05BD-4198-8A77-C6BC45CCBEAA}" type="datetime1">
              <a:rPr lang="en-GB" smtClean="0"/>
              <a:t>19/07/2018</a:t>
            </a:fld>
            <a:endParaRPr lang="en-GB" dirty="0"/>
          </a:p>
        </p:txBody>
      </p:sp>
      <p:sp>
        <p:nvSpPr>
          <p:cNvPr id="15"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16"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242364160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 monitor">
    <p:bg>
      <p:bgPr>
        <a:solidFill>
          <a:schemeClr val="tx1"/>
        </a:solidFill>
        <a:effectLst/>
      </p:bgPr>
    </p:bg>
    <p:spTree>
      <p:nvGrpSpPr>
        <p:cNvPr id="1" name=""/>
        <p:cNvGrpSpPr/>
        <p:nvPr/>
      </p:nvGrpSpPr>
      <p:grpSpPr>
        <a:xfrm>
          <a:off x="0" y="0"/>
          <a:ext cx="0" cy="0"/>
          <a:chOff x="0" y="0"/>
          <a:chExt cx="0" cy="0"/>
        </a:xfrm>
      </p:grpSpPr>
      <p:sp>
        <p:nvSpPr>
          <p:cNvPr id="3" name="AutoShape 7"/>
          <p:cNvSpPr>
            <a:spLocks/>
          </p:cNvSpPr>
          <p:nvPr userDrawn="1"/>
        </p:nvSpPr>
        <p:spPr bwMode="auto">
          <a:xfrm>
            <a:off x="4267862" y="1196752"/>
            <a:ext cx="7387388" cy="5540750"/>
          </a:xfrm>
          <a:custGeom>
            <a:avLst/>
            <a:gdLst>
              <a:gd name="T0" fmla="*/ 655133 w 21600"/>
              <a:gd name="T1" fmla="*/ 400973 h 21600"/>
              <a:gd name="T2" fmla="*/ 655133 w 21600"/>
              <a:gd name="T3" fmla="*/ 0 h 21600"/>
              <a:gd name="T4" fmla="*/ 0 w 21600"/>
              <a:gd name="T5" fmla="*/ 0 h 21600"/>
              <a:gd name="T6" fmla="*/ 0 w 21600"/>
              <a:gd name="T7" fmla="*/ 400973 h 21600"/>
              <a:gd name="T8" fmla="*/ 315001 w 21600"/>
              <a:gd name="T9" fmla="*/ 400973 h 21600"/>
              <a:gd name="T10" fmla="*/ 315001 w 21600"/>
              <a:gd name="T11" fmla="*/ 489986 h 21600"/>
              <a:gd name="T12" fmla="*/ 226710 w 21600"/>
              <a:gd name="T13" fmla="*/ 489986 h 21600"/>
              <a:gd name="T14" fmla="*/ 226710 w 21600"/>
              <a:gd name="T15" fmla="*/ 512328 h 21600"/>
              <a:gd name="T16" fmla="*/ 428289 w 21600"/>
              <a:gd name="T17" fmla="*/ 512328 h 21600"/>
              <a:gd name="T18" fmla="*/ 428289 w 21600"/>
              <a:gd name="T19" fmla="*/ 489986 h 21600"/>
              <a:gd name="T20" fmla="*/ 340132 w 21600"/>
              <a:gd name="T21" fmla="*/ 489986 h 21600"/>
              <a:gd name="T22" fmla="*/ 340132 w 21600"/>
              <a:gd name="T23" fmla="*/ 400973 h 21600"/>
              <a:gd name="T24" fmla="*/ 655133 w 21600"/>
              <a:gd name="T25" fmla="*/ 400973 h 21600"/>
              <a:gd name="T26" fmla="*/ 655133 w 21600"/>
              <a:gd name="T27" fmla="*/ 400973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21600" y="16904"/>
                </a:moveTo>
                <a:lnTo>
                  <a:pt x="21600" y="0"/>
                </a:lnTo>
                <a:lnTo>
                  <a:pt x="0" y="0"/>
                </a:lnTo>
                <a:lnTo>
                  <a:pt x="0" y="16904"/>
                </a:lnTo>
                <a:lnTo>
                  <a:pt x="10385" y="16904"/>
                </a:lnTo>
                <a:lnTo>
                  <a:pt x="10385" y="20660"/>
                </a:lnTo>
                <a:lnTo>
                  <a:pt x="7476" y="20660"/>
                </a:lnTo>
                <a:lnTo>
                  <a:pt x="7476" y="21600"/>
                </a:lnTo>
                <a:lnTo>
                  <a:pt x="14123" y="21600"/>
                </a:lnTo>
                <a:lnTo>
                  <a:pt x="14123" y="20660"/>
                </a:lnTo>
                <a:lnTo>
                  <a:pt x="11216" y="20660"/>
                </a:lnTo>
                <a:lnTo>
                  <a:pt x="11216" y="16904"/>
                </a:lnTo>
                <a:cubicBezTo>
                  <a:pt x="11216" y="16904"/>
                  <a:pt x="21600" y="16904"/>
                  <a:pt x="21600" y="16904"/>
                </a:cubicBezTo>
                <a:close/>
                <a:moveTo>
                  <a:pt x="21600" y="16904"/>
                </a:moveTo>
              </a:path>
            </a:pathLst>
          </a:custGeom>
          <a:solidFill>
            <a:schemeClr val="accent1"/>
          </a:solidFill>
          <a:ln>
            <a:noFill/>
          </a:ln>
        </p:spPr>
        <p:txBody>
          <a:bodyPr lIns="0" tIns="0" rIns="0" bIns="0"/>
          <a:lstStyle/>
          <a:p>
            <a:endParaRPr lang="en-GB" dirty="0">
              <a:latin typeface="Montserrat" panose="00000500000000000000" pitchFamily="2" charset="0"/>
            </a:endParaRPr>
          </a:p>
        </p:txBody>
      </p:sp>
      <p:sp>
        <p:nvSpPr>
          <p:cNvPr id="5" name="Picture Placeholder 4"/>
          <p:cNvSpPr>
            <a:spLocks noGrp="1"/>
          </p:cNvSpPr>
          <p:nvPr>
            <p:ph type="pic" sz="quarter" idx="10"/>
          </p:nvPr>
        </p:nvSpPr>
        <p:spPr>
          <a:xfrm>
            <a:off x="4432903" y="1340768"/>
            <a:ext cx="7057306" cy="4040190"/>
          </a:xfrm>
          <a:prstGeom prst="rect">
            <a:avLst/>
          </a:prstGeom>
        </p:spPr>
        <p:txBody>
          <a:bodyPr/>
          <a:lstStyle>
            <a:lvl1pPr>
              <a:defRPr/>
            </a:lvl1pPr>
          </a:lstStyle>
          <a:p>
            <a:r>
              <a:rPr lang="en-US" dirty="0"/>
              <a:t>Click icon to add picture</a:t>
            </a:r>
            <a:endParaRPr lang="en-GB" dirty="0"/>
          </a:p>
        </p:txBody>
      </p:sp>
      <p:sp>
        <p:nvSpPr>
          <p:cNvPr id="11" name="Text Placeholder 10"/>
          <p:cNvSpPr>
            <a:spLocks noGrp="1"/>
          </p:cNvSpPr>
          <p:nvPr>
            <p:ph type="body" sz="quarter" idx="11"/>
          </p:nvPr>
        </p:nvSpPr>
        <p:spPr>
          <a:xfrm>
            <a:off x="606425" y="2132856"/>
            <a:ext cx="3329335" cy="3383707"/>
          </a:xfrm>
          <a:prstGeom prst="rect">
            <a:avLst/>
          </a:prstGeom>
        </p:spPr>
        <p:txBody>
          <a:bodyPr>
            <a:normAutofit/>
          </a:bodyPr>
          <a:lstStyle>
            <a:lvl1pPr marL="0" indent="0">
              <a:buNone/>
              <a:defRPr sz="1600">
                <a:solidFill>
                  <a:schemeClr val="bg1"/>
                </a:solidFill>
              </a:defRPr>
            </a:lvl1pPr>
            <a:lvl2pPr marL="457200" indent="0">
              <a:buNone/>
              <a:defRPr sz="1400">
                <a:solidFill>
                  <a:schemeClr val="bg1"/>
                </a:solidFill>
              </a:defRPr>
            </a:lvl2pPr>
            <a:lvl3pPr marL="914400" indent="0">
              <a:buNone/>
              <a:defRPr sz="1200">
                <a:solidFill>
                  <a:schemeClr val="bg1"/>
                </a:solidFill>
              </a:defRPr>
            </a:lvl3pPr>
            <a:lvl4pPr marL="1371600" indent="0">
              <a:buNone/>
              <a:defRPr sz="1100">
                <a:solidFill>
                  <a:schemeClr val="bg1"/>
                </a:solidFill>
              </a:defRPr>
            </a:lvl4pPr>
            <a:lvl5pPr marL="1828800" indent="0">
              <a:buNone/>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bg1"/>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cxnSp>
        <p:nvCxnSpPr>
          <p:cNvPr id="10" name="Straight Connector 9"/>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sp>
        <p:nvSpPr>
          <p:cNvPr id="8"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672126CA-C8C3-4F7D-BF07-275CAD1E3A22}" type="datetime1">
              <a:rPr lang="en-GB" smtClean="0"/>
              <a:t>19/07/2018</a:t>
            </a:fld>
            <a:endParaRPr lang="en-GB" dirty="0"/>
          </a:p>
        </p:txBody>
      </p:sp>
      <p:sp>
        <p:nvSpPr>
          <p:cNvPr id="13"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14"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1131874002"/>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 monitor white">
    <p:spTree>
      <p:nvGrpSpPr>
        <p:cNvPr id="1" name=""/>
        <p:cNvGrpSpPr/>
        <p:nvPr/>
      </p:nvGrpSpPr>
      <p:grpSpPr>
        <a:xfrm>
          <a:off x="0" y="0"/>
          <a:ext cx="0" cy="0"/>
          <a:chOff x="0" y="0"/>
          <a:chExt cx="0" cy="0"/>
        </a:xfrm>
      </p:grpSpPr>
      <p:sp>
        <p:nvSpPr>
          <p:cNvPr id="3" name="AutoShape 7"/>
          <p:cNvSpPr>
            <a:spLocks/>
          </p:cNvSpPr>
          <p:nvPr userDrawn="1"/>
        </p:nvSpPr>
        <p:spPr bwMode="auto">
          <a:xfrm>
            <a:off x="4267862" y="1196752"/>
            <a:ext cx="7387388" cy="5540750"/>
          </a:xfrm>
          <a:custGeom>
            <a:avLst/>
            <a:gdLst>
              <a:gd name="T0" fmla="*/ 655133 w 21600"/>
              <a:gd name="T1" fmla="*/ 400973 h 21600"/>
              <a:gd name="T2" fmla="*/ 655133 w 21600"/>
              <a:gd name="T3" fmla="*/ 0 h 21600"/>
              <a:gd name="T4" fmla="*/ 0 w 21600"/>
              <a:gd name="T5" fmla="*/ 0 h 21600"/>
              <a:gd name="T6" fmla="*/ 0 w 21600"/>
              <a:gd name="T7" fmla="*/ 400973 h 21600"/>
              <a:gd name="T8" fmla="*/ 315001 w 21600"/>
              <a:gd name="T9" fmla="*/ 400973 h 21600"/>
              <a:gd name="T10" fmla="*/ 315001 w 21600"/>
              <a:gd name="T11" fmla="*/ 489986 h 21600"/>
              <a:gd name="T12" fmla="*/ 226710 w 21600"/>
              <a:gd name="T13" fmla="*/ 489986 h 21600"/>
              <a:gd name="T14" fmla="*/ 226710 w 21600"/>
              <a:gd name="T15" fmla="*/ 512328 h 21600"/>
              <a:gd name="T16" fmla="*/ 428289 w 21600"/>
              <a:gd name="T17" fmla="*/ 512328 h 21600"/>
              <a:gd name="T18" fmla="*/ 428289 w 21600"/>
              <a:gd name="T19" fmla="*/ 489986 h 21600"/>
              <a:gd name="T20" fmla="*/ 340132 w 21600"/>
              <a:gd name="T21" fmla="*/ 489986 h 21600"/>
              <a:gd name="T22" fmla="*/ 340132 w 21600"/>
              <a:gd name="T23" fmla="*/ 400973 h 21600"/>
              <a:gd name="T24" fmla="*/ 655133 w 21600"/>
              <a:gd name="T25" fmla="*/ 400973 h 21600"/>
              <a:gd name="T26" fmla="*/ 655133 w 21600"/>
              <a:gd name="T27" fmla="*/ 400973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21600" y="16904"/>
                </a:moveTo>
                <a:lnTo>
                  <a:pt x="21600" y="0"/>
                </a:lnTo>
                <a:lnTo>
                  <a:pt x="0" y="0"/>
                </a:lnTo>
                <a:lnTo>
                  <a:pt x="0" y="16904"/>
                </a:lnTo>
                <a:lnTo>
                  <a:pt x="10385" y="16904"/>
                </a:lnTo>
                <a:lnTo>
                  <a:pt x="10385" y="20660"/>
                </a:lnTo>
                <a:lnTo>
                  <a:pt x="7476" y="20660"/>
                </a:lnTo>
                <a:lnTo>
                  <a:pt x="7476" y="21600"/>
                </a:lnTo>
                <a:lnTo>
                  <a:pt x="14123" y="21600"/>
                </a:lnTo>
                <a:lnTo>
                  <a:pt x="14123" y="20660"/>
                </a:lnTo>
                <a:lnTo>
                  <a:pt x="11216" y="20660"/>
                </a:lnTo>
                <a:lnTo>
                  <a:pt x="11216" y="16904"/>
                </a:lnTo>
                <a:cubicBezTo>
                  <a:pt x="11216" y="16904"/>
                  <a:pt x="21600" y="16904"/>
                  <a:pt x="21600" y="16904"/>
                </a:cubicBezTo>
                <a:close/>
                <a:moveTo>
                  <a:pt x="21600" y="16904"/>
                </a:moveTo>
              </a:path>
            </a:pathLst>
          </a:custGeom>
          <a:solidFill>
            <a:schemeClr val="accent1"/>
          </a:solidFill>
          <a:ln>
            <a:noFill/>
          </a:ln>
        </p:spPr>
        <p:txBody>
          <a:bodyPr lIns="0" tIns="0" rIns="0" bIns="0"/>
          <a:lstStyle/>
          <a:p>
            <a:endParaRPr lang="en-GB" dirty="0">
              <a:latin typeface="Montserrat" panose="00000500000000000000" pitchFamily="2" charset="0"/>
            </a:endParaRPr>
          </a:p>
        </p:txBody>
      </p:sp>
      <p:sp>
        <p:nvSpPr>
          <p:cNvPr id="5" name="Picture Placeholder 4"/>
          <p:cNvSpPr>
            <a:spLocks noGrp="1"/>
          </p:cNvSpPr>
          <p:nvPr>
            <p:ph type="pic" sz="quarter" idx="10"/>
          </p:nvPr>
        </p:nvSpPr>
        <p:spPr>
          <a:xfrm>
            <a:off x="4432903" y="1340768"/>
            <a:ext cx="7057306" cy="4040190"/>
          </a:xfrm>
          <a:prstGeom prst="rect">
            <a:avLst/>
          </a:prstGeom>
        </p:spPr>
        <p:txBody>
          <a:bodyPr/>
          <a:lstStyle>
            <a:lvl1pPr>
              <a:defRPr/>
            </a:lvl1pPr>
          </a:lstStyle>
          <a:p>
            <a:r>
              <a:rPr lang="en-US" dirty="0"/>
              <a:t>Click icon to add picture</a:t>
            </a:r>
            <a:endParaRPr lang="en-GB" dirty="0"/>
          </a:p>
        </p:txBody>
      </p:sp>
      <p:sp>
        <p:nvSpPr>
          <p:cNvPr id="11" name="Text Placeholder 10"/>
          <p:cNvSpPr>
            <a:spLocks noGrp="1"/>
          </p:cNvSpPr>
          <p:nvPr>
            <p:ph type="body" sz="quarter" idx="11"/>
          </p:nvPr>
        </p:nvSpPr>
        <p:spPr>
          <a:xfrm>
            <a:off x="606425" y="2132856"/>
            <a:ext cx="3329335" cy="3383707"/>
          </a:xfrm>
          <a:prstGeom prst="rect">
            <a:avLst/>
          </a:prstGeom>
        </p:spPr>
        <p:txBody>
          <a:bodyPr>
            <a:normAutofit/>
          </a:bodyPr>
          <a:lstStyle>
            <a:lvl1pPr marL="0" indent="0">
              <a:buNone/>
              <a:defRPr sz="1600">
                <a:solidFill>
                  <a:schemeClr val="tx2"/>
                </a:solidFill>
              </a:defRPr>
            </a:lvl1pPr>
            <a:lvl2pPr marL="457200" indent="0">
              <a:buNone/>
              <a:defRPr sz="1400">
                <a:solidFill>
                  <a:schemeClr val="tx2"/>
                </a:solidFill>
              </a:defRPr>
            </a:lvl2pPr>
            <a:lvl3pPr marL="914400" indent="0">
              <a:buNone/>
              <a:defRPr sz="1200">
                <a:solidFill>
                  <a:schemeClr val="tx2"/>
                </a:solidFill>
              </a:defRPr>
            </a:lvl3pPr>
            <a:lvl4pPr marL="1371600" indent="0">
              <a:buNone/>
              <a:defRPr sz="1100">
                <a:solidFill>
                  <a:schemeClr val="tx2"/>
                </a:solidFill>
              </a:defRPr>
            </a:lvl4pPr>
            <a:lvl5pPr marL="1828800" indent="0">
              <a:buNone/>
              <a:defRPr sz="11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tx2"/>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cxnSp>
        <p:nvCxnSpPr>
          <p:cNvPr id="10" name="Straight Connector 9"/>
          <p:cNvCxnSpPr/>
          <p:nvPr userDrawn="1"/>
        </p:nvCxnSpPr>
        <p:spPr>
          <a:xfrm>
            <a:off x="606210" y="473524"/>
            <a:ext cx="11142967"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9177" y="534987"/>
            <a:ext cx="810000" cy="432000"/>
          </a:xfrm>
          <a:prstGeom prst="rect">
            <a:avLst/>
          </a:prstGeom>
        </p:spPr>
      </p:pic>
      <p:sp>
        <p:nvSpPr>
          <p:cNvPr id="12"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5D8AE09C-65DB-403C-BA82-9EB488ABAF3F}" type="datetime1">
              <a:rPr lang="en-GB" smtClean="0"/>
              <a:t>19/07/2018</a:t>
            </a:fld>
            <a:endParaRPr lang="en-GB" dirty="0"/>
          </a:p>
        </p:txBody>
      </p:sp>
      <p:sp>
        <p:nvSpPr>
          <p:cNvPr id="13"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14"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1544078651"/>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2 columns">
    <p:bg>
      <p:bgPr>
        <a:solidFill>
          <a:srgbClr val="073A6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bg1"/>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cxnSp>
        <p:nvCxnSpPr>
          <p:cNvPr id="3" name="Straight Connector 2"/>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sp>
        <p:nvSpPr>
          <p:cNvPr id="5" name="Content Placeholder 5"/>
          <p:cNvSpPr>
            <a:spLocks noGrp="1"/>
          </p:cNvSpPr>
          <p:nvPr>
            <p:ph sz="quarter" idx="10"/>
          </p:nvPr>
        </p:nvSpPr>
        <p:spPr>
          <a:xfrm>
            <a:off x="606210" y="1196752"/>
            <a:ext cx="4553686" cy="511256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5"/>
          <p:cNvSpPr>
            <a:spLocks noGrp="1"/>
          </p:cNvSpPr>
          <p:nvPr>
            <p:ph sz="quarter" idx="11"/>
          </p:nvPr>
        </p:nvSpPr>
        <p:spPr>
          <a:xfrm>
            <a:off x="5519936" y="1196752"/>
            <a:ext cx="6229241" cy="511256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40A83B10-B66B-4347-98C2-12E3970C1EAD}" type="datetime1">
              <a:rPr lang="en-GB" smtClean="0"/>
              <a:t>19/07/2018</a:t>
            </a:fld>
            <a:endParaRPr lang="en-GB" dirty="0"/>
          </a:p>
        </p:txBody>
      </p:sp>
      <p:sp>
        <p:nvSpPr>
          <p:cNvPr id="8"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10"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4122845900"/>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 2 columns white">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rgbClr val="073A63"/>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sp>
        <p:nvSpPr>
          <p:cNvPr id="7" name="Content Placeholder 5"/>
          <p:cNvSpPr>
            <a:spLocks noGrp="1"/>
          </p:cNvSpPr>
          <p:nvPr>
            <p:ph sz="quarter" idx="10"/>
          </p:nvPr>
        </p:nvSpPr>
        <p:spPr>
          <a:xfrm>
            <a:off x="606210" y="1196752"/>
            <a:ext cx="4553686" cy="511256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5"/>
          <p:cNvSpPr>
            <a:spLocks noGrp="1"/>
          </p:cNvSpPr>
          <p:nvPr>
            <p:ph sz="quarter" idx="11"/>
          </p:nvPr>
        </p:nvSpPr>
        <p:spPr>
          <a:xfrm>
            <a:off x="5519936" y="1196752"/>
            <a:ext cx="6229241" cy="511256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84F95ECD-05C6-42AD-834B-5232238644EA}" type="datetime1">
              <a:rPr lang="en-GB" smtClean="0"/>
              <a:t>19/07/2018</a:t>
            </a:fld>
            <a:endParaRPr lang="en-GB" dirty="0"/>
          </a:p>
        </p:txBody>
      </p:sp>
      <p:sp>
        <p:nvSpPr>
          <p:cNvPr id="10"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11"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3664054079"/>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with background image">
    <p:bg>
      <p:bgPr>
        <a:solidFill>
          <a:srgbClr val="A1B5C4"/>
        </a:solidFill>
        <a:effectLst/>
      </p:bgPr>
    </p:bg>
    <p:spTree>
      <p:nvGrpSpPr>
        <p:cNvPr id="1" name=""/>
        <p:cNvGrpSpPr/>
        <p:nvPr/>
      </p:nvGrpSpPr>
      <p:grpSpPr>
        <a:xfrm>
          <a:off x="0" y="0"/>
          <a:ext cx="0" cy="0"/>
          <a:chOff x="0" y="0"/>
          <a:chExt cx="0" cy="0"/>
        </a:xfrm>
      </p:grpSpPr>
      <p:sp>
        <p:nvSpPr>
          <p:cNvPr id="33" name="Title 1"/>
          <p:cNvSpPr>
            <a:spLocks noGrp="1"/>
          </p:cNvSpPr>
          <p:nvPr userDrawn="1">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bg1"/>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cxnSp>
        <p:nvCxnSpPr>
          <p:cNvPr id="34" name="Straight Connector 33"/>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sp>
        <p:nvSpPr>
          <p:cNvPr id="6"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6EF5B8BE-A193-49D6-B086-0C438C5306C4}" type="datetime1">
              <a:rPr lang="en-GB" smtClean="0"/>
              <a:t>19/07/2018</a:t>
            </a:fld>
            <a:endParaRPr lang="en-GB" dirty="0"/>
          </a:p>
        </p:txBody>
      </p:sp>
      <p:sp>
        <p:nvSpPr>
          <p:cNvPr id="7"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8"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3202369251"/>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only green">
    <p:bg>
      <p:bgPr>
        <a:solidFill>
          <a:schemeClr val="accent2"/>
        </a:soli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bg1"/>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cxnSp>
        <p:nvCxnSpPr>
          <p:cNvPr id="14" name="Straight Connector 13"/>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sp>
        <p:nvSpPr>
          <p:cNvPr id="5"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61862B2E-2B73-4F3F-AFEC-D71B42BE6A47}" type="datetime1">
              <a:rPr lang="en-GB" smtClean="0"/>
              <a:t>19/07/2018</a:t>
            </a:fld>
            <a:endParaRPr lang="en-GB" dirty="0"/>
          </a:p>
        </p:txBody>
      </p:sp>
      <p:sp>
        <p:nvSpPr>
          <p:cNvPr id="6"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7"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3960961347"/>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rgbClr val="073A6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bg1"/>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cxnSp>
        <p:nvCxnSpPr>
          <p:cNvPr id="3" name="Straight Connector 2"/>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sp>
        <p:nvSpPr>
          <p:cNvPr id="5"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ECB939CD-1E08-465A-9734-BB285524E672}" type="datetime1">
              <a:rPr lang="en-GB" smtClean="0"/>
              <a:t>19/07/2018</a:t>
            </a:fld>
            <a:endParaRPr lang="en-GB" dirty="0"/>
          </a:p>
        </p:txBody>
      </p:sp>
      <p:sp>
        <p:nvSpPr>
          <p:cNvPr id="6"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7"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802398941"/>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rgbClr val="073A63"/>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sp>
        <p:nvSpPr>
          <p:cNvPr id="6"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57EAD5CC-0139-4729-94C4-EC986D56B823}" type="datetime1">
              <a:rPr lang="en-GB" smtClean="0"/>
              <a:t>19/07/2018</a:t>
            </a:fld>
            <a:endParaRPr lang="en-GB" dirty="0"/>
          </a:p>
        </p:txBody>
      </p:sp>
      <p:sp>
        <p:nvSpPr>
          <p:cNvPr id="7"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8"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499725820"/>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10"/>
          </p:nvPr>
        </p:nvSpPr>
        <p:spPr>
          <a:xfrm>
            <a:off x="10877550" y="534987"/>
            <a:ext cx="809625" cy="431800"/>
          </a:xfrm>
          <a:prstGeom prst="rect">
            <a:avLst/>
          </a:prstGeom>
          <a:blipFill>
            <a:blip r:embed="rId2"/>
            <a:stretch>
              <a:fillRect/>
            </a:stretch>
          </a:blipFill>
        </p:spPr>
        <p:txBody>
          <a:bodyPr/>
          <a:lstStyle>
            <a:lvl1pPr>
              <a:defRPr>
                <a:noFill/>
              </a:defRPr>
            </a:lvl1pPr>
          </a:lstStyle>
          <a:p>
            <a:r>
              <a:rPr lang="en-US" dirty="0"/>
              <a:t>Click icon to add picture</a:t>
            </a:r>
            <a:endParaRPr lang="en-GB" dirty="0"/>
          </a:p>
        </p:txBody>
      </p:sp>
      <p:sp>
        <p:nvSpPr>
          <p:cNvPr id="11" name="Text Placeholder 10"/>
          <p:cNvSpPr>
            <a:spLocks noGrp="1"/>
          </p:cNvSpPr>
          <p:nvPr>
            <p:ph type="body" sz="quarter" idx="11" hasCustomPrompt="1"/>
          </p:nvPr>
        </p:nvSpPr>
        <p:spPr>
          <a:xfrm>
            <a:off x="479376" y="3788692"/>
            <a:ext cx="6426200" cy="2160588"/>
          </a:xfrm>
          <a:prstGeom prst="rect">
            <a:avLst/>
          </a:prstGeom>
        </p:spPr>
        <p:txBody>
          <a:bodyPr>
            <a:noAutofit/>
          </a:bodyPr>
          <a:lstStyle>
            <a:lvl1pPr marL="0" indent="0">
              <a:lnSpc>
                <a:spcPts val="4400"/>
              </a:lnSpc>
              <a:buNone/>
              <a:defRPr sz="4400">
                <a:solidFill>
                  <a:schemeClr val="accent1"/>
                </a:solidFill>
                <a:latin typeface="Montserrat" panose="00000500000000000000" pitchFamily="2" charset="0"/>
                <a:cs typeface="Montserrat" panose="020B0604020202020204" pitchFamily="34" charset="0"/>
              </a:defRPr>
            </a:lvl1pPr>
            <a:lvl2pPr marL="457200" indent="0">
              <a:buNone/>
              <a:defRPr sz="3600">
                <a:solidFill>
                  <a:schemeClr val="accent1"/>
                </a:solidFill>
                <a:latin typeface="Montserrat" pitchFamily="50" charset="0"/>
                <a:cs typeface="Montserrat" pitchFamily="50" charset="0"/>
              </a:defRPr>
            </a:lvl2pPr>
            <a:lvl3pPr marL="914400" indent="0">
              <a:buNone/>
              <a:defRPr sz="3200">
                <a:solidFill>
                  <a:schemeClr val="accent1"/>
                </a:solidFill>
                <a:latin typeface="Montserrat" pitchFamily="50" charset="0"/>
                <a:cs typeface="Montserrat" pitchFamily="50" charset="0"/>
              </a:defRPr>
            </a:lvl3pPr>
            <a:lvl4pPr marL="1371600" indent="0">
              <a:buNone/>
              <a:defRPr sz="2800">
                <a:solidFill>
                  <a:schemeClr val="accent1"/>
                </a:solidFill>
                <a:latin typeface="Montserrat" pitchFamily="50" charset="0"/>
                <a:cs typeface="Montserrat" pitchFamily="50" charset="0"/>
              </a:defRPr>
            </a:lvl4pPr>
            <a:lvl5pPr marL="1828800" indent="0">
              <a:buNone/>
              <a:defRPr sz="2800">
                <a:solidFill>
                  <a:schemeClr val="accent1"/>
                </a:solidFill>
                <a:latin typeface="Montserrat" pitchFamily="50" charset="0"/>
                <a:cs typeface="Montserrat" pitchFamily="50" charset="0"/>
              </a:defRPr>
            </a:lvl5pPr>
          </a:lstStyle>
          <a:p>
            <a:pPr lvl="0"/>
            <a:r>
              <a:rPr lang="en-US" dirty="0"/>
              <a:t>“Quote to be placed in here.”</a:t>
            </a:r>
            <a:endParaRPr lang="en-GB" dirty="0"/>
          </a:p>
        </p:txBody>
      </p:sp>
      <p:sp>
        <p:nvSpPr>
          <p:cNvPr id="12" name="Text Placeholder 10"/>
          <p:cNvSpPr>
            <a:spLocks noGrp="1"/>
          </p:cNvSpPr>
          <p:nvPr>
            <p:ph type="body" sz="quarter" idx="12" hasCustomPrompt="1"/>
          </p:nvPr>
        </p:nvSpPr>
        <p:spPr>
          <a:xfrm>
            <a:off x="479376" y="5910829"/>
            <a:ext cx="6426200" cy="614515"/>
          </a:xfrm>
          <a:prstGeom prst="rect">
            <a:avLst/>
          </a:prstGeom>
        </p:spPr>
        <p:txBody>
          <a:bodyPr>
            <a:noAutofit/>
          </a:bodyPr>
          <a:lstStyle>
            <a:lvl1pPr marL="0" indent="0">
              <a:lnSpc>
                <a:spcPts val="4400"/>
              </a:lnSpc>
              <a:buNone/>
              <a:defRPr sz="2000">
                <a:solidFill>
                  <a:schemeClr val="bg1"/>
                </a:solidFill>
                <a:latin typeface="Montserrat" panose="00000500000000000000" pitchFamily="2" charset="0"/>
                <a:cs typeface="Montserrat" panose="020B0604020202020204" pitchFamily="34" charset="0"/>
              </a:defRPr>
            </a:lvl1pPr>
            <a:lvl2pPr marL="457200" indent="0">
              <a:buNone/>
              <a:defRPr sz="3600">
                <a:solidFill>
                  <a:schemeClr val="accent1"/>
                </a:solidFill>
                <a:latin typeface="Montserrat" pitchFamily="50" charset="0"/>
                <a:cs typeface="Montserrat" pitchFamily="50" charset="0"/>
              </a:defRPr>
            </a:lvl2pPr>
            <a:lvl3pPr marL="914400" indent="0">
              <a:buNone/>
              <a:defRPr sz="3200">
                <a:solidFill>
                  <a:schemeClr val="accent1"/>
                </a:solidFill>
                <a:latin typeface="Montserrat" pitchFamily="50" charset="0"/>
                <a:cs typeface="Montserrat" pitchFamily="50" charset="0"/>
              </a:defRPr>
            </a:lvl3pPr>
            <a:lvl4pPr marL="1371600" indent="0">
              <a:buNone/>
              <a:defRPr sz="2800">
                <a:solidFill>
                  <a:schemeClr val="accent1"/>
                </a:solidFill>
                <a:latin typeface="Montserrat" pitchFamily="50" charset="0"/>
                <a:cs typeface="Montserrat" pitchFamily="50" charset="0"/>
              </a:defRPr>
            </a:lvl4pPr>
            <a:lvl5pPr marL="1828800" indent="0">
              <a:buNone/>
              <a:defRPr sz="2800">
                <a:solidFill>
                  <a:schemeClr val="accent1"/>
                </a:solidFill>
                <a:latin typeface="Montserrat" pitchFamily="50" charset="0"/>
                <a:cs typeface="Montserrat" pitchFamily="50" charset="0"/>
              </a:defRPr>
            </a:lvl5pPr>
          </a:lstStyle>
          <a:p>
            <a:pPr lvl="0"/>
            <a:r>
              <a:rPr lang="en-US" dirty="0"/>
              <a:t>/Author/</a:t>
            </a:r>
            <a:endParaRPr lang="en-GB" dirty="0"/>
          </a:p>
        </p:txBody>
      </p:sp>
      <p:sp>
        <p:nvSpPr>
          <p:cNvPr id="7"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9AAE43EC-AEAA-4846-89BD-50984EB074AA}" type="datetime1">
              <a:rPr lang="en-GB" smtClean="0"/>
              <a:t>19/07/2018</a:t>
            </a:fld>
            <a:endParaRPr lang="en-GB" dirty="0"/>
          </a:p>
        </p:txBody>
      </p:sp>
      <p:sp>
        <p:nvSpPr>
          <p:cNvPr id="8"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10"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1399519495"/>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p:bg>
      <p:bgPr>
        <a:solidFill>
          <a:srgbClr val="A1B5C4"/>
        </a:solidFill>
        <a:effectLst/>
      </p:bgPr>
    </p:bg>
    <p:spTree>
      <p:nvGrpSpPr>
        <p:cNvPr id="1" name=""/>
        <p:cNvGrpSpPr/>
        <p:nvPr/>
      </p:nvGrpSpPr>
      <p:grpSpPr>
        <a:xfrm>
          <a:off x="0" y="0"/>
          <a:ext cx="0" cy="0"/>
          <a:chOff x="0" y="0"/>
          <a:chExt cx="0" cy="0"/>
        </a:xfrm>
      </p:grpSpPr>
      <p:sp>
        <p:nvSpPr>
          <p:cNvPr id="11" name="Title 19"/>
          <p:cNvSpPr>
            <a:spLocks noGrp="1"/>
          </p:cNvSpPr>
          <p:nvPr>
            <p:ph type="title" hasCustomPrompt="1"/>
          </p:nvPr>
        </p:nvSpPr>
        <p:spPr>
          <a:xfrm>
            <a:off x="524377" y="3903183"/>
            <a:ext cx="11090648" cy="986317"/>
          </a:xfrm>
          <a:prstGeom prst="rect">
            <a:avLst/>
          </a:prstGeom>
        </p:spPr>
        <p:txBody>
          <a:bodyPr lIns="0" tIns="0" rIns="0" bIns="0" anchor="t">
            <a:noAutofit/>
          </a:bodyPr>
          <a:lstStyle>
            <a:lvl1pPr>
              <a:defRPr lang="en-GB" sz="6600" kern="1200" smtClean="0">
                <a:solidFill>
                  <a:schemeClr val="bg1"/>
                </a:solidFill>
              </a:defRPr>
            </a:lvl1pPr>
          </a:lstStyle>
          <a:p>
            <a:r>
              <a:rPr lang="en-US" dirty="0"/>
              <a:t>CLICK TO EDIT TITLE</a:t>
            </a:r>
            <a:r>
              <a:rPr lang="en-GB" sz="3600" kern="1200" dirty="0">
                <a:solidFill>
                  <a:schemeClr val="bg1"/>
                </a:solidFill>
                <a:latin typeface="+mn-lt"/>
                <a:ea typeface="+mn-ea"/>
                <a:cs typeface="+mn-cs"/>
              </a:rPr>
              <a:t>■</a:t>
            </a:r>
            <a:endParaRPr lang="en-GB" dirty="0"/>
          </a:p>
        </p:txBody>
      </p:sp>
      <p:sp>
        <p:nvSpPr>
          <p:cNvPr id="15" name="Picture Placeholder 22"/>
          <p:cNvSpPr>
            <a:spLocks noGrp="1"/>
          </p:cNvSpPr>
          <p:nvPr>
            <p:ph type="pic" sz="quarter" idx="17"/>
          </p:nvPr>
        </p:nvSpPr>
        <p:spPr>
          <a:xfrm>
            <a:off x="466725" y="6072307"/>
            <a:ext cx="809625" cy="431800"/>
          </a:xfrm>
          <a:prstGeom prst="rect">
            <a:avLst/>
          </a:prstGeom>
          <a:blipFill>
            <a:blip r:embed="rId2"/>
            <a:stretch>
              <a:fillRect/>
            </a:stretch>
          </a:blipFill>
        </p:spPr>
        <p:txBody>
          <a:bodyPr/>
          <a:lstStyle>
            <a:lvl1pPr>
              <a:defRPr>
                <a:noFill/>
              </a:defRPr>
            </a:lvl1pPr>
          </a:lstStyle>
          <a:p>
            <a:r>
              <a:rPr lang="en-US" dirty="0"/>
              <a:t>Click icon to add picture</a:t>
            </a:r>
            <a:endParaRPr lang="en-GB" dirty="0"/>
          </a:p>
        </p:txBody>
      </p:sp>
      <p:cxnSp>
        <p:nvCxnSpPr>
          <p:cNvPr id="5" name="Straight Connector 4"/>
          <p:cNvCxnSpPr/>
          <p:nvPr userDrawn="1"/>
        </p:nvCxnSpPr>
        <p:spPr>
          <a:xfrm>
            <a:off x="466725" y="3832198"/>
            <a:ext cx="11148300" cy="0"/>
          </a:xfrm>
          <a:prstGeom prst="line">
            <a:avLst/>
          </a:prstGeom>
          <a:ln>
            <a:solidFill>
              <a:srgbClr val="57E2FF"/>
            </a:solidFill>
          </a:ln>
        </p:spPr>
        <p:style>
          <a:lnRef idx="1">
            <a:schemeClr val="accent1"/>
          </a:lnRef>
          <a:fillRef idx="0">
            <a:schemeClr val="accent1"/>
          </a:fillRef>
          <a:effectRef idx="0">
            <a:schemeClr val="accent1"/>
          </a:effectRef>
          <a:fontRef idx="minor">
            <a:schemeClr val="tx1"/>
          </a:fontRef>
        </p:style>
      </p:cxnSp>
      <p:sp>
        <p:nvSpPr>
          <p:cNvPr id="6"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59F5D620-289D-409D-805C-FBD0F5BCEB83}" type="datetime1">
              <a:rPr lang="en-GB" smtClean="0"/>
              <a:t>19/07/2018</a:t>
            </a:fld>
            <a:endParaRPr lang="en-GB" dirty="0"/>
          </a:p>
        </p:txBody>
      </p:sp>
      <p:sp>
        <p:nvSpPr>
          <p:cNvPr id="7"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9"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3046548456"/>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 light">
    <p:bg>
      <p:bgPr>
        <a:solidFill>
          <a:srgbClr val="A1B5C4"/>
        </a:solidFill>
        <a:effectLst/>
      </p:bgPr>
    </p:bg>
    <p:spTree>
      <p:nvGrpSpPr>
        <p:cNvPr id="1" name=""/>
        <p:cNvGrpSpPr/>
        <p:nvPr/>
      </p:nvGrpSpPr>
      <p:grpSpPr>
        <a:xfrm>
          <a:off x="0" y="0"/>
          <a:ext cx="0" cy="0"/>
          <a:chOff x="0" y="0"/>
          <a:chExt cx="0" cy="0"/>
        </a:xfrm>
      </p:grpSpPr>
      <p:sp>
        <p:nvSpPr>
          <p:cNvPr id="11" name="Title 19"/>
          <p:cNvSpPr>
            <a:spLocks noGrp="1"/>
          </p:cNvSpPr>
          <p:nvPr>
            <p:ph type="title" hasCustomPrompt="1"/>
          </p:nvPr>
        </p:nvSpPr>
        <p:spPr>
          <a:xfrm>
            <a:off x="524377" y="3903183"/>
            <a:ext cx="11090648" cy="986317"/>
          </a:xfrm>
          <a:prstGeom prst="rect">
            <a:avLst/>
          </a:prstGeom>
        </p:spPr>
        <p:txBody>
          <a:bodyPr lIns="0" tIns="0" rIns="0" bIns="0" anchor="t">
            <a:noAutofit/>
          </a:bodyPr>
          <a:lstStyle>
            <a:lvl1pPr>
              <a:defRPr lang="en-GB" sz="6000" kern="1200" smtClean="0">
                <a:solidFill>
                  <a:schemeClr val="bg1"/>
                </a:solidFill>
              </a:defRPr>
            </a:lvl1pPr>
          </a:lstStyle>
          <a:p>
            <a:r>
              <a:rPr lang="en-US" dirty="0"/>
              <a:t>CLICK TO EDIT TITLE</a:t>
            </a:r>
            <a:r>
              <a:rPr lang="en-GB" sz="3600" kern="1200" dirty="0">
                <a:solidFill>
                  <a:schemeClr val="bg1"/>
                </a:solidFill>
                <a:latin typeface="+mn-lt"/>
                <a:ea typeface="+mn-ea"/>
                <a:cs typeface="+mn-cs"/>
              </a:rPr>
              <a:t>■</a:t>
            </a:r>
            <a:endParaRPr lang="en-GB" dirty="0"/>
          </a:p>
        </p:txBody>
      </p:sp>
      <p:sp>
        <p:nvSpPr>
          <p:cNvPr id="15" name="Picture Placeholder 22"/>
          <p:cNvSpPr>
            <a:spLocks noGrp="1"/>
          </p:cNvSpPr>
          <p:nvPr>
            <p:ph type="pic" sz="quarter" idx="17"/>
          </p:nvPr>
        </p:nvSpPr>
        <p:spPr>
          <a:xfrm>
            <a:off x="466725" y="6072307"/>
            <a:ext cx="809625" cy="431800"/>
          </a:xfrm>
          <a:prstGeom prst="rect">
            <a:avLst/>
          </a:prstGeom>
          <a:blipFill>
            <a:blip r:embed="rId2"/>
            <a:stretch>
              <a:fillRect/>
            </a:stretch>
          </a:blipFill>
        </p:spPr>
        <p:txBody>
          <a:bodyPr/>
          <a:lstStyle>
            <a:lvl1pPr>
              <a:defRPr>
                <a:noFill/>
              </a:defRPr>
            </a:lvl1pPr>
          </a:lstStyle>
          <a:p>
            <a:r>
              <a:rPr lang="en-US" dirty="0"/>
              <a:t>Click icon to add picture</a:t>
            </a:r>
            <a:endParaRPr lang="en-GB" dirty="0"/>
          </a:p>
        </p:txBody>
      </p:sp>
      <p:cxnSp>
        <p:nvCxnSpPr>
          <p:cNvPr id="5" name="Straight Connector 4"/>
          <p:cNvCxnSpPr/>
          <p:nvPr userDrawn="1"/>
        </p:nvCxnSpPr>
        <p:spPr>
          <a:xfrm>
            <a:off x="466725" y="3832198"/>
            <a:ext cx="11148300" cy="0"/>
          </a:xfrm>
          <a:prstGeom prst="line">
            <a:avLst/>
          </a:prstGeom>
          <a:ln>
            <a:solidFill>
              <a:srgbClr val="57E2FF"/>
            </a:solidFill>
          </a:ln>
        </p:spPr>
        <p:style>
          <a:lnRef idx="1">
            <a:schemeClr val="accent1"/>
          </a:lnRef>
          <a:fillRef idx="0">
            <a:schemeClr val="accent1"/>
          </a:fillRef>
          <a:effectRef idx="0">
            <a:schemeClr val="accent1"/>
          </a:effectRef>
          <a:fontRef idx="minor">
            <a:schemeClr val="tx1"/>
          </a:fontRef>
        </p:style>
      </p:cxnSp>
      <p:sp>
        <p:nvSpPr>
          <p:cNvPr id="7"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51FBD073-C7FF-45C4-AF00-C768CEF53AA7}" type="datetime1">
              <a:rPr lang="en-GB" smtClean="0"/>
              <a:t>19/07/2018</a:t>
            </a:fld>
            <a:endParaRPr lang="en-GB" dirty="0"/>
          </a:p>
        </p:txBody>
      </p:sp>
      <p:sp>
        <p:nvSpPr>
          <p:cNvPr id="8"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9"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3707831818"/>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lank Layout - white">
    <p:spTree>
      <p:nvGrpSpPr>
        <p:cNvPr id="1" name=""/>
        <p:cNvGrpSpPr/>
        <p:nvPr/>
      </p:nvGrpSpPr>
      <p:grpSpPr>
        <a:xfrm>
          <a:off x="0" y="0"/>
          <a:ext cx="0" cy="0"/>
          <a:chOff x="0" y="0"/>
          <a:chExt cx="0" cy="0"/>
        </a:xfrm>
      </p:grpSpPr>
      <p:sp>
        <p:nvSpPr>
          <p:cNvPr id="2"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C17F7F3B-6112-4FDF-8D57-9495A363E92D}" type="datetime1">
              <a:rPr lang="en-GB" smtClean="0"/>
              <a:t>19/07/2018</a:t>
            </a:fld>
            <a:endParaRPr lang="en-GB" dirty="0"/>
          </a:p>
        </p:txBody>
      </p:sp>
      <p:sp>
        <p:nvSpPr>
          <p:cNvPr id="3"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4"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546180718"/>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lank Layout - navy">
    <p:bg>
      <p:bgPr>
        <a:solidFill>
          <a:srgbClr val="00355F"/>
        </a:solidFill>
        <a:effectLst/>
      </p:bgPr>
    </p:bg>
    <p:spTree>
      <p:nvGrpSpPr>
        <p:cNvPr id="1" name=""/>
        <p:cNvGrpSpPr/>
        <p:nvPr/>
      </p:nvGrpSpPr>
      <p:grpSpPr>
        <a:xfrm>
          <a:off x="0" y="0"/>
          <a:ext cx="0" cy="0"/>
          <a:chOff x="0" y="0"/>
          <a:chExt cx="0" cy="0"/>
        </a:xfrm>
      </p:grpSpPr>
      <p:sp>
        <p:nvSpPr>
          <p:cNvPr id="2"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0C3C03DB-102A-4270-8A60-D7068590A1EA}" type="datetime1">
              <a:rPr lang="en-GB" smtClean="0"/>
              <a:t>19/07/2018</a:t>
            </a:fld>
            <a:endParaRPr lang="en-GB" dirty="0"/>
          </a:p>
        </p:txBody>
      </p:sp>
      <p:sp>
        <p:nvSpPr>
          <p:cNvPr id="3"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4"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2754079523"/>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nk Layout - green">
    <p:bg>
      <p:bgPr>
        <a:solidFill>
          <a:schemeClr val="accent2"/>
        </a:solidFill>
        <a:effectLst/>
      </p:bgPr>
    </p:bg>
    <p:spTree>
      <p:nvGrpSpPr>
        <p:cNvPr id="1" name=""/>
        <p:cNvGrpSpPr/>
        <p:nvPr/>
      </p:nvGrpSpPr>
      <p:grpSpPr>
        <a:xfrm>
          <a:off x="0" y="0"/>
          <a:ext cx="0" cy="0"/>
          <a:chOff x="0" y="0"/>
          <a:chExt cx="0" cy="0"/>
        </a:xfrm>
      </p:grpSpPr>
      <p:sp>
        <p:nvSpPr>
          <p:cNvPr id="2"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D3DF740A-10CB-4959-9361-E0BC351BAA52}" type="datetime1">
              <a:rPr lang="en-GB" smtClean="0"/>
              <a:t>19/07/2018</a:t>
            </a:fld>
            <a:endParaRPr lang="en-GB" dirty="0"/>
          </a:p>
        </p:txBody>
      </p:sp>
      <p:sp>
        <p:nvSpPr>
          <p:cNvPr id="3"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4"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2393143273"/>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nk Layout - turquoise">
    <p:bg>
      <p:bgPr>
        <a:solidFill>
          <a:srgbClr val="1C98D5"/>
        </a:solidFill>
        <a:effectLst/>
      </p:bgPr>
    </p:bg>
    <p:spTree>
      <p:nvGrpSpPr>
        <p:cNvPr id="1" name=""/>
        <p:cNvGrpSpPr/>
        <p:nvPr/>
      </p:nvGrpSpPr>
      <p:grpSpPr>
        <a:xfrm>
          <a:off x="0" y="0"/>
          <a:ext cx="0" cy="0"/>
          <a:chOff x="0" y="0"/>
          <a:chExt cx="0" cy="0"/>
        </a:xfrm>
      </p:grpSpPr>
      <p:sp>
        <p:nvSpPr>
          <p:cNvPr id="2"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F5D9857A-0410-4558-A76A-F02D439AF901}" type="datetime1">
              <a:rPr lang="en-GB" smtClean="0"/>
              <a:t>19/07/2018</a:t>
            </a:fld>
            <a:endParaRPr lang="en-GB" dirty="0"/>
          </a:p>
        </p:txBody>
      </p:sp>
      <p:sp>
        <p:nvSpPr>
          <p:cNvPr id="3"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4"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3047570508"/>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bout ORC International">
    <p:bg>
      <p:bgPr>
        <a:solidFill>
          <a:schemeClr val="tx1"/>
        </a:solidFill>
        <a:effectLst/>
      </p:bgPr>
    </p:bg>
    <p:spTree>
      <p:nvGrpSpPr>
        <p:cNvPr id="1" name=""/>
        <p:cNvGrpSpPr/>
        <p:nvPr/>
      </p:nvGrpSpPr>
      <p:grpSpPr>
        <a:xfrm>
          <a:off x="0" y="0"/>
          <a:ext cx="0" cy="0"/>
          <a:chOff x="0" y="0"/>
          <a:chExt cx="0" cy="0"/>
        </a:xfrm>
      </p:grpSpPr>
      <p:sp>
        <p:nvSpPr>
          <p:cNvPr id="43"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baseline="0">
                <a:solidFill>
                  <a:schemeClr val="bg1"/>
                </a:solidFill>
                <a:latin typeface="Montserrat" panose="00000500000000000000" pitchFamily="2" charset="0"/>
                <a:cs typeface="Montserrat" panose="020B0604020202020204" pitchFamily="34" charset="0"/>
              </a:defRPr>
            </a:lvl1pPr>
          </a:lstStyle>
          <a:p>
            <a:r>
              <a:rPr lang="en-US" dirty="0"/>
              <a:t>TITLE GOES HERE</a:t>
            </a:r>
          </a:p>
        </p:txBody>
      </p:sp>
      <p:cxnSp>
        <p:nvCxnSpPr>
          <p:cNvPr id="44" name="Straight Connector 43"/>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5" name="Picture 4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grpSp>
        <p:nvGrpSpPr>
          <p:cNvPr id="46" name="Group 45"/>
          <p:cNvGrpSpPr/>
          <p:nvPr userDrawn="1"/>
        </p:nvGrpSpPr>
        <p:grpSpPr>
          <a:xfrm>
            <a:off x="341999" y="1052229"/>
            <a:ext cx="11425026" cy="5369172"/>
            <a:chOff x="2898043" y="-3006848"/>
            <a:chExt cx="8610600" cy="4046537"/>
          </a:xfrm>
          <a:solidFill>
            <a:schemeClr val="bg2">
              <a:alpha val="31000"/>
            </a:schemeClr>
          </a:solidFill>
        </p:grpSpPr>
        <p:sp>
          <p:nvSpPr>
            <p:cNvPr id="47" name="Freeform 10"/>
            <p:cNvSpPr>
              <a:spLocks noEditPoints="1"/>
            </p:cNvSpPr>
            <p:nvPr/>
          </p:nvSpPr>
          <p:spPr bwMode="auto">
            <a:xfrm>
              <a:off x="8736868" y="-2262311"/>
              <a:ext cx="1439863" cy="1062038"/>
            </a:xfrm>
            <a:custGeom>
              <a:avLst/>
              <a:gdLst/>
              <a:ahLst/>
              <a:cxnLst>
                <a:cxn ang="0">
                  <a:pos x="841" y="111"/>
                </a:cxn>
                <a:cxn ang="0">
                  <a:pos x="735" y="38"/>
                </a:cxn>
                <a:cxn ang="0">
                  <a:pos x="607" y="16"/>
                </a:cxn>
                <a:cxn ang="0">
                  <a:pos x="629" y="67"/>
                </a:cxn>
                <a:cxn ang="0">
                  <a:pos x="601" y="105"/>
                </a:cxn>
                <a:cxn ang="0">
                  <a:pos x="668" y="128"/>
                </a:cxn>
                <a:cxn ang="0">
                  <a:pos x="585" y="184"/>
                </a:cxn>
                <a:cxn ang="0">
                  <a:pos x="495" y="229"/>
                </a:cxn>
                <a:cxn ang="0">
                  <a:pos x="317" y="184"/>
                </a:cxn>
                <a:cxn ang="0">
                  <a:pos x="201" y="111"/>
                </a:cxn>
                <a:cxn ang="0">
                  <a:pos x="128" y="83"/>
                </a:cxn>
                <a:cxn ang="0">
                  <a:pos x="128" y="124"/>
                </a:cxn>
                <a:cxn ang="0">
                  <a:pos x="61" y="162"/>
                </a:cxn>
                <a:cxn ang="0">
                  <a:pos x="73" y="233"/>
                </a:cxn>
                <a:cxn ang="0">
                  <a:pos x="0" y="257"/>
                </a:cxn>
                <a:cxn ang="0">
                  <a:pos x="23" y="290"/>
                </a:cxn>
                <a:cxn ang="0">
                  <a:pos x="77" y="347"/>
                </a:cxn>
                <a:cxn ang="0">
                  <a:pos x="122" y="379"/>
                </a:cxn>
                <a:cxn ang="0">
                  <a:pos x="128" y="418"/>
                </a:cxn>
                <a:cxn ang="0">
                  <a:pos x="262" y="485"/>
                </a:cxn>
                <a:cxn ang="0">
                  <a:pos x="313" y="485"/>
                </a:cxn>
                <a:cxn ang="0">
                  <a:pos x="339" y="479"/>
                </a:cxn>
                <a:cxn ang="0">
                  <a:pos x="445" y="475"/>
                </a:cxn>
                <a:cxn ang="0">
                  <a:pos x="489" y="529"/>
                </a:cxn>
                <a:cxn ang="0">
                  <a:pos x="495" y="564"/>
                </a:cxn>
                <a:cxn ang="0">
                  <a:pos x="562" y="592"/>
                </a:cxn>
                <a:cxn ang="0">
                  <a:pos x="684" y="613"/>
                </a:cxn>
                <a:cxn ang="0">
                  <a:pos x="723" y="609"/>
                </a:cxn>
                <a:cxn ang="0">
                  <a:pos x="767" y="592"/>
                </a:cxn>
                <a:cxn ang="0">
                  <a:pos x="845" y="525"/>
                </a:cxn>
                <a:cxn ang="0">
                  <a:pos x="857" y="458"/>
                </a:cxn>
                <a:cxn ang="0">
                  <a:pos x="828" y="434"/>
                </a:cxn>
                <a:cxn ang="0">
                  <a:pos x="845" y="414"/>
                </a:cxn>
                <a:cxn ang="0">
                  <a:pos x="774" y="347"/>
                </a:cxn>
                <a:cxn ang="0">
                  <a:pos x="767" y="296"/>
                </a:cxn>
                <a:cxn ang="0">
                  <a:pos x="745" y="290"/>
                </a:cxn>
                <a:cxn ang="0">
                  <a:pos x="739" y="257"/>
                </a:cxn>
                <a:cxn ang="0">
                  <a:pos x="767" y="251"/>
                </a:cxn>
                <a:cxn ang="0">
                  <a:pos x="824" y="251"/>
                </a:cxn>
                <a:cxn ang="0">
                  <a:pos x="879" y="201"/>
                </a:cxn>
                <a:cxn ang="0">
                  <a:pos x="907" y="156"/>
                </a:cxn>
                <a:cxn ang="0">
                  <a:pos x="684" y="669"/>
                </a:cxn>
                <a:cxn ang="0">
                  <a:pos x="713" y="635"/>
                </a:cxn>
              </a:cxnLst>
              <a:rect l="0" t="0" r="r" b="b"/>
              <a:pathLst>
                <a:path w="907" h="669">
                  <a:moveTo>
                    <a:pt x="907" y="156"/>
                  </a:moveTo>
                  <a:lnTo>
                    <a:pt x="885" y="89"/>
                  </a:lnTo>
                  <a:lnTo>
                    <a:pt x="841" y="111"/>
                  </a:lnTo>
                  <a:lnTo>
                    <a:pt x="790" y="79"/>
                  </a:lnTo>
                  <a:lnTo>
                    <a:pt x="745" y="61"/>
                  </a:lnTo>
                  <a:lnTo>
                    <a:pt x="735" y="38"/>
                  </a:lnTo>
                  <a:lnTo>
                    <a:pt x="646" y="0"/>
                  </a:lnTo>
                  <a:lnTo>
                    <a:pt x="607" y="6"/>
                  </a:lnTo>
                  <a:lnTo>
                    <a:pt x="607" y="16"/>
                  </a:lnTo>
                  <a:lnTo>
                    <a:pt x="623" y="32"/>
                  </a:lnTo>
                  <a:lnTo>
                    <a:pt x="611" y="50"/>
                  </a:lnTo>
                  <a:lnTo>
                    <a:pt x="629" y="67"/>
                  </a:lnTo>
                  <a:lnTo>
                    <a:pt x="595" y="73"/>
                  </a:lnTo>
                  <a:lnTo>
                    <a:pt x="589" y="89"/>
                  </a:lnTo>
                  <a:lnTo>
                    <a:pt x="601" y="105"/>
                  </a:lnTo>
                  <a:lnTo>
                    <a:pt x="629" y="111"/>
                  </a:lnTo>
                  <a:lnTo>
                    <a:pt x="652" y="105"/>
                  </a:lnTo>
                  <a:lnTo>
                    <a:pt x="668" y="128"/>
                  </a:lnTo>
                  <a:lnTo>
                    <a:pt x="601" y="162"/>
                  </a:lnTo>
                  <a:lnTo>
                    <a:pt x="573" y="162"/>
                  </a:lnTo>
                  <a:lnTo>
                    <a:pt x="585" y="184"/>
                  </a:lnTo>
                  <a:lnTo>
                    <a:pt x="562" y="213"/>
                  </a:lnTo>
                  <a:lnTo>
                    <a:pt x="528" y="213"/>
                  </a:lnTo>
                  <a:lnTo>
                    <a:pt x="495" y="229"/>
                  </a:lnTo>
                  <a:lnTo>
                    <a:pt x="422" y="213"/>
                  </a:lnTo>
                  <a:lnTo>
                    <a:pt x="345" y="207"/>
                  </a:lnTo>
                  <a:lnTo>
                    <a:pt x="317" y="184"/>
                  </a:lnTo>
                  <a:lnTo>
                    <a:pt x="228" y="162"/>
                  </a:lnTo>
                  <a:lnTo>
                    <a:pt x="228" y="140"/>
                  </a:lnTo>
                  <a:lnTo>
                    <a:pt x="201" y="111"/>
                  </a:lnTo>
                  <a:lnTo>
                    <a:pt x="161" y="105"/>
                  </a:lnTo>
                  <a:lnTo>
                    <a:pt x="150" y="83"/>
                  </a:lnTo>
                  <a:lnTo>
                    <a:pt x="128" y="83"/>
                  </a:lnTo>
                  <a:lnTo>
                    <a:pt x="128" y="95"/>
                  </a:lnTo>
                  <a:lnTo>
                    <a:pt x="118" y="105"/>
                  </a:lnTo>
                  <a:lnTo>
                    <a:pt x="128" y="124"/>
                  </a:lnTo>
                  <a:lnTo>
                    <a:pt x="89" y="128"/>
                  </a:lnTo>
                  <a:lnTo>
                    <a:pt x="96" y="162"/>
                  </a:lnTo>
                  <a:lnTo>
                    <a:pt x="61" y="162"/>
                  </a:lnTo>
                  <a:lnTo>
                    <a:pt x="77" y="191"/>
                  </a:lnTo>
                  <a:lnTo>
                    <a:pt x="77" y="217"/>
                  </a:lnTo>
                  <a:lnTo>
                    <a:pt x="73" y="233"/>
                  </a:lnTo>
                  <a:lnTo>
                    <a:pt x="39" y="239"/>
                  </a:lnTo>
                  <a:lnTo>
                    <a:pt x="29" y="257"/>
                  </a:lnTo>
                  <a:lnTo>
                    <a:pt x="0" y="257"/>
                  </a:lnTo>
                  <a:lnTo>
                    <a:pt x="0" y="274"/>
                  </a:lnTo>
                  <a:lnTo>
                    <a:pt x="6" y="284"/>
                  </a:lnTo>
                  <a:lnTo>
                    <a:pt x="23" y="290"/>
                  </a:lnTo>
                  <a:lnTo>
                    <a:pt x="29" y="306"/>
                  </a:lnTo>
                  <a:lnTo>
                    <a:pt x="57" y="335"/>
                  </a:lnTo>
                  <a:lnTo>
                    <a:pt x="77" y="347"/>
                  </a:lnTo>
                  <a:lnTo>
                    <a:pt x="112" y="341"/>
                  </a:lnTo>
                  <a:lnTo>
                    <a:pt x="134" y="367"/>
                  </a:lnTo>
                  <a:lnTo>
                    <a:pt x="122" y="379"/>
                  </a:lnTo>
                  <a:lnTo>
                    <a:pt x="134" y="395"/>
                  </a:lnTo>
                  <a:lnTo>
                    <a:pt x="118" y="408"/>
                  </a:lnTo>
                  <a:lnTo>
                    <a:pt x="128" y="418"/>
                  </a:lnTo>
                  <a:lnTo>
                    <a:pt x="161" y="440"/>
                  </a:lnTo>
                  <a:lnTo>
                    <a:pt x="185" y="440"/>
                  </a:lnTo>
                  <a:lnTo>
                    <a:pt x="262" y="485"/>
                  </a:lnTo>
                  <a:lnTo>
                    <a:pt x="301" y="497"/>
                  </a:lnTo>
                  <a:lnTo>
                    <a:pt x="301" y="485"/>
                  </a:lnTo>
                  <a:lnTo>
                    <a:pt x="313" y="485"/>
                  </a:lnTo>
                  <a:lnTo>
                    <a:pt x="323" y="491"/>
                  </a:lnTo>
                  <a:lnTo>
                    <a:pt x="329" y="479"/>
                  </a:lnTo>
                  <a:lnTo>
                    <a:pt x="339" y="479"/>
                  </a:lnTo>
                  <a:lnTo>
                    <a:pt x="368" y="491"/>
                  </a:lnTo>
                  <a:lnTo>
                    <a:pt x="428" y="458"/>
                  </a:lnTo>
                  <a:lnTo>
                    <a:pt x="445" y="475"/>
                  </a:lnTo>
                  <a:lnTo>
                    <a:pt x="463" y="479"/>
                  </a:lnTo>
                  <a:lnTo>
                    <a:pt x="489" y="497"/>
                  </a:lnTo>
                  <a:lnTo>
                    <a:pt x="489" y="529"/>
                  </a:lnTo>
                  <a:lnTo>
                    <a:pt x="479" y="546"/>
                  </a:lnTo>
                  <a:lnTo>
                    <a:pt x="473" y="558"/>
                  </a:lnTo>
                  <a:lnTo>
                    <a:pt x="495" y="564"/>
                  </a:lnTo>
                  <a:lnTo>
                    <a:pt x="524" y="609"/>
                  </a:lnTo>
                  <a:lnTo>
                    <a:pt x="540" y="609"/>
                  </a:lnTo>
                  <a:lnTo>
                    <a:pt x="562" y="592"/>
                  </a:lnTo>
                  <a:lnTo>
                    <a:pt x="607" y="574"/>
                  </a:lnTo>
                  <a:lnTo>
                    <a:pt x="668" y="609"/>
                  </a:lnTo>
                  <a:lnTo>
                    <a:pt x="684" y="613"/>
                  </a:lnTo>
                  <a:lnTo>
                    <a:pt x="690" y="625"/>
                  </a:lnTo>
                  <a:lnTo>
                    <a:pt x="700" y="613"/>
                  </a:lnTo>
                  <a:lnTo>
                    <a:pt x="723" y="609"/>
                  </a:lnTo>
                  <a:lnTo>
                    <a:pt x="751" y="580"/>
                  </a:lnTo>
                  <a:lnTo>
                    <a:pt x="757" y="592"/>
                  </a:lnTo>
                  <a:lnTo>
                    <a:pt x="767" y="592"/>
                  </a:lnTo>
                  <a:lnTo>
                    <a:pt x="778" y="580"/>
                  </a:lnTo>
                  <a:lnTo>
                    <a:pt x="806" y="574"/>
                  </a:lnTo>
                  <a:lnTo>
                    <a:pt x="845" y="525"/>
                  </a:lnTo>
                  <a:lnTo>
                    <a:pt x="834" y="513"/>
                  </a:lnTo>
                  <a:lnTo>
                    <a:pt x="861" y="469"/>
                  </a:lnTo>
                  <a:lnTo>
                    <a:pt x="857" y="458"/>
                  </a:lnTo>
                  <a:lnTo>
                    <a:pt x="867" y="452"/>
                  </a:lnTo>
                  <a:lnTo>
                    <a:pt x="861" y="440"/>
                  </a:lnTo>
                  <a:lnTo>
                    <a:pt x="828" y="434"/>
                  </a:lnTo>
                  <a:lnTo>
                    <a:pt x="845" y="418"/>
                  </a:lnTo>
                  <a:lnTo>
                    <a:pt x="806" y="408"/>
                  </a:lnTo>
                  <a:lnTo>
                    <a:pt x="845" y="414"/>
                  </a:lnTo>
                  <a:lnTo>
                    <a:pt x="845" y="408"/>
                  </a:lnTo>
                  <a:lnTo>
                    <a:pt x="818" y="391"/>
                  </a:lnTo>
                  <a:lnTo>
                    <a:pt x="774" y="347"/>
                  </a:lnTo>
                  <a:lnTo>
                    <a:pt x="784" y="329"/>
                  </a:lnTo>
                  <a:lnTo>
                    <a:pt x="812" y="306"/>
                  </a:lnTo>
                  <a:lnTo>
                    <a:pt x="767" y="296"/>
                  </a:lnTo>
                  <a:lnTo>
                    <a:pt x="767" y="306"/>
                  </a:lnTo>
                  <a:lnTo>
                    <a:pt x="751" y="306"/>
                  </a:lnTo>
                  <a:lnTo>
                    <a:pt x="745" y="290"/>
                  </a:lnTo>
                  <a:lnTo>
                    <a:pt x="713" y="284"/>
                  </a:lnTo>
                  <a:lnTo>
                    <a:pt x="713" y="268"/>
                  </a:lnTo>
                  <a:lnTo>
                    <a:pt x="739" y="257"/>
                  </a:lnTo>
                  <a:lnTo>
                    <a:pt x="757" y="233"/>
                  </a:lnTo>
                  <a:lnTo>
                    <a:pt x="774" y="239"/>
                  </a:lnTo>
                  <a:lnTo>
                    <a:pt x="767" y="251"/>
                  </a:lnTo>
                  <a:lnTo>
                    <a:pt x="778" y="268"/>
                  </a:lnTo>
                  <a:lnTo>
                    <a:pt x="806" y="251"/>
                  </a:lnTo>
                  <a:lnTo>
                    <a:pt x="824" y="251"/>
                  </a:lnTo>
                  <a:lnTo>
                    <a:pt x="845" y="229"/>
                  </a:lnTo>
                  <a:lnTo>
                    <a:pt x="867" y="217"/>
                  </a:lnTo>
                  <a:lnTo>
                    <a:pt x="879" y="201"/>
                  </a:lnTo>
                  <a:lnTo>
                    <a:pt x="895" y="191"/>
                  </a:lnTo>
                  <a:lnTo>
                    <a:pt x="885" y="166"/>
                  </a:lnTo>
                  <a:lnTo>
                    <a:pt x="907" y="156"/>
                  </a:lnTo>
                  <a:close/>
                  <a:moveTo>
                    <a:pt x="690" y="631"/>
                  </a:moveTo>
                  <a:lnTo>
                    <a:pt x="672" y="653"/>
                  </a:lnTo>
                  <a:lnTo>
                    <a:pt x="684" y="669"/>
                  </a:lnTo>
                  <a:lnTo>
                    <a:pt x="707" y="669"/>
                  </a:lnTo>
                  <a:lnTo>
                    <a:pt x="717" y="647"/>
                  </a:lnTo>
                  <a:lnTo>
                    <a:pt x="713" y="635"/>
                  </a:lnTo>
                  <a:lnTo>
                    <a:pt x="690" y="631"/>
                  </a:lnTo>
                  <a:close/>
                </a:path>
              </a:pathLst>
            </a:custGeom>
            <a:grpFill/>
            <a:ln w="19050" cap="flat" cmpd="sng">
              <a:noFill/>
              <a:prstDash val="solid"/>
              <a:miter lim="800000"/>
              <a:headEnd type="none" w="med" len="med"/>
              <a:tailEnd type="none" w="med" len="med"/>
            </a:ln>
            <a:effectLst/>
          </p:spPr>
          <p:txBody>
            <a:bodyPr/>
            <a:lstStyle/>
            <a:p>
              <a:pPr>
                <a:defRPr/>
              </a:pPr>
              <a:endParaRPr lang="en-US" sz="1801" kern="0" dirty="0">
                <a:solidFill>
                  <a:sysClr val="windowText" lastClr="000000"/>
                </a:solidFill>
                <a:latin typeface="Montserrat" panose="00000500000000000000" pitchFamily="2" charset="0"/>
              </a:endParaRPr>
            </a:p>
          </p:txBody>
        </p:sp>
        <p:sp>
          <p:nvSpPr>
            <p:cNvPr id="48" name="Freeform 11"/>
            <p:cNvSpPr>
              <a:spLocks noEditPoints="1"/>
            </p:cNvSpPr>
            <p:nvPr/>
          </p:nvSpPr>
          <p:spPr bwMode="auto">
            <a:xfrm>
              <a:off x="5501543" y="-3006848"/>
              <a:ext cx="5346700" cy="1301750"/>
            </a:xfrm>
            <a:custGeom>
              <a:avLst/>
              <a:gdLst/>
              <a:ahLst/>
              <a:cxnLst>
                <a:cxn ang="0">
                  <a:pos x="333" y="6"/>
                </a:cxn>
                <a:cxn ang="0">
                  <a:pos x="83" y="57"/>
                </a:cxn>
                <a:cxn ang="0">
                  <a:pos x="161" y="172"/>
                </a:cxn>
                <a:cxn ang="0">
                  <a:pos x="122" y="290"/>
                </a:cxn>
                <a:cxn ang="0">
                  <a:pos x="311" y="268"/>
                </a:cxn>
                <a:cxn ang="0">
                  <a:pos x="550" y="179"/>
                </a:cxn>
                <a:cxn ang="0">
                  <a:pos x="589" y="95"/>
                </a:cxn>
                <a:cxn ang="0">
                  <a:pos x="122" y="207"/>
                </a:cxn>
                <a:cxn ang="0">
                  <a:pos x="599" y="290"/>
                </a:cxn>
                <a:cxn ang="0">
                  <a:pos x="1088" y="51"/>
                </a:cxn>
                <a:cxn ang="0">
                  <a:pos x="983" y="83"/>
                </a:cxn>
                <a:cxn ang="0">
                  <a:pos x="3084" y="195"/>
                </a:cxn>
                <a:cxn ang="0">
                  <a:pos x="2728" y="172"/>
                </a:cxn>
                <a:cxn ang="0">
                  <a:pos x="2412" y="146"/>
                </a:cxn>
                <a:cxn ang="0">
                  <a:pos x="2223" y="146"/>
                </a:cxn>
                <a:cxn ang="0">
                  <a:pos x="1994" y="79"/>
                </a:cxn>
                <a:cxn ang="0">
                  <a:pos x="1811" y="146"/>
                </a:cxn>
                <a:cxn ang="0">
                  <a:pos x="1734" y="140"/>
                </a:cxn>
                <a:cxn ang="0">
                  <a:pos x="1778" y="246"/>
                </a:cxn>
                <a:cxn ang="0">
                  <a:pos x="1671" y="191"/>
                </a:cxn>
                <a:cxn ang="0">
                  <a:pos x="1427" y="246"/>
                </a:cxn>
                <a:cxn ang="0">
                  <a:pos x="1305" y="274"/>
                </a:cxn>
                <a:cxn ang="0">
                  <a:pos x="1210" y="191"/>
                </a:cxn>
                <a:cxn ang="0">
                  <a:pos x="1111" y="191"/>
                </a:cxn>
                <a:cxn ang="0">
                  <a:pos x="995" y="252"/>
                </a:cxn>
                <a:cxn ang="0">
                  <a:pos x="899" y="357"/>
                </a:cxn>
                <a:cxn ang="0">
                  <a:pos x="1078" y="373"/>
                </a:cxn>
                <a:cxn ang="0">
                  <a:pos x="1232" y="363"/>
                </a:cxn>
                <a:cxn ang="0">
                  <a:pos x="1184" y="481"/>
                </a:cxn>
                <a:cxn ang="0">
                  <a:pos x="1350" y="647"/>
                </a:cxn>
                <a:cxn ang="0">
                  <a:pos x="1494" y="698"/>
                </a:cxn>
                <a:cxn ang="0">
                  <a:pos x="1267" y="775"/>
                </a:cxn>
                <a:cxn ang="0">
                  <a:pos x="1594" y="753"/>
                </a:cxn>
                <a:cxn ang="0">
                  <a:pos x="1648" y="597"/>
                </a:cxn>
                <a:cxn ang="0">
                  <a:pos x="1699" y="743"/>
                </a:cxn>
                <a:cxn ang="0">
                  <a:pos x="2010" y="769"/>
                </a:cxn>
                <a:cxn ang="0">
                  <a:pos x="2099" y="631"/>
                </a:cxn>
                <a:cxn ang="0">
                  <a:pos x="2460" y="682"/>
                </a:cxn>
                <a:cxn ang="0">
                  <a:pos x="2649" y="519"/>
                </a:cxn>
                <a:cxn ang="0">
                  <a:pos x="3000" y="619"/>
                </a:cxn>
                <a:cxn ang="0">
                  <a:pos x="2939" y="357"/>
                </a:cxn>
                <a:cxn ang="0">
                  <a:pos x="3112" y="329"/>
                </a:cxn>
                <a:cxn ang="0">
                  <a:pos x="3217" y="453"/>
                </a:cxn>
                <a:cxn ang="0">
                  <a:pos x="3240" y="325"/>
                </a:cxn>
                <a:cxn ang="0">
                  <a:pos x="3368" y="274"/>
                </a:cxn>
                <a:cxn ang="0">
                  <a:pos x="1839" y="664"/>
                </a:cxn>
                <a:cxn ang="0">
                  <a:pos x="2083" y="631"/>
                </a:cxn>
                <a:cxn ang="0">
                  <a:pos x="3051" y="597"/>
                </a:cxn>
                <a:cxn ang="0">
                  <a:pos x="3201" y="536"/>
                </a:cxn>
                <a:cxn ang="0">
                  <a:pos x="2438" y="89"/>
                </a:cxn>
                <a:cxn ang="0">
                  <a:pos x="2511" y="112"/>
                </a:cxn>
                <a:cxn ang="0">
                  <a:pos x="2617" y="112"/>
                </a:cxn>
                <a:cxn ang="0">
                  <a:pos x="3205" y="580"/>
                </a:cxn>
                <a:cxn ang="0">
                  <a:pos x="1689" y="22"/>
                </a:cxn>
                <a:cxn ang="0">
                  <a:pos x="1904" y="39"/>
                </a:cxn>
                <a:cxn ang="0">
                  <a:pos x="1839" y="22"/>
                </a:cxn>
                <a:cxn ang="0">
                  <a:pos x="1488" y="22"/>
                </a:cxn>
                <a:cxn ang="0">
                  <a:pos x="1466" y="140"/>
                </a:cxn>
                <a:cxn ang="0">
                  <a:pos x="1555" y="106"/>
                </a:cxn>
                <a:cxn ang="0">
                  <a:pos x="1232" y="702"/>
                </a:cxn>
                <a:cxn ang="0">
                  <a:pos x="1399" y="625"/>
                </a:cxn>
              </a:cxnLst>
              <a:rect l="0" t="0" r="r" b="b"/>
              <a:pathLst>
                <a:path w="3368" h="820">
                  <a:moveTo>
                    <a:pt x="567" y="39"/>
                  </a:moveTo>
                  <a:lnTo>
                    <a:pt x="583" y="12"/>
                  </a:lnTo>
                  <a:lnTo>
                    <a:pt x="554" y="16"/>
                  </a:lnTo>
                  <a:lnTo>
                    <a:pt x="538" y="34"/>
                  </a:lnTo>
                  <a:lnTo>
                    <a:pt x="538" y="16"/>
                  </a:lnTo>
                  <a:lnTo>
                    <a:pt x="477" y="22"/>
                  </a:lnTo>
                  <a:lnTo>
                    <a:pt x="528" y="6"/>
                  </a:lnTo>
                  <a:lnTo>
                    <a:pt x="449" y="12"/>
                  </a:lnTo>
                  <a:lnTo>
                    <a:pt x="449" y="0"/>
                  </a:lnTo>
                  <a:lnTo>
                    <a:pt x="416" y="0"/>
                  </a:lnTo>
                  <a:lnTo>
                    <a:pt x="404" y="12"/>
                  </a:lnTo>
                  <a:lnTo>
                    <a:pt x="378" y="12"/>
                  </a:lnTo>
                  <a:lnTo>
                    <a:pt x="378" y="0"/>
                  </a:lnTo>
                  <a:lnTo>
                    <a:pt x="333" y="6"/>
                  </a:lnTo>
                  <a:lnTo>
                    <a:pt x="355" y="16"/>
                  </a:lnTo>
                  <a:lnTo>
                    <a:pt x="333" y="28"/>
                  </a:lnTo>
                  <a:lnTo>
                    <a:pt x="327" y="16"/>
                  </a:lnTo>
                  <a:lnTo>
                    <a:pt x="288" y="16"/>
                  </a:lnTo>
                  <a:lnTo>
                    <a:pt x="276" y="28"/>
                  </a:lnTo>
                  <a:lnTo>
                    <a:pt x="260" y="22"/>
                  </a:lnTo>
                  <a:lnTo>
                    <a:pt x="244" y="28"/>
                  </a:lnTo>
                  <a:lnTo>
                    <a:pt x="238" y="16"/>
                  </a:lnTo>
                  <a:lnTo>
                    <a:pt x="189" y="12"/>
                  </a:lnTo>
                  <a:lnTo>
                    <a:pt x="193" y="22"/>
                  </a:lnTo>
                  <a:lnTo>
                    <a:pt x="150" y="28"/>
                  </a:lnTo>
                  <a:lnTo>
                    <a:pt x="106" y="39"/>
                  </a:lnTo>
                  <a:lnTo>
                    <a:pt x="116" y="51"/>
                  </a:lnTo>
                  <a:lnTo>
                    <a:pt x="83" y="57"/>
                  </a:lnTo>
                  <a:lnTo>
                    <a:pt x="0" y="61"/>
                  </a:lnTo>
                  <a:lnTo>
                    <a:pt x="4" y="73"/>
                  </a:lnTo>
                  <a:lnTo>
                    <a:pt x="61" y="83"/>
                  </a:lnTo>
                  <a:lnTo>
                    <a:pt x="4" y="95"/>
                  </a:lnTo>
                  <a:lnTo>
                    <a:pt x="21" y="112"/>
                  </a:lnTo>
                  <a:lnTo>
                    <a:pt x="55" y="101"/>
                  </a:lnTo>
                  <a:lnTo>
                    <a:pt x="94" y="101"/>
                  </a:lnTo>
                  <a:lnTo>
                    <a:pt x="144" y="118"/>
                  </a:lnTo>
                  <a:lnTo>
                    <a:pt x="144" y="146"/>
                  </a:lnTo>
                  <a:lnTo>
                    <a:pt x="132" y="156"/>
                  </a:lnTo>
                  <a:lnTo>
                    <a:pt x="132" y="179"/>
                  </a:lnTo>
                  <a:lnTo>
                    <a:pt x="144" y="168"/>
                  </a:lnTo>
                  <a:lnTo>
                    <a:pt x="150" y="156"/>
                  </a:lnTo>
                  <a:lnTo>
                    <a:pt x="161" y="172"/>
                  </a:lnTo>
                  <a:lnTo>
                    <a:pt x="177" y="179"/>
                  </a:lnTo>
                  <a:lnTo>
                    <a:pt x="171" y="191"/>
                  </a:lnTo>
                  <a:lnTo>
                    <a:pt x="150" y="179"/>
                  </a:lnTo>
                  <a:lnTo>
                    <a:pt x="144" y="191"/>
                  </a:lnTo>
                  <a:lnTo>
                    <a:pt x="167" y="201"/>
                  </a:lnTo>
                  <a:lnTo>
                    <a:pt x="167" y="213"/>
                  </a:lnTo>
                  <a:lnTo>
                    <a:pt x="138" y="213"/>
                  </a:lnTo>
                  <a:lnTo>
                    <a:pt x="126" y="235"/>
                  </a:lnTo>
                  <a:lnTo>
                    <a:pt x="110" y="246"/>
                  </a:lnTo>
                  <a:lnTo>
                    <a:pt x="116" y="262"/>
                  </a:lnTo>
                  <a:lnTo>
                    <a:pt x="106" y="262"/>
                  </a:lnTo>
                  <a:lnTo>
                    <a:pt x="122" y="280"/>
                  </a:lnTo>
                  <a:lnTo>
                    <a:pt x="106" y="284"/>
                  </a:lnTo>
                  <a:lnTo>
                    <a:pt x="122" y="290"/>
                  </a:lnTo>
                  <a:lnTo>
                    <a:pt x="116" y="302"/>
                  </a:lnTo>
                  <a:lnTo>
                    <a:pt x="126" y="302"/>
                  </a:lnTo>
                  <a:lnTo>
                    <a:pt x="126" y="319"/>
                  </a:lnTo>
                  <a:lnTo>
                    <a:pt x="144" y="341"/>
                  </a:lnTo>
                  <a:lnTo>
                    <a:pt x="155" y="351"/>
                  </a:lnTo>
                  <a:lnTo>
                    <a:pt x="177" y="347"/>
                  </a:lnTo>
                  <a:lnTo>
                    <a:pt x="193" y="367"/>
                  </a:lnTo>
                  <a:lnTo>
                    <a:pt x="205" y="363"/>
                  </a:lnTo>
                  <a:lnTo>
                    <a:pt x="228" y="335"/>
                  </a:lnTo>
                  <a:lnTo>
                    <a:pt x="228" y="319"/>
                  </a:lnTo>
                  <a:lnTo>
                    <a:pt x="260" y="302"/>
                  </a:lnTo>
                  <a:lnTo>
                    <a:pt x="276" y="284"/>
                  </a:lnTo>
                  <a:lnTo>
                    <a:pt x="272" y="268"/>
                  </a:lnTo>
                  <a:lnTo>
                    <a:pt x="311" y="268"/>
                  </a:lnTo>
                  <a:lnTo>
                    <a:pt x="372" y="252"/>
                  </a:lnTo>
                  <a:lnTo>
                    <a:pt x="382" y="229"/>
                  </a:lnTo>
                  <a:lnTo>
                    <a:pt x="427" y="229"/>
                  </a:lnTo>
                  <a:lnTo>
                    <a:pt x="538" y="195"/>
                  </a:lnTo>
                  <a:lnTo>
                    <a:pt x="512" y="191"/>
                  </a:lnTo>
                  <a:lnTo>
                    <a:pt x="465" y="191"/>
                  </a:lnTo>
                  <a:lnTo>
                    <a:pt x="461" y="179"/>
                  </a:lnTo>
                  <a:lnTo>
                    <a:pt x="494" y="179"/>
                  </a:lnTo>
                  <a:lnTo>
                    <a:pt x="471" y="168"/>
                  </a:lnTo>
                  <a:lnTo>
                    <a:pt x="512" y="168"/>
                  </a:lnTo>
                  <a:lnTo>
                    <a:pt x="516" y="185"/>
                  </a:lnTo>
                  <a:lnTo>
                    <a:pt x="532" y="179"/>
                  </a:lnTo>
                  <a:lnTo>
                    <a:pt x="538" y="191"/>
                  </a:lnTo>
                  <a:lnTo>
                    <a:pt x="550" y="179"/>
                  </a:lnTo>
                  <a:lnTo>
                    <a:pt x="544" y="162"/>
                  </a:lnTo>
                  <a:lnTo>
                    <a:pt x="522" y="156"/>
                  </a:lnTo>
                  <a:lnTo>
                    <a:pt x="506" y="146"/>
                  </a:lnTo>
                  <a:lnTo>
                    <a:pt x="532" y="150"/>
                  </a:lnTo>
                  <a:lnTo>
                    <a:pt x="550" y="156"/>
                  </a:lnTo>
                  <a:lnTo>
                    <a:pt x="544" y="134"/>
                  </a:lnTo>
                  <a:lnTo>
                    <a:pt x="560" y="140"/>
                  </a:lnTo>
                  <a:lnTo>
                    <a:pt x="573" y="128"/>
                  </a:lnTo>
                  <a:lnTo>
                    <a:pt x="560" y="124"/>
                  </a:lnTo>
                  <a:lnTo>
                    <a:pt x="583" y="124"/>
                  </a:lnTo>
                  <a:lnTo>
                    <a:pt x="573" y="112"/>
                  </a:lnTo>
                  <a:lnTo>
                    <a:pt x="589" y="112"/>
                  </a:lnTo>
                  <a:lnTo>
                    <a:pt x="573" y="95"/>
                  </a:lnTo>
                  <a:lnTo>
                    <a:pt x="589" y="95"/>
                  </a:lnTo>
                  <a:lnTo>
                    <a:pt x="599" y="106"/>
                  </a:lnTo>
                  <a:lnTo>
                    <a:pt x="599" y="118"/>
                  </a:lnTo>
                  <a:lnTo>
                    <a:pt x="617" y="118"/>
                  </a:lnTo>
                  <a:lnTo>
                    <a:pt x="611" y="101"/>
                  </a:lnTo>
                  <a:lnTo>
                    <a:pt x="617" y="73"/>
                  </a:lnTo>
                  <a:lnTo>
                    <a:pt x="567" y="73"/>
                  </a:lnTo>
                  <a:lnTo>
                    <a:pt x="599" y="57"/>
                  </a:lnTo>
                  <a:lnTo>
                    <a:pt x="611" y="45"/>
                  </a:lnTo>
                  <a:lnTo>
                    <a:pt x="688" y="28"/>
                  </a:lnTo>
                  <a:lnTo>
                    <a:pt x="666" y="16"/>
                  </a:lnTo>
                  <a:lnTo>
                    <a:pt x="567" y="39"/>
                  </a:lnTo>
                  <a:close/>
                  <a:moveTo>
                    <a:pt x="126" y="191"/>
                  </a:moveTo>
                  <a:lnTo>
                    <a:pt x="116" y="195"/>
                  </a:lnTo>
                  <a:lnTo>
                    <a:pt x="122" y="207"/>
                  </a:lnTo>
                  <a:lnTo>
                    <a:pt x="150" y="201"/>
                  </a:lnTo>
                  <a:lnTo>
                    <a:pt x="126" y="191"/>
                  </a:lnTo>
                  <a:close/>
                  <a:moveTo>
                    <a:pt x="611" y="246"/>
                  </a:moveTo>
                  <a:lnTo>
                    <a:pt x="583" y="258"/>
                  </a:lnTo>
                  <a:lnTo>
                    <a:pt x="560" y="258"/>
                  </a:lnTo>
                  <a:lnTo>
                    <a:pt x="538" y="268"/>
                  </a:lnTo>
                  <a:lnTo>
                    <a:pt x="516" y="252"/>
                  </a:lnTo>
                  <a:lnTo>
                    <a:pt x="500" y="262"/>
                  </a:lnTo>
                  <a:lnTo>
                    <a:pt x="512" y="274"/>
                  </a:lnTo>
                  <a:lnTo>
                    <a:pt x="494" y="280"/>
                  </a:lnTo>
                  <a:lnTo>
                    <a:pt x="516" y="284"/>
                  </a:lnTo>
                  <a:lnTo>
                    <a:pt x="522" y="302"/>
                  </a:lnTo>
                  <a:lnTo>
                    <a:pt x="550" y="306"/>
                  </a:lnTo>
                  <a:lnTo>
                    <a:pt x="599" y="290"/>
                  </a:lnTo>
                  <a:lnTo>
                    <a:pt x="621" y="290"/>
                  </a:lnTo>
                  <a:lnTo>
                    <a:pt x="638" y="274"/>
                  </a:lnTo>
                  <a:lnTo>
                    <a:pt x="621" y="262"/>
                  </a:lnTo>
                  <a:lnTo>
                    <a:pt x="611" y="246"/>
                  </a:lnTo>
                  <a:close/>
                  <a:moveTo>
                    <a:pt x="983" y="83"/>
                  </a:moveTo>
                  <a:lnTo>
                    <a:pt x="1005" y="89"/>
                  </a:lnTo>
                  <a:lnTo>
                    <a:pt x="1040" y="67"/>
                  </a:lnTo>
                  <a:lnTo>
                    <a:pt x="1056" y="67"/>
                  </a:lnTo>
                  <a:lnTo>
                    <a:pt x="1066" y="79"/>
                  </a:lnTo>
                  <a:lnTo>
                    <a:pt x="1082" y="83"/>
                  </a:lnTo>
                  <a:lnTo>
                    <a:pt x="1094" y="79"/>
                  </a:lnTo>
                  <a:lnTo>
                    <a:pt x="1078" y="67"/>
                  </a:lnTo>
                  <a:lnTo>
                    <a:pt x="1072" y="51"/>
                  </a:lnTo>
                  <a:lnTo>
                    <a:pt x="1088" y="51"/>
                  </a:lnTo>
                  <a:lnTo>
                    <a:pt x="1104" y="61"/>
                  </a:lnTo>
                  <a:lnTo>
                    <a:pt x="1104" y="39"/>
                  </a:lnTo>
                  <a:lnTo>
                    <a:pt x="1078" y="34"/>
                  </a:lnTo>
                  <a:lnTo>
                    <a:pt x="1056" y="39"/>
                  </a:lnTo>
                  <a:lnTo>
                    <a:pt x="1040" y="39"/>
                  </a:lnTo>
                  <a:lnTo>
                    <a:pt x="1021" y="45"/>
                  </a:lnTo>
                  <a:lnTo>
                    <a:pt x="995" y="45"/>
                  </a:lnTo>
                  <a:lnTo>
                    <a:pt x="995" y="51"/>
                  </a:lnTo>
                  <a:lnTo>
                    <a:pt x="977" y="45"/>
                  </a:lnTo>
                  <a:lnTo>
                    <a:pt x="960" y="51"/>
                  </a:lnTo>
                  <a:lnTo>
                    <a:pt x="956" y="45"/>
                  </a:lnTo>
                  <a:lnTo>
                    <a:pt x="934" y="51"/>
                  </a:lnTo>
                  <a:lnTo>
                    <a:pt x="960" y="61"/>
                  </a:lnTo>
                  <a:lnTo>
                    <a:pt x="983" y="83"/>
                  </a:lnTo>
                  <a:close/>
                  <a:moveTo>
                    <a:pt x="3106" y="168"/>
                  </a:moveTo>
                  <a:lnTo>
                    <a:pt x="3084" y="150"/>
                  </a:lnTo>
                  <a:lnTo>
                    <a:pt x="3067" y="156"/>
                  </a:lnTo>
                  <a:lnTo>
                    <a:pt x="3061" y="162"/>
                  </a:lnTo>
                  <a:lnTo>
                    <a:pt x="3077" y="172"/>
                  </a:lnTo>
                  <a:lnTo>
                    <a:pt x="3106" y="168"/>
                  </a:lnTo>
                  <a:close/>
                  <a:moveTo>
                    <a:pt x="3345" y="262"/>
                  </a:moveTo>
                  <a:lnTo>
                    <a:pt x="3345" y="246"/>
                  </a:lnTo>
                  <a:lnTo>
                    <a:pt x="3284" y="223"/>
                  </a:lnTo>
                  <a:lnTo>
                    <a:pt x="3272" y="229"/>
                  </a:lnTo>
                  <a:lnTo>
                    <a:pt x="3284" y="239"/>
                  </a:lnTo>
                  <a:lnTo>
                    <a:pt x="3234" y="217"/>
                  </a:lnTo>
                  <a:lnTo>
                    <a:pt x="3106" y="195"/>
                  </a:lnTo>
                  <a:lnTo>
                    <a:pt x="3084" y="195"/>
                  </a:lnTo>
                  <a:lnTo>
                    <a:pt x="3077" y="185"/>
                  </a:lnTo>
                  <a:lnTo>
                    <a:pt x="3039" y="191"/>
                  </a:lnTo>
                  <a:lnTo>
                    <a:pt x="3000" y="185"/>
                  </a:lnTo>
                  <a:lnTo>
                    <a:pt x="2984" y="185"/>
                  </a:lnTo>
                  <a:lnTo>
                    <a:pt x="3010" y="207"/>
                  </a:lnTo>
                  <a:lnTo>
                    <a:pt x="2978" y="195"/>
                  </a:lnTo>
                  <a:lnTo>
                    <a:pt x="2966" y="185"/>
                  </a:lnTo>
                  <a:lnTo>
                    <a:pt x="2895" y="191"/>
                  </a:lnTo>
                  <a:lnTo>
                    <a:pt x="2911" y="207"/>
                  </a:lnTo>
                  <a:lnTo>
                    <a:pt x="2850" y="191"/>
                  </a:lnTo>
                  <a:lnTo>
                    <a:pt x="2838" y="168"/>
                  </a:lnTo>
                  <a:lnTo>
                    <a:pt x="2767" y="168"/>
                  </a:lnTo>
                  <a:lnTo>
                    <a:pt x="2755" y="172"/>
                  </a:lnTo>
                  <a:lnTo>
                    <a:pt x="2728" y="172"/>
                  </a:lnTo>
                  <a:lnTo>
                    <a:pt x="2722" y="162"/>
                  </a:lnTo>
                  <a:lnTo>
                    <a:pt x="2678" y="162"/>
                  </a:lnTo>
                  <a:lnTo>
                    <a:pt x="2678" y="150"/>
                  </a:lnTo>
                  <a:lnTo>
                    <a:pt x="2655" y="146"/>
                  </a:lnTo>
                  <a:lnTo>
                    <a:pt x="2633" y="162"/>
                  </a:lnTo>
                  <a:lnTo>
                    <a:pt x="2627" y="150"/>
                  </a:lnTo>
                  <a:lnTo>
                    <a:pt x="2544" y="146"/>
                  </a:lnTo>
                  <a:lnTo>
                    <a:pt x="2562" y="162"/>
                  </a:lnTo>
                  <a:lnTo>
                    <a:pt x="2477" y="156"/>
                  </a:lnTo>
                  <a:lnTo>
                    <a:pt x="2473" y="172"/>
                  </a:lnTo>
                  <a:lnTo>
                    <a:pt x="2422" y="156"/>
                  </a:lnTo>
                  <a:lnTo>
                    <a:pt x="2412" y="162"/>
                  </a:lnTo>
                  <a:lnTo>
                    <a:pt x="2399" y="156"/>
                  </a:lnTo>
                  <a:lnTo>
                    <a:pt x="2412" y="146"/>
                  </a:lnTo>
                  <a:lnTo>
                    <a:pt x="2393" y="134"/>
                  </a:lnTo>
                  <a:lnTo>
                    <a:pt x="2389" y="146"/>
                  </a:lnTo>
                  <a:lnTo>
                    <a:pt x="2389" y="134"/>
                  </a:lnTo>
                  <a:lnTo>
                    <a:pt x="2367" y="128"/>
                  </a:lnTo>
                  <a:lnTo>
                    <a:pt x="2367" y="140"/>
                  </a:lnTo>
                  <a:lnTo>
                    <a:pt x="2355" y="128"/>
                  </a:lnTo>
                  <a:lnTo>
                    <a:pt x="2316" y="124"/>
                  </a:lnTo>
                  <a:lnTo>
                    <a:pt x="2328" y="134"/>
                  </a:lnTo>
                  <a:lnTo>
                    <a:pt x="2351" y="146"/>
                  </a:lnTo>
                  <a:lnTo>
                    <a:pt x="2322" y="140"/>
                  </a:lnTo>
                  <a:lnTo>
                    <a:pt x="2284" y="140"/>
                  </a:lnTo>
                  <a:lnTo>
                    <a:pt x="2255" y="128"/>
                  </a:lnTo>
                  <a:lnTo>
                    <a:pt x="2211" y="128"/>
                  </a:lnTo>
                  <a:lnTo>
                    <a:pt x="2223" y="146"/>
                  </a:lnTo>
                  <a:lnTo>
                    <a:pt x="2182" y="124"/>
                  </a:lnTo>
                  <a:lnTo>
                    <a:pt x="2182" y="112"/>
                  </a:lnTo>
                  <a:lnTo>
                    <a:pt x="2166" y="112"/>
                  </a:lnTo>
                  <a:lnTo>
                    <a:pt x="2166" y="124"/>
                  </a:lnTo>
                  <a:lnTo>
                    <a:pt x="2115" y="140"/>
                  </a:lnTo>
                  <a:lnTo>
                    <a:pt x="2127" y="128"/>
                  </a:lnTo>
                  <a:lnTo>
                    <a:pt x="2156" y="112"/>
                  </a:lnTo>
                  <a:lnTo>
                    <a:pt x="2160" y="101"/>
                  </a:lnTo>
                  <a:lnTo>
                    <a:pt x="2083" y="79"/>
                  </a:lnTo>
                  <a:lnTo>
                    <a:pt x="2067" y="89"/>
                  </a:lnTo>
                  <a:lnTo>
                    <a:pt x="2032" y="83"/>
                  </a:lnTo>
                  <a:lnTo>
                    <a:pt x="2038" y="67"/>
                  </a:lnTo>
                  <a:lnTo>
                    <a:pt x="2022" y="61"/>
                  </a:lnTo>
                  <a:lnTo>
                    <a:pt x="1994" y="79"/>
                  </a:lnTo>
                  <a:lnTo>
                    <a:pt x="1994" y="89"/>
                  </a:lnTo>
                  <a:lnTo>
                    <a:pt x="1983" y="89"/>
                  </a:lnTo>
                  <a:lnTo>
                    <a:pt x="1994" y="106"/>
                  </a:lnTo>
                  <a:lnTo>
                    <a:pt x="1971" y="95"/>
                  </a:lnTo>
                  <a:lnTo>
                    <a:pt x="1949" y="95"/>
                  </a:lnTo>
                  <a:lnTo>
                    <a:pt x="1945" y="89"/>
                  </a:lnTo>
                  <a:lnTo>
                    <a:pt x="1843" y="112"/>
                  </a:lnTo>
                  <a:lnTo>
                    <a:pt x="1866" y="124"/>
                  </a:lnTo>
                  <a:lnTo>
                    <a:pt x="1878" y="146"/>
                  </a:lnTo>
                  <a:lnTo>
                    <a:pt x="1855" y="128"/>
                  </a:lnTo>
                  <a:lnTo>
                    <a:pt x="1833" y="128"/>
                  </a:lnTo>
                  <a:lnTo>
                    <a:pt x="1827" y="124"/>
                  </a:lnTo>
                  <a:lnTo>
                    <a:pt x="1801" y="128"/>
                  </a:lnTo>
                  <a:lnTo>
                    <a:pt x="1811" y="146"/>
                  </a:lnTo>
                  <a:lnTo>
                    <a:pt x="1872" y="168"/>
                  </a:lnTo>
                  <a:lnTo>
                    <a:pt x="1878" y="191"/>
                  </a:lnTo>
                  <a:lnTo>
                    <a:pt x="1866" y="191"/>
                  </a:lnTo>
                  <a:lnTo>
                    <a:pt x="1855" y="172"/>
                  </a:lnTo>
                  <a:lnTo>
                    <a:pt x="1805" y="156"/>
                  </a:lnTo>
                  <a:lnTo>
                    <a:pt x="1795" y="140"/>
                  </a:lnTo>
                  <a:lnTo>
                    <a:pt x="1772" y="146"/>
                  </a:lnTo>
                  <a:lnTo>
                    <a:pt x="1772" y="162"/>
                  </a:lnTo>
                  <a:lnTo>
                    <a:pt x="1805" y="172"/>
                  </a:lnTo>
                  <a:lnTo>
                    <a:pt x="1789" y="179"/>
                  </a:lnTo>
                  <a:lnTo>
                    <a:pt x="1766" y="168"/>
                  </a:lnTo>
                  <a:lnTo>
                    <a:pt x="1750" y="150"/>
                  </a:lnTo>
                  <a:lnTo>
                    <a:pt x="1760" y="134"/>
                  </a:lnTo>
                  <a:lnTo>
                    <a:pt x="1734" y="140"/>
                  </a:lnTo>
                  <a:lnTo>
                    <a:pt x="1738" y="162"/>
                  </a:lnTo>
                  <a:lnTo>
                    <a:pt x="1754" y="172"/>
                  </a:lnTo>
                  <a:lnTo>
                    <a:pt x="1766" y="195"/>
                  </a:lnTo>
                  <a:lnTo>
                    <a:pt x="1772" y="201"/>
                  </a:lnTo>
                  <a:lnTo>
                    <a:pt x="1795" y="195"/>
                  </a:lnTo>
                  <a:lnTo>
                    <a:pt x="1827" y="207"/>
                  </a:lnTo>
                  <a:lnTo>
                    <a:pt x="1839" y="223"/>
                  </a:lnTo>
                  <a:lnTo>
                    <a:pt x="1849" y="229"/>
                  </a:lnTo>
                  <a:lnTo>
                    <a:pt x="1833" y="235"/>
                  </a:lnTo>
                  <a:lnTo>
                    <a:pt x="1821" y="213"/>
                  </a:lnTo>
                  <a:lnTo>
                    <a:pt x="1795" y="207"/>
                  </a:lnTo>
                  <a:lnTo>
                    <a:pt x="1782" y="213"/>
                  </a:lnTo>
                  <a:lnTo>
                    <a:pt x="1795" y="229"/>
                  </a:lnTo>
                  <a:lnTo>
                    <a:pt x="1778" y="246"/>
                  </a:lnTo>
                  <a:lnTo>
                    <a:pt x="1738" y="252"/>
                  </a:lnTo>
                  <a:lnTo>
                    <a:pt x="1766" y="239"/>
                  </a:lnTo>
                  <a:lnTo>
                    <a:pt x="1772" y="213"/>
                  </a:lnTo>
                  <a:lnTo>
                    <a:pt x="1750" y="207"/>
                  </a:lnTo>
                  <a:lnTo>
                    <a:pt x="1738" y="179"/>
                  </a:lnTo>
                  <a:lnTo>
                    <a:pt x="1715" y="172"/>
                  </a:lnTo>
                  <a:lnTo>
                    <a:pt x="1715" y="150"/>
                  </a:lnTo>
                  <a:lnTo>
                    <a:pt x="1699" y="146"/>
                  </a:lnTo>
                  <a:lnTo>
                    <a:pt x="1693" y="134"/>
                  </a:lnTo>
                  <a:lnTo>
                    <a:pt x="1671" y="134"/>
                  </a:lnTo>
                  <a:lnTo>
                    <a:pt x="1671" y="150"/>
                  </a:lnTo>
                  <a:lnTo>
                    <a:pt x="1677" y="162"/>
                  </a:lnTo>
                  <a:lnTo>
                    <a:pt x="1661" y="168"/>
                  </a:lnTo>
                  <a:lnTo>
                    <a:pt x="1671" y="191"/>
                  </a:lnTo>
                  <a:lnTo>
                    <a:pt x="1711" y="213"/>
                  </a:lnTo>
                  <a:lnTo>
                    <a:pt x="1705" y="217"/>
                  </a:lnTo>
                  <a:lnTo>
                    <a:pt x="1644" y="201"/>
                  </a:lnTo>
                  <a:lnTo>
                    <a:pt x="1565" y="185"/>
                  </a:lnTo>
                  <a:lnTo>
                    <a:pt x="1565" y="195"/>
                  </a:lnTo>
                  <a:lnTo>
                    <a:pt x="1600" y="213"/>
                  </a:lnTo>
                  <a:lnTo>
                    <a:pt x="1571" y="207"/>
                  </a:lnTo>
                  <a:lnTo>
                    <a:pt x="1517" y="223"/>
                  </a:lnTo>
                  <a:lnTo>
                    <a:pt x="1517" y="213"/>
                  </a:lnTo>
                  <a:lnTo>
                    <a:pt x="1504" y="207"/>
                  </a:lnTo>
                  <a:lnTo>
                    <a:pt x="1478" y="213"/>
                  </a:lnTo>
                  <a:lnTo>
                    <a:pt x="1450" y="229"/>
                  </a:lnTo>
                  <a:lnTo>
                    <a:pt x="1443" y="246"/>
                  </a:lnTo>
                  <a:lnTo>
                    <a:pt x="1427" y="246"/>
                  </a:lnTo>
                  <a:lnTo>
                    <a:pt x="1411" y="229"/>
                  </a:lnTo>
                  <a:lnTo>
                    <a:pt x="1421" y="223"/>
                  </a:lnTo>
                  <a:lnTo>
                    <a:pt x="1411" y="213"/>
                  </a:lnTo>
                  <a:lnTo>
                    <a:pt x="1383" y="213"/>
                  </a:lnTo>
                  <a:lnTo>
                    <a:pt x="1389" y="229"/>
                  </a:lnTo>
                  <a:lnTo>
                    <a:pt x="1399" y="239"/>
                  </a:lnTo>
                  <a:lnTo>
                    <a:pt x="1405" y="258"/>
                  </a:lnTo>
                  <a:lnTo>
                    <a:pt x="1376" y="246"/>
                  </a:lnTo>
                  <a:lnTo>
                    <a:pt x="1350" y="262"/>
                  </a:lnTo>
                  <a:lnTo>
                    <a:pt x="1366" y="280"/>
                  </a:lnTo>
                  <a:lnTo>
                    <a:pt x="1338" y="280"/>
                  </a:lnTo>
                  <a:lnTo>
                    <a:pt x="1332" y="268"/>
                  </a:lnTo>
                  <a:lnTo>
                    <a:pt x="1316" y="268"/>
                  </a:lnTo>
                  <a:lnTo>
                    <a:pt x="1305" y="274"/>
                  </a:lnTo>
                  <a:lnTo>
                    <a:pt x="1328" y="280"/>
                  </a:lnTo>
                  <a:lnTo>
                    <a:pt x="1332" y="290"/>
                  </a:lnTo>
                  <a:lnTo>
                    <a:pt x="1293" y="284"/>
                  </a:lnTo>
                  <a:lnTo>
                    <a:pt x="1283" y="262"/>
                  </a:lnTo>
                  <a:lnTo>
                    <a:pt x="1245" y="246"/>
                  </a:lnTo>
                  <a:lnTo>
                    <a:pt x="1245" y="239"/>
                  </a:lnTo>
                  <a:lnTo>
                    <a:pt x="1332" y="252"/>
                  </a:lnTo>
                  <a:lnTo>
                    <a:pt x="1366" y="235"/>
                  </a:lnTo>
                  <a:lnTo>
                    <a:pt x="1344" y="217"/>
                  </a:lnTo>
                  <a:lnTo>
                    <a:pt x="1305" y="207"/>
                  </a:lnTo>
                  <a:lnTo>
                    <a:pt x="1255" y="201"/>
                  </a:lnTo>
                  <a:lnTo>
                    <a:pt x="1238" y="201"/>
                  </a:lnTo>
                  <a:lnTo>
                    <a:pt x="1238" y="191"/>
                  </a:lnTo>
                  <a:lnTo>
                    <a:pt x="1210" y="191"/>
                  </a:lnTo>
                  <a:lnTo>
                    <a:pt x="1184" y="179"/>
                  </a:lnTo>
                  <a:lnTo>
                    <a:pt x="1155" y="179"/>
                  </a:lnTo>
                  <a:lnTo>
                    <a:pt x="1151" y="179"/>
                  </a:lnTo>
                  <a:lnTo>
                    <a:pt x="1147" y="181"/>
                  </a:lnTo>
                  <a:lnTo>
                    <a:pt x="1145" y="181"/>
                  </a:lnTo>
                  <a:lnTo>
                    <a:pt x="1143" y="181"/>
                  </a:lnTo>
                  <a:lnTo>
                    <a:pt x="1141" y="181"/>
                  </a:lnTo>
                  <a:lnTo>
                    <a:pt x="1139" y="181"/>
                  </a:lnTo>
                  <a:lnTo>
                    <a:pt x="1139" y="179"/>
                  </a:lnTo>
                  <a:lnTo>
                    <a:pt x="1139" y="179"/>
                  </a:lnTo>
                  <a:lnTo>
                    <a:pt x="1139" y="172"/>
                  </a:lnTo>
                  <a:lnTo>
                    <a:pt x="1121" y="172"/>
                  </a:lnTo>
                  <a:lnTo>
                    <a:pt x="1127" y="185"/>
                  </a:lnTo>
                  <a:lnTo>
                    <a:pt x="1111" y="191"/>
                  </a:lnTo>
                  <a:lnTo>
                    <a:pt x="1104" y="179"/>
                  </a:lnTo>
                  <a:lnTo>
                    <a:pt x="1082" y="185"/>
                  </a:lnTo>
                  <a:lnTo>
                    <a:pt x="1088" y="195"/>
                  </a:lnTo>
                  <a:lnTo>
                    <a:pt x="1072" y="195"/>
                  </a:lnTo>
                  <a:lnTo>
                    <a:pt x="1066" y="191"/>
                  </a:lnTo>
                  <a:lnTo>
                    <a:pt x="1027" y="207"/>
                  </a:lnTo>
                  <a:lnTo>
                    <a:pt x="1033" y="213"/>
                  </a:lnTo>
                  <a:lnTo>
                    <a:pt x="1021" y="217"/>
                  </a:lnTo>
                  <a:lnTo>
                    <a:pt x="1011" y="201"/>
                  </a:lnTo>
                  <a:lnTo>
                    <a:pt x="989" y="223"/>
                  </a:lnTo>
                  <a:lnTo>
                    <a:pt x="1005" y="223"/>
                  </a:lnTo>
                  <a:lnTo>
                    <a:pt x="1011" y="239"/>
                  </a:lnTo>
                  <a:lnTo>
                    <a:pt x="995" y="239"/>
                  </a:lnTo>
                  <a:lnTo>
                    <a:pt x="995" y="252"/>
                  </a:lnTo>
                  <a:lnTo>
                    <a:pt x="989" y="258"/>
                  </a:lnTo>
                  <a:lnTo>
                    <a:pt x="977" y="274"/>
                  </a:lnTo>
                  <a:lnTo>
                    <a:pt x="977" y="280"/>
                  </a:lnTo>
                  <a:lnTo>
                    <a:pt x="960" y="284"/>
                  </a:lnTo>
                  <a:lnTo>
                    <a:pt x="950" y="296"/>
                  </a:lnTo>
                  <a:lnTo>
                    <a:pt x="934" y="296"/>
                  </a:lnTo>
                  <a:lnTo>
                    <a:pt x="934" y="306"/>
                  </a:lnTo>
                  <a:lnTo>
                    <a:pt x="916" y="306"/>
                  </a:lnTo>
                  <a:lnTo>
                    <a:pt x="910" y="319"/>
                  </a:lnTo>
                  <a:lnTo>
                    <a:pt x="889" y="325"/>
                  </a:lnTo>
                  <a:lnTo>
                    <a:pt x="877" y="335"/>
                  </a:lnTo>
                  <a:lnTo>
                    <a:pt x="899" y="341"/>
                  </a:lnTo>
                  <a:lnTo>
                    <a:pt x="883" y="347"/>
                  </a:lnTo>
                  <a:lnTo>
                    <a:pt x="899" y="357"/>
                  </a:lnTo>
                  <a:lnTo>
                    <a:pt x="889" y="367"/>
                  </a:lnTo>
                  <a:lnTo>
                    <a:pt x="910" y="373"/>
                  </a:lnTo>
                  <a:lnTo>
                    <a:pt x="899" y="386"/>
                  </a:lnTo>
                  <a:lnTo>
                    <a:pt x="934" y="392"/>
                  </a:lnTo>
                  <a:lnTo>
                    <a:pt x="966" y="367"/>
                  </a:lnTo>
                  <a:lnTo>
                    <a:pt x="983" y="379"/>
                  </a:lnTo>
                  <a:lnTo>
                    <a:pt x="989" y="392"/>
                  </a:lnTo>
                  <a:lnTo>
                    <a:pt x="1005" y="440"/>
                  </a:lnTo>
                  <a:lnTo>
                    <a:pt x="1027" y="446"/>
                  </a:lnTo>
                  <a:lnTo>
                    <a:pt x="1027" y="434"/>
                  </a:lnTo>
                  <a:lnTo>
                    <a:pt x="1050" y="430"/>
                  </a:lnTo>
                  <a:lnTo>
                    <a:pt x="1062" y="402"/>
                  </a:lnTo>
                  <a:lnTo>
                    <a:pt x="1062" y="379"/>
                  </a:lnTo>
                  <a:lnTo>
                    <a:pt x="1078" y="373"/>
                  </a:lnTo>
                  <a:lnTo>
                    <a:pt x="1078" y="357"/>
                  </a:lnTo>
                  <a:lnTo>
                    <a:pt x="1056" y="351"/>
                  </a:lnTo>
                  <a:lnTo>
                    <a:pt x="1050" y="325"/>
                  </a:lnTo>
                  <a:lnTo>
                    <a:pt x="1104" y="280"/>
                  </a:lnTo>
                  <a:lnTo>
                    <a:pt x="1111" y="262"/>
                  </a:lnTo>
                  <a:lnTo>
                    <a:pt x="1143" y="262"/>
                  </a:lnTo>
                  <a:lnTo>
                    <a:pt x="1143" y="280"/>
                  </a:lnTo>
                  <a:lnTo>
                    <a:pt x="1104" y="319"/>
                  </a:lnTo>
                  <a:lnTo>
                    <a:pt x="1117" y="335"/>
                  </a:lnTo>
                  <a:lnTo>
                    <a:pt x="1111" y="351"/>
                  </a:lnTo>
                  <a:lnTo>
                    <a:pt x="1184" y="357"/>
                  </a:lnTo>
                  <a:lnTo>
                    <a:pt x="1188" y="347"/>
                  </a:lnTo>
                  <a:lnTo>
                    <a:pt x="1216" y="351"/>
                  </a:lnTo>
                  <a:lnTo>
                    <a:pt x="1232" y="363"/>
                  </a:lnTo>
                  <a:lnTo>
                    <a:pt x="1226" y="373"/>
                  </a:lnTo>
                  <a:lnTo>
                    <a:pt x="1200" y="367"/>
                  </a:lnTo>
                  <a:lnTo>
                    <a:pt x="1155" y="367"/>
                  </a:lnTo>
                  <a:lnTo>
                    <a:pt x="1143" y="386"/>
                  </a:lnTo>
                  <a:lnTo>
                    <a:pt x="1171" y="396"/>
                  </a:lnTo>
                  <a:lnTo>
                    <a:pt x="1161" y="414"/>
                  </a:lnTo>
                  <a:lnTo>
                    <a:pt x="1139" y="396"/>
                  </a:lnTo>
                  <a:lnTo>
                    <a:pt x="1127" y="414"/>
                  </a:lnTo>
                  <a:lnTo>
                    <a:pt x="1127" y="430"/>
                  </a:lnTo>
                  <a:lnTo>
                    <a:pt x="1127" y="440"/>
                  </a:lnTo>
                  <a:lnTo>
                    <a:pt x="1149" y="446"/>
                  </a:lnTo>
                  <a:lnTo>
                    <a:pt x="1143" y="463"/>
                  </a:lnTo>
                  <a:lnTo>
                    <a:pt x="1178" y="469"/>
                  </a:lnTo>
                  <a:lnTo>
                    <a:pt x="1184" y="481"/>
                  </a:lnTo>
                  <a:lnTo>
                    <a:pt x="1171" y="501"/>
                  </a:lnTo>
                  <a:lnTo>
                    <a:pt x="1184" y="513"/>
                  </a:lnTo>
                  <a:lnTo>
                    <a:pt x="1194" y="530"/>
                  </a:lnTo>
                  <a:lnTo>
                    <a:pt x="1178" y="552"/>
                  </a:lnTo>
                  <a:lnTo>
                    <a:pt x="1171" y="568"/>
                  </a:lnTo>
                  <a:lnTo>
                    <a:pt x="1184" y="580"/>
                  </a:lnTo>
                  <a:lnTo>
                    <a:pt x="1222" y="586"/>
                  </a:lnTo>
                  <a:lnTo>
                    <a:pt x="1238" y="574"/>
                  </a:lnTo>
                  <a:lnTo>
                    <a:pt x="1261" y="597"/>
                  </a:lnTo>
                  <a:lnTo>
                    <a:pt x="1271" y="625"/>
                  </a:lnTo>
                  <a:lnTo>
                    <a:pt x="1289" y="631"/>
                  </a:lnTo>
                  <a:lnTo>
                    <a:pt x="1305" y="603"/>
                  </a:lnTo>
                  <a:lnTo>
                    <a:pt x="1338" y="625"/>
                  </a:lnTo>
                  <a:lnTo>
                    <a:pt x="1350" y="647"/>
                  </a:lnTo>
                  <a:lnTo>
                    <a:pt x="1360" y="647"/>
                  </a:lnTo>
                  <a:lnTo>
                    <a:pt x="1383" y="631"/>
                  </a:lnTo>
                  <a:lnTo>
                    <a:pt x="1372" y="619"/>
                  </a:lnTo>
                  <a:lnTo>
                    <a:pt x="1350" y="619"/>
                  </a:lnTo>
                  <a:lnTo>
                    <a:pt x="1350" y="615"/>
                  </a:lnTo>
                  <a:lnTo>
                    <a:pt x="1411" y="597"/>
                  </a:lnTo>
                  <a:lnTo>
                    <a:pt x="1415" y="609"/>
                  </a:lnTo>
                  <a:lnTo>
                    <a:pt x="1427" y="609"/>
                  </a:lnTo>
                  <a:lnTo>
                    <a:pt x="1405" y="625"/>
                  </a:lnTo>
                  <a:lnTo>
                    <a:pt x="1421" y="641"/>
                  </a:lnTo>
                  <a:lnTo>
                    <a:pt x="1460" y="660"/>
                  </a:lnTo>
                  <a:lnTo>
                    <a:pt x="1478" y="670"/>
                  </a:lnTo>
                  <a:lnTo>
                    <a:pt x="1482" y="670"/>
                  </a:lnTo>
                  <a:lnTo>
                    <a:pt x="1494" y="698"/>
                  </a:lnTo>
                  <a:lnTo>
                    <a:pt x="1433" y="714"/>
                  </a:lnTo>
                  <a:lnTo>
                    <a:pt x="1427" y="702"/>
                  </a:lnTo>
                  <a:lnTo>
                    <a:pt x="1383" y="692"/>
                  </a:lnTo>
                  <a:lnTo>
                    <a:pt x="1338" y="692"/>
                  </a:lnTo>
                  <a:lnTo>
                    <a:pt x="1316" y="702"/>
                  </a:lnTo>
                  <a:lnTo>
                    <a:pt x="1289" y="702"/>
                  </a:lnTo>
                  <a:lnTo>
                    <a:pt x="1289" y="714"/>
                  </a:lnTo>
                  <a:lnTo>
                    <a:pt x="1245" y="720"/>
                  </a:lnTo>
                  <a:lnTo>
                    <a:pt x="1238" y="731"/>
                  </a:lnTo>
                  <a:lnTo>
                    <a:pt x="1249" y="749"/>
                  </a:lnTo>
                  <a:lnTo>
                    <a:pt x="1245" y="759"/>
                  </a:lnTo>
                  <a:lnTo>
                    <a:pt x="1255" y="765"/>
                  </a:lnTo>
                  <a:lnTo>
                    <a:pt x="1255" y="775"/>
                  </a:lnTo>
                  <a:lnTo>
                    <a:pt x="1267" y="775"/>
                  </a:lnTo>
                  <a:lnTo>
                    <a:pt x="1277" y="787"/>
                  </a:lnTo>
                  <a:lnTo>
                    <a:pt x="1316" y="810"/>
                  </a:lnTo>
                  <a:lnTo>
                    <a:pt x="1332" y="798"/>
                  </a:lnTo>
                  <a:lnTo>
                    <a:pt x="1328" y="793"/>
                  </a:lnTo>
                  <a:lnTo>
                    <a:pt x="1344" y="793"/>
                  </a:lnTo>
                  <a:lnTo>
                    <a:pt x="1360" y="804"/>
                  </a:lnTo>
                  <a:lnTo>
                    <a:pt x="1411" y="793"/>
                  </a:lnTo>
                  <a:lnTo>
                    <a:pt x="1415" y="810"/>
                  </a:lnTo>
                  <a:lnTo>
                    <a:pt x="1439" y="793"/>
                  </a:lnTo>
                  <a:lnTo>
                    <a:pt x="1533" y="781"/>
                  </a:lnTo>
                  <a:lnTo>
                    <a:pt x="1571" y="787"/>
                  </a:lnTo>
                  <a:lnTo>
                    <a:pt x="1555" y="737"/>
                  </a:lnTo>
                  <a:lnTo>
                    <a:pt x="1571" y="743"/>
                  </a:lnTo>
                  <a:lnTo>
                    <a:pt x="1594" y="753"/>
                  </a:lnTo>
                  <a:lnTo>
                    <a:pt x="1600" y="731"/>
                  </a:lnTo>
                  <a:lnTo>
                    <a:pt x="1622" y="737"/>
                  </a:lnTo>
                  <a:lnTo>
                    <a:pt x="1628" y="726"/>
                  </a:lnTo>
                  <a:lnTo>
                    <a:pt x="1638" y="720"/>
                  </a:lnTo>
                  <a:lnTo>
                    <a:pt x="1606" y="692"/>
                  </a:lnTo>
                  <a:lnTo>
                    <a:pt x="1600" y="686"/>
                  </a:lnTo>
                  <a:lnTo>
                    <a:pt x="1577" y="670"/>
                  </a:lnTo>
                  <a:lnTo>
                    <a:pt x="1577" y="653"/>
                  </a:lnTo>
                  <a:lnTo>
                    <a:pt x="1565" y="647"/>
                  </a:lnTo>
                  <a:lnTo>
                    <a:pt x="1565" y="635"/>
                  </a:lnTo>
                  <a:lnTo>
                    <a:pt x="1571" y="625"/>
                  </a:lnTo>
                  <a:lnTo>
                    <a:pt x="1594" y="609"/>
                  </a:lnTo>
                  <a:lnTo>
                    <a:pt x="1622" y="597"/>
                  </a:lnTo>
                  <a:lnTo>
                    <a:pt x="1648" y="597"/>
                  </a:lnTo>
                  <a:lnTo>
                    <a:pt x="1661" y="625"/>
                  </a:lnTo>
                  <a:lnTo>
                    <a:pt x="1632" y="631"/>
                  </a:lnTo>
                  <a:lnTo>
                    <a:pt x="1628" y="647"/>
                  </a:lnTo>
                  <a:lnTo>
                    <a:pt x="1648" y="676"/>
                  </a:lnTo>
                  <a:lnTo>
                    <a:pt x="1671" y="682"/>
                  </a:lnTo>
                  <a:lnTo>
                    <a:pt x="1671" y="692"/>
                  </a:lnTo>
                  <a:lnTo>
                    <a:pt x="1693" y="686"/>
                  </a:lnTo>
                  <a:lnTo>
                    <a:pt x="1711" y="698"/>
                  </a:lnTo>
                  <a:lnTo>
                    <a:pt x="1699" y="708"/>
                  </a:lnTo>
                  <a:lnTo>
                    <a:pt x="1689" y="708"/>
                  </a:lnTo>
                  <a:lnTo>
                    <a:pt x="1677" y="714"/>
                  </a:lnTo>
                  <a:lnTo>
                    <a:pt x="1689" y="726"/>
                  </a:lnTo>
                  <a:lnTo>
                    <a:pt x="1683" y="753"/>
                  </a:lnTo>
                  <a:lnTo>
                    <a:pt x="1699" y="743"/>
                  </a:lnTo>
                  <a:lnTo>
                    <a:pt x="1699" y="759"/>
                  </a:lnTo>
                  <a:lnTo>
                    <a:pt x="1715" y="775"/>
                  </a:lnTo>
                  <a:lnTo>
                    <a:pt x="1750" y="759"/>
                  </a:lnTo>
                  <a:lnTo>
                    <a:pt x="1795" y="765"/>
                  </a:lnTo>
                  <a:lnTo>
                    <a:pt x="1843" y="793"/>
                  </a:lnTo>
                  <a:lnTo>
                    <a:pt x="1855" y="820"/>
                  </a:lnTo>
                  <a:lnTo>
                    <a:pt x="1872" y="816"/>
                  </a:lnTo>
                  <a:lnTo>
                    <a:pt x="1894" y="804"/>
                  </a:lnTo>
                  <a:lnTo>
                    <a:pt x="1910" y="775"/>
                  </a:lnTo>
                  <a:lnTo>
                    <a:pt x="1939" y="775"/>
                  </a:lnTo>
                  <a:lnTo>
                    <a:pt x="1949" y="787"/>
                  </a:lnTo>
                  <a:lnTo>
                    <a:pt x="1983" y="775"/>
                  </a:lnTo>
                  <a:lnTo>
                    <a:pt x="1994" y="759"/>
                  </a:lnTo>
                  <a:lnTo>
                    <a:pt x="2010" y="769"/>
                  </a:lnTo>
                  <a:lnTo>
                    <a:pt x="2010" y="787"/>
                  </a:lnTo>
                  <a:lnTo>
                    <a:pt x="2028" y="781"/>
                  </a:lnTo>
                  <a:lnTo>
                    <a:pt x="2032" y="769"/>
                  </a:lnTo>
                  <a:lnTo>
                    <a:pt x="2067" y="775"/>
                  </a:lnTo>
                  <a:lnTo>
                    <a:pt x="2061" y="759"/>
                  </a:lnTo>
                  <a:lnTo>
                    <a:pt x="2044" y="753"/>
                  </a:lnTo>
                  <a:lnTo>
                    <a:pt x="2038" y="743"/>
                  </a:lnTo>
                  <a:lnTo>
                    <a:pt x="2038" y="726"/>
                  </a:lnTo>
                  <a:lnTo>
                    <a:pt x="2067" y="726"/>
                  </a:lnTo>
                  <a:lnTo>
                    <a:pt x="2077" y="708"/>
                  </a:lnTo>
                  <a:lnTo>
                    <a:pt x="2111" y="702"/>
                  </a:lnTo>
                  <a:lnTo>
                    <a:pt x="2115" y="686"/>
                  </a:lnTo>
                  <a:lnTo>
                    <a:pt x="2115" y="660"/>
                  </a:lnTo>
                  <a:lnTo>
                    <a:pt x="2099" y="631"/>
                  </a:lnTo>
                  <a:lnTo>
                    <a:pt x="2134" y="631"/>
                  </a:lnTo>
                  <a:lnTo>
                    <a:pt x="2127" y="597"/>
                  </a:lnTo>
                  <a:lnTo>
                    <a:pt x="2166" y="593"/>
                  </a:lnTo>
                  <a:lnTo>
                    <a:pt x="2156" y="574"/>
                  </a:lnTo>
                  <a:lnTo>
                    <a:pt x="2166" y="564"/>
                  </a:lnTo>
                  <a:lnTo>
                    <a:pt x="2166" y="552"/>
                  </a:lnTo>
                  <a:lnTo>
                    <a:pt x="2188" y="552"/>
                  </a:lnTo>
                  <a:lnTo>
                    <a:pt x="2199" y="574"/>
                  </a:lnTo>
                  <a:lnTo>
                    <a:pt x="2239" y="580"/>
                  </a:lnTo>
                  <a:lnTo>
                    <a:pt x="2266" y="609"/>
                  </a:lnTo>
                  <a:lnTo>
                    <a:pt x="2266" y="631"/>
                  </a:lnTo>
                  <a:lnTo>
                    <a:pt x="2355" y="653"/>
                  </a:lnTo>
                  <a:lnTo>
                    <a:pt x="2383" y="676"/>
                  </a:lnTo>
                  <a:lnTo>
                    <a:pt x="2460" y="682"/>
                  </a:lnTo>
                  <a:lnTo>
                    <a:pt x="2533" y="698"/>
                  </a:lnTo>
                  <a:lnTo>
                    <a:pt x="2566" y="682"/>
                  </a:lnTo>
                  <a:lnTo>
                    <a:pt x="2600" y="682"/>
                  </a:lnTo>
                  <a:lnTo>
                    <a:pt x="2623" y="653"/>
                  </a:lnTo>
                  <a:lnTo>
                    <a:pt x="2611" y="631"/>
                  </a:lnTo>
                  <a:lnTo>
                    <a:pt x="2639" y="631"/>
                  </a:lnTo>
                  <a:lnTo>
                    <a:pt x="2706" y="597"/>
                  </a:lnTo>
                  <a:lnTo>
                    <a:pt x="2690" y="574"/>
                  </a:lnTo>
                  <a:lnTo>
                    <a:pt x="2667" y="580"/>
                  </a:lnTo>
                  <a:lnTo>
                    <a:pt x="2639" y="574"/>
                  </a:lnTo>
                  <a:lnTo>
                    <a:pt x="2627" y="558"/>
                  </a:lnTo>
                  <a:lnTo>
                    <a:pt x="2633" y="542"/>
                  </a:lnTo>
                  <a:lnTo>
                    <a:pt x="2667" y="536"/>
                  </a:lnTo>
                  <a:lnTo>
                    <a:pt x="2649" y="519"/>
                  </a:lnTo>
                  <a:lnTo>
                    <a:pt x="2661" y="501"/>
                  </a:lnTo>
                  <a:lnTo>
                    <a:pt x="2645" y="485"/>
                  </a:lnTo>
                  <a:lnTo>
                    <a:pt x="2645" y="475"/>
                  </a:lnTo>
                  <a:lnTo>
                    <a:pt x="2684" y="469"/>
                  </a:lnTo>
                  <a:lnTo>
                    <a:pt x="2773" y="507"/>
                  </a:lnTo>
                  <a:lnTo>
                    <a:pt x="2783" y="530"/>
                  </a:lnTo>
                  <a:lnTo>
                    <a:pt x="2828" y="548"/>
                  </a:lnTo>
                  <a:lnTo>
                    <a:pt x="2879" y="580"/>
                  </a:lnTo>
                  <a:lnTo>
                    <a:pt x="2923" y="558"/>
                  </a:lnTo>
                  <a:lnTo>
                    <a:pt x="2945" y="625"/>
                  </a:lnTo>
                  <a:lnTo>
                    <a:pt x="2923" y="635"/>
                  </a:lnTo>
                  <a:lnTo>
                    <a:pt x="2939" y="670"/>
                  </a:lnTo>
                  <a:lnTo>
                    <a:pt x="2972" y="664"/>
                  </a:lnTo>
                  <a:lnTo>
                    <a:pt x="3000" y="619"/>
                  </a:lnTo>
                  <a:lnTo>
                    <a:pt x="2994" y="568"/>
                  </a:lnTo>
                  <a:lnTo>
                    <a:pt x="3000" y="564"/>
                  </a:lnTo>
                  <a:lnTo>
                    <a:pt x="2950" y="481"/>
                  </a:lnTo>
                  <a:lnTo>
                    <a:pt x="2933" y="463"/>
                  </a:lnTo>
                  <a:lnTo>
                    <a:pt x="2889" y="459"/>
                  </a:lnTo>
                  <a:lnTo>
                    <a:pt x="2883" y="469"/>
                  </a:lnTo>
                  <a:lnTo>
                    <a:pt x="2862" y="459"/>
                  </a:lnTo>
                  <a:lnTo>
                    <a:pt x="2850" y="446"/>
                  </a:lnTo>
                  <a:lnTo>
                    <a:pt x="2822" y="440"/>
                  </a:lnTo>
                  <a:lnTo>
                    <a:pt x="2834" y="424"/>
                  </a:lnTo>
                  <a:lnTo>
                    <a:pt x="2850" y="392"/>
                  </a:lnTo>
                  <a:lnTo>
                    <a:pt x="2850" y="363"/>
                  </a:lnTo>
                  <a:lnTo>
                    <a:pt x="2939" y="373"/>
                  </a:lnTo>
                  <a:lnTo>
                    <a:pt x="2939" y="357"/>
                  </a:lnTo>
                  <a:lnTo>
                    <a:pt x="2984" y="363"/>
                  </a:lnTo>
                  <a:lnTo>
                    <a:pt x="3000" y="373"/>
                  </a:lnTo>
                  <a:lnTo>
                    <a:pt x="3017" y="363"/>
                  </a:lnTo>
                  <a:lnTo>
                    <a:pt x="3033" y="363"/>
                  </a:lnTo>
                  <a:lnTo>
                    <a:pt x="3010" y="351"/>
                  </a:lnTo>
                  <a:lnTo>
                    <a:pt x="3010" y="325"/>
                  </a:lnTo>
                  <a:lnTo>
                    <a:pt x="3055" y="319"/>
                  </a:lnTo>
                  <a:lnTo>
                    <a:pt x="3067" y="335"/>
                  </a:lnTo>
                  <a:lnTo>
                    <a:pt x="3084" y="325"/>
                  </a:lnTo>
                  <a:lnTo>
                    <a:pt x="3077" y="306"/>
                  </a:lnTo>
                  <a:lnTo>
                    <a:pt x="3084" y="302"/>
                  </a:lnTo>
                  <a:lnTo>
                    <a:pt x="3106" y="306"/>
                  </a:lnTo>
                  <a:lnTo>
                    <a:pt x="3094" y="306"/>
                  </a:lnTo>
                  <a:lnTo>
                    <a:pt x="3112" y="329"/>
                  </a:lnTo>
                  <a:lnTo>
                    <a:pt x="3100" y="363"/>
                  </a:lnTo>
                  <a:lnTo>
                    <a:pt x="3106" y="379"/>
                  </a:lnTo>
                  <a:lnTo>
                    <a:pt x="3094" y="392"/>
                  </a:lnTo>
                  <a:lnTo>
                    <a:pt x="3106" y="430"/>
                  </a:lnTo>
                  <a:lnTo>
                    <a:pt x="3155" y="459"/>
                  </a:lnTo>
                  <a:lnTo>
                    <a:pt x="3173" y="485"/>
                  </a:lnTo>
                  <a:lnTo>
                    <a:pt x="3189" y="485"/>
                  </a:lnTo>
                  <a:lnTo>
                    <a:pt x="3205" y="513"/>
                  </a:lnTo>
                  <a:lnTo>
                    <a:pt x="3217" y="513"/>
                  </a:lnTo>
                  <a:lnTo>
                    <a:pt x="3222" y="491"/>
                  </a:lnTo>
                  <a:lnTo>
                    <a:pt x="3205" y="481"/>
                  </a:lnTo>
                  <a:lnTo>
                    <a:pt x="3217" y="469"/>
                  </a:lnTo>
                  <a:lnTo>
                    <a:pt x="3205" y="453"/>
                  </a:lnTo>
                  <a:lnTo>
                    <a:pt x="3217" y="453"/>
                  </a:lnTo>
                  <a:lnTo>
                    <a:pt x="3205" y="424"/>
                  </a:lnTo>
                  <a:lnTo>
                    <a:pt x="3211" y="418"/>
                  </a:lnTo>
                  <a:lnTo>
                    <a:pt x="3173" y="392"/>
                  </a:lnTo>
                  <a:lnTo>
                    <a:pt x="3151" y="386"/>
                  </a:lnTo>
                  <a:lnTo>
                    <a:pt x="3151" y="373"/>
                  </a:lnTo>
                  <a:lnTo>
                    <a:pt x="3167" y="379"/>
                  </a:lnTo>
                  <a:lnTo>
                    <a:pt x="3173" y="363"/>
                  </a:lnTo>
                  <a:lnTo>
                    <a:pt x="3144" y="363"/>
                  </a:lnTo>
                  <a:lnTo>
                    <a:pt x="3138" y="357"/>
                  </a:lnTo>
                  <a:lnTo>
                    <a:pt x="3161" y="341"/>
                  </a:lnTo>
                  <a:lnTo>
                    <a:pt x="3173" y="351"/>
                  </a:lnTo>
                  <a:lnTo>
                    <a:pt x="3205" y="341"/>
                  </a:lnTo>
                  <a:lnTo>
                    <a:pt x="3222" y="351"/>
                  </a:lnTo>
                  <a:lnTo>
                    <a:pt x="3240" y="325"/>
                  </a:lnTo>
                  <a:lnTo>
                    <a:pt x="3256" y="312"/>
                  </a:lnTo>
                  <a:lnTo>
                    <a:pt x="3256" y="302"/>
                  </a:lnTo>
                  <a:lnTo>
                    <a:pt x="3289" y="306"/>
                  </a:lnTo>
                  <a:lnTo>
                    <a:pt x="3301" y="296"/>
                  </a:lnTo>
                  <a:lnTo>
                    <a:pt x="3201" y="268"/>
                  </a:lnTo>
                  <a:lnTo>
                    <a:pt x="3240" y="262"/>
                  </a:lnTo>
                  <a:lnTo>
                    <a:pt x="3211" y="246"/>
                  </a:lnTo>
                  <a:lnTo>
                    <a:pt x="3222" y="239"/>
                  </a:lnTo>
                  <a:lnTo>
                    <a:pt x="3244" y="252"/>
                  </a:lnTo>
                  <a:lnTo>
                    <a:pt x="3272" y="252"/>
                  </a:lnTo>
                  <a:lnTo>
                    <a:pt x="3301" y="268"/>
                  </a:lnTo>
                  <a:lnTo>
                    <a:pt x="3333" y="268"/>
                  </a:lnTo>
                  <a:lnTo>
                    <a:pt x="3339" y="280"/>
                  </a:lnTo>
                  <a:lnTo>
                    <a:pt x="3368" y="274"/>
                  </a:lnTo>
                  <a:lnTo>
                    <a:pt x="3345" y="262"/>
                  </a:lnTo>
                  <a:close/>
                  <a:moveTo>
                    <a:pt x="1571" y="726"/>
                  </a:moveTo>
                  <a:lnTo>
                    <a:pt x="1571" y="731"/>
                  </a:lnTo>
                  <a:lnTo>
                    <a:pt x="1555" y="702"/>
                  </a:lnTo>
                  <a:lnTo>
                    <a:pt x="1571" y="726"/>
                  </a:lnTo>
                  <a:close/>
                  <a:moveTo>
                    <a:pt x="1766" y="631"/>
                  </a:moveTo>
                  <a:lnTo>
                    <a:pt x="1754" y="647"/>
                  </a:lnTo>
                  <a:lnTo>
                    <a:pt x="1744" y="647"/>
                  </a:lnTo>
                  <a:lnTo>
                    <a:pt x="1738" y="631"/>
                  </a:lnTo>
                  <a:lnTo>
                    <a:pt x="1750" y="619"/>
                  </a:lnTo>
                  <a:lnTo>
                    <a:pt x="1817" y="664"/>
                  </a:lnTo>
                  <a:lnTo>
                    <a:pt x="1766" y="631"/>
                  </a:lnTo>
                  <a:close/>
                  <a:moveTo>
                    <a:pt x="1833" y="664"/>
                  </a:moveTo>
                  <a:lnTo>
                    <a:pt x="1839" y="664"/>
                  </a:lnTo>
                  <a:lnTo>
                    <a:pt x="1855" y="670"/>
                  </a:lnTo>
                  <a:lnTo>
                    <a:pt x="1833" y="664"/>
                  </a:lnTo>
                  <a:close/>
                  <a:moveTo>
                    <a:pt x="2083" y="631"/>
                  </a:moveTo>
                  <a:lnTo>
                    <a:pt x="2073" y="635"/>
                  </a:lnTo>
                  <a:lnTo>
                    <a:pt x="2050" y="635"/>
                  </a:lnTo>
                  <a:lnTo>
                    <a:pt x="2028" y="641"/>
                  </a:lnTo>
                  <a:lnTo>
                    <a:pt x="2016" y="653"/>
                  </a:lnTo>
                  <a:lnTo>
                    <a:pt x="2006" y="653"/>
                  </a:lnTo>
                  <a:lnTo>
                    <a:pt x="2006" y="641"/>
                  </a:lnTo>
                  <a:lnTo>
                    <a:pt x="2022" y="625"/>
                  </a:lnTo>
                  <a:lnTo>
                    <a:pt x="2050" y="619"/>
                  </a:lnTo>
                  <a:lnTo>
                    <a:pt x="2067" y="625"/>
                  </a:lnTo>
                  <a:lnTo>
                    <a:pt x="2083" y="619"/>
                  </a:lnTo>
                  <a:lnTo>
                    <a:pt x="2083" y="631"/>
                  </a:lnTo>
                  <a:close/>
                  <a:moveTo>
                    <a:pt x="3039" y="564"/>
                  </a:moveTo>
                  <a:lnTo>
                    <a:pt x="3039" y="548"/>
                  </a:lnTo>
                  <a:lnTo>
                    <a:pt x="3061" y="552"/>
                  </a:lnTo>
                  <a:lnTo>
                    <a:pt x="3051" y="542"/>
                  </a:lnTo>
                  <a:lnTo>
                    <a:pt x="3017" y="519"/>
                  </a:lnTo>
                  <a:lnTo>
                    <a:pt x="2950" y="446"/>
                  </a:lnTo>
                  <a:lnTo>
                    <a:pt x="2939" y="446"/>
                  </a:lnTo>
                  <a:lnTo>
                    <a:pt x="2966" y="491"/>
                  </a:lnTo>
                  <a:lnTo>
                    <a:pt x="2988" y="507"/>
                  </a:lnTo>
                  <a:lnTo>
                    <a:pt x="3006" y="530"/>
                  </a:lnTo>
                  <a:lnTo>
                    <a:pt x="3017" y="542"/>
                  </a:lnTo>
                  <a:lnTo>
                    <a:pt x="3023" y="564"/>
                  </a:lnTo>
                  <a:lnTo>
                    <a:pt x="3039" y="574"/>
                  </a:lnTo>
                  <a:lnTo>
                    <a:pt x="3051" y="597"/>
                  </a:lnTo>
                  <a:lnTo>
                    <a:pt x="3061" y="609"/>
                  </a:lnTo>
                  <a:lnTo>
                    <a:pt x="3061" y="593"/>
                  </a:lnTo>
                  <a:lnTo>
                    <a:pt x="3084" y="603"/>
                  </a:lnTo>
                  <a:lnTo>
                    <a:pt x="3071" y="586"/>
                  </a:lnTo>
                  <a:lnTo>
                    <a:pt x="3039" y="564"/>
                  </a:lnTo>
                  <a:close/>
                  <a:moveTo>
                    <a:pt x="3266" y="430"/>
                  </a:moveTo>
                  <a:lnTo>
                    <a:pt x="3272" y="440"/>
                  </a:lnTo>
                  <a:lnTo>
                    <a:pt x="3289" y="446"/>
                  </a:lnTo>
                  <a:lnTo>
                    <a:pt x="3295" y="440"/>
                  </a:lnTo>
                  <a:lnTo>
                    <a:pt x="3278" y="430"/>
                  </a:lnTo>
                  <a:lnTo>
                    <a:pt x="3266" y="430"/>
                  </a:lnTo>
                  <a:close/>
                  <a:moveTo>
                    <a:pt x="3211" y="542"/>
                  </a:moveTo>
                  <a:lnTo>
                    <a:pt x="3211" y="519"/>
                  </a:lnTo>
                  <a:lnTo>
                    <a:pt x="3201" y="536"/>
                  </a:lnTo>
                  <a:lnTo>
                    <a:pt x="3211" y="542"/>
                  </a:lnTo>
                  <a:close/>
                  <a:moveTo>
                    <a:pt x="3301" y="446"/>
                  </a:moveTo>
                  <a:lnTo>
                    <a:pt x="3311" y="453"/>
                  </a:lnTo>
                  <a:lnTo>
                    <a:pt x="3323" y="446"/>
                  </a:lnTo>
                  <a:lnTo>
                    <a:pt x="3301" y="440"/>
                  </a:lnTo>
                  <a:lnTo>
                    <a:pt x="3301" y="446"/>
                  </a:lnTo>
                  <a:close/>
                  <a:moveTo>
                    <a:pt x="2450" y="118"/>
                  </a:moveTo>
                  <a:lnTo>
                    <a:pt x="2460" y="128"/>
                  </a:lnTo>
                  <a:lnTo>
                    <a:pt x="2466" y="118"/>
                  </a:lnTo>
                  <a:lnTo>
                    <a:pt x="2477" y="112"/>
                  </a:lnTo>
                  <a:lnTo>
                    <a:pt x="2473" y="95"/>
                  </a:lnTo>
                  <a:lnTo>
                    <a:pt x="2454" y="83"/>
                  </a:lnTo>
                  <a:lnTo>
                    <a:pt x="2444" y="83"/>
                  </a:lnTo>
                  <a:lnTo>
                    <a:pt x="2438" y="89"/>
                  </a:lnTo>
                  <a:lnTo>
                    <a:pt x="2434" y="101"/>
                  </a:lnTo>
                  <a:lnTo>
                    <a:pt x="2454" y="112"/>
                  </a:lnTo>
                  <a:lnTo>
                    <a:pt x="2450" y="118"/>
                  </a:lnTo>
                  <a:close/>
                  <a:moveTo>
                    <a:pt x="2422" y="95"/>
                  </a:moveTo>
                  <a:lnTo>
                    <a:pt x="2416" y="95"/>
                  </a:lnTo>
                  <a:lnTo>
                    <a:pt x="2416" y="106"/>
                  </a:lnTo>
                  <a:lnTo>
                    <a:pt x="2428" y="106"/>
                  </a:lnTo>
                  <a:lnTo>
                    <a:pt x="2422" y="95"/>
                  </a:lnTo>
                  <a:close/>
                  <a:moveTo>
                    <a:pt x="2511" y="112"/>
                  </a:moveTo>
                  <a:lnTo>
                    <a:pt x="2540" y="106"/>
                  </a:lnTo>
                  <a:lnTo>
                    <a:pt x="2527" y="95"/>
                  </a:lnTo>
                  <a:lnTo>
                    <a:pt x="2477" y="89"/>
                  </a:lnTo>
                  <a:lnTo>
                    <a:pt x="2483" y="106"/>
                  </a:lnTo>
                  <a:lnTo>
                    <a:pt x="2511" y="112"/>
                  </a:lnTo>
                  <a:close/>
                  <a:moveTo>
                    <a:pt x="2521" y="128"/>
                  </a:moveTo>
                  <a:lnTo>
                    <a:pt x="2550" y="134"/>
                  </a:lnTo>
                  <a:lnTo>
                    <a:pt x="2566" y="134"/>
                  </a:lnTo>
                  <a:lnTo>
                    <a:pt x="2566" y="128"/>
                  </a:lnTo>
                  <a:lnTo>
                    <a:pt x="2562" y="118"/>
                  </a:lnTo>
                  <a:lnTo>
                    <a:pt x="2550" y="124"/>
                  </a:lnTo>
                  <a:lnTo>
                    <a:pt x="2527" y="118"/>
                  </a:lnTo>
                  <a:lnTo>
                    <a:pt x="2521" y="128"/>
                  </a:lnTo>
                  <a:close/>
                  <a:moveTo>
                    <a:pt x="2511" y="128"/>
                  </a:moveTo>
                  <a:lnTo>
                    <a:pt x="2517" y="124"/>
                  </a:lnTo>
                  <a:lnTo>
                    <a:pt x="2505" y="118"/>
                  </a:lnTo>
                  <a:lnTo>
                    <a:pt x="2511" y="128"/>
                  </a:lnTo>
                  <a:close/>
                  <a:moveTo>
                    <a:pt x="2584" y="118"/>
                  </a:moveTo>
                  <a:lnTo>
                    <a:pt x="2617" y="112"/>
                  </a:lnTo>
                  <a:lnTo>
                    <a:pt x="2617" y="101"/>
                  </a:lnTo>
                  <a:lnTo>
                    <a:pt x="2594" y="95"/>
                  </a:lnTo>
                  <a:lnTo>
                    <a:pt x="2588" y="89"/>
                  </a:lnTo>
                  <a:lnTo>
                    <a:pt x="2584" y="101"/>
                  </a:lnTo>
                  <a:lnTo>
                    <a:pt x="2556" y="95"/>
                  </a:lnTo>
                  <a:lnTo>
                    <a:pt x="2566" y="112"/>
                  </a:lnTo>
                  <a:lnTo>
                    <a:pt x="2584" y="118"/>
                  </a:lnTo>
                  <a:close/>
                  <a:moveTo>
                    <a:pt x="2866" y="446"/>
                  </a:moveTo>
                  <a:lnTo>
                    <a:pt x="2866" y="434"/>
                  </a:lnTo>
                  <a:lnTo>
                    <a:pt x="2850" y="434"/>
                  </a:lnTo>
                  <a:lnTo>
                    <a:pt x="2866" y="446"/>
                  </a:lnTo>
                  <a:close/>
                  <a:moveTo>
                    <a:pt x="3201" y="597"/>
                  </a:moveTo>
                  <a:lnTo>
                    <a:pt x="3211" y="593"/>
                  </a:lnTo>
                  <a:lnTo>
                    <a:pt x="3205" y="580"/>
                  </a:lnTo>
                  <a:lnTo>
                    <a:pt x="3201" y="597"/>
                  </a:lnTo>
                  <a:close/>
                  <a:moveTo>
                    <a:pt x="2000" y="67"/>
                  </a:moveTo>
                  <a:lnTo>
                    <a:pt x="2006" y="57"/>
                  </a:lnTo>
                  <a:lnTo>
                    <a:pt x="1955" y="45"/>
                  </a:lnTo>
                  <a:lnTo>
                    <a:pt x="1949" y="57"/>
                  </a:lnTo>
                  <a:lnTo>
                    <a:pt x="1949" y="73"/>
                  </a:lnTo>
                  <a:lnTo>
                    <a:pt x="1967" y="67"/>
                  </a:lnTo>
                  <a:lnTo>
                    <a:pt x="2000" y="67"/>
                  </a:lnTo>
                  <a:close/>
                  <a:moveTo>
                    <a:pt x="1677" y="45"/>
                  </a:moveTo>
                  <a:lnTo>
                    <a:pt x="1661" y="45"/>
                  </a:lnTo>
                  <a:lnTo>
                    <a:pt x="1661" y="57"/>
                  </a:lnTo>
                  <a:lnTo>
                    <a:pt x="1677" y="57"/>
                  </a:lnTo>
                  <a:lnTo>
                    <a:pt x="1677" y="45"/>
                  </a:lnTo>
                  <a:close/>
                  <a:moveTo>
                    <a:pt x="1689" y="22"/>
                  </a:moveTo>
                  <a:lnTo>
                    <a:pt x="1677" y="22"/>
                  </a:lnTo>
                  <a:lnTo>
                    <a:pt x="1677" y="34"/>
                  </a:lnTo>
                  <a:lnTo>
                    <a:pt x="1693" y="34"/>
                  </a:lnTo>
                  <a:lnTo>
                    <a:pt x="1689" y="22"/>
                  </a:lnTo>
                  <a:close/>
                  <a:moveTo>
                    <a:pt x="1801" y="106"/>
                  </a:moveTo>
                  <a:lnTo>
                    <a:pt x="1801" y="89"/>
                  </a:lnTo>
                  <a:lnTo>
                    <a:pt x="1778" y="95"/>
                  </a:lnTo>
                  <a:lnTo>
                    <a:pt x="1789" y="112"/>
                  </a:lnTo>
                  <a:lnTo>
                    <a:pt x="1801" y="106"/>
                  </a:lnTo>
                  <a:close/>
                  <a:moveTo>
                    <a:pt x="1872" y="57"/>
                  </a:moveTo>
                  <a:lnTo>
                    <a:pt x="1904" y="51"/>
                  </a:lnTo>
                  <a:lnTo>
                    <a:pt x="1916" y="61"/>
                  </a:lnTo>
                  <a:lnTo>
                    <a:pt x="1939" y="51"/>
                  </a:lnTo>
                  <a:lnTo>
                    <a:pt x="1904" y="39"/>
                  </a:lnTo>
                  <a:lnTo>
                    <a:pt x="1884" y="39"/>
                  </a:lnTo>
                  <a:lnTo>
                    <a:pt x="1872" y="57"/>
                  </a:lnTo>
                  <a:close/>
                  <a:moveTo>
                    <a:pt x="1933" y="83"/>
                  </a:moveTo>
                  <a:lnTo>
                    <a:pt x="1939" y="73"/>
                  </a:lnTo>
                  <a:lnTo>
                    <a:pt x="1927" y="73"/>
                  </a:lnTo>
                  <a:lnTo>
                    <a:pt x="1916" y="79"/>
                  </a:lnTo>
                  <a:lnTo>
                    <a:pt x="1933" y="83"/>
                  </a:lnTo>
                  <a:close/>
                  <a:moveTo>
                    <a:pt x="1862" y="57"/>
                  </a:moveTo>
                  <a:lnTo>
                    <a:pt x="1872" y="51"/>
                  </a:lnTo>
                  <a:lnTo>
                    <a:pt x="1862" y="45"/>
                  </a:lnTo>
                  <a:lnTo>
                    <a:pt x="1862" y="57"/>
                  </a:lnTo>
                  <a:close/>
                  <a:moveTo>
                    <a:pt x="1884" y="34"/>
                  </a:moveTo>
                  <a:lnTo>
                    <a:pt x="1866" y="28"/>
                  </a:lnTo>
                  <a:lnTo>
                    <a:pt x="1839" y="22"/>
                  </a:lnTo>
                  <a:lnTo>
                    <a:pt x="1821" y="39"/>
                  </a:lnTo>
                  <a:lnTo>
                    <a:pt x="1855" y="45"/>
                  </a:lnTo>
                  <a:lnTo>
                    <a:pt x="1884" y="34"/>
                  </a:lnTo>
                  <a:close/>
                  <a:moveTo>
                    <a:pt x="1443" y="34"/>
                  </a:moveTo>
                  <a:lnTo>
                    <a:pt x="1439" y="22"/>
                  </a:lnTo>
                  <a:lnTo>
                    <a:pt x="1443" y="16"/>
                  </a:lnTo>
                  <a:lnTo>
                    <a:pt x="1433" y="16"/>
                  </a:lnTo>
                  <a:lnTo>
                    <a:pt x="1427" y="22"/>
                  </a:lnTo>
                  <a:lnTo>
                    <a:pt x="1411" y="28"/>
                  </a:lnTo>
                  <a:lnTo>
                    <a:pt x="1421" y="39"/>
                  </a:lnTo>
                  <a:lnTo>
                    <a:pt x="1443" y="34"/>
                  </a:lnTo>
                  <a:close/>
                  <a:moveTo>
                    <a:pt x="1466" y="45"/>
                  </a:moveTo>
                  <a:lnTo>
                    <a:pt x="1482" y="34"/>
                  </a:lnTo>
                  <a:lnTo>
                    <a:pt x="1488" y="22"/>
                  </a:lnTo>
                  <a:lnTo>
                    <a:pt x="1472" y="22"/>
                  </a:lnTo>
                  <a:lnTo>
                    <a:pt x="1460" y="34"/>
                  </a:lnTo>
                  <a:lnTo>
                    <a:pt x="1443" y="45"/>
                  </a:lnTo>
                  <a:lnTo>
                    <a:pt x="1466" y="45"/>
                  </a:lnTo>
                  <a:close/>
                  <a:moveTo>
                    <a:pt x="1328" y="45"/>
                  </a:moveTo>
                  <a:lnTo>
                    <a:pt x="1376" y="34"/>
                  </a:lnTo>
                  <a:lnTo>
                    <a:pt x="1338" y="22"/>
                  </a:lnTo>
                  <a:lnTo>
                    <a:pt x="1305" y="34"/>
                  </a:lnTo>
                  <a:lnTo>
                    <a:pt x="1305" y="39"/>
                  </a:lnTo>
                  <a:lnTo>
                    <a:pt x="1328" y="39"/>
                  </a:lnTo>
                  <a:lnTo>
                    <a:pt x="1328" y="45"/>
                  </a:lnTo>
                  <a:close/>
                  <a:moveTo>
                    <a:pt x="1539" y="185"/>
                  </a:moveTo>
                  <a:lnTo>
                    <a:pt x="1500" y="146"/>
                  </a:lnTo>
                  <a:lnTo>
                    <a:pt x="1466" y="140"/>
                  </a:lnTo>
                  <a:lnTo>
                    <a:pt x="1460" y="162"/>
                  </a:lnTo>
                  <a:lnTo>
                    <a:pt x="1482" y="172"/>
                  </a:lnTo>
                  <a:lnTo>
                    <a:pt x="1539" y="185"/>
                  </a:lnTo>
                  <a:close/>
                  <a:moveTo>
                    <a:pt x="1500" y="39"/>
                  </a:moveTo>
                  <a:lnTo>
                    <a:pt x="1517" y="39"/>
                  </a:lnTo>
                  <a:lnTo>
                    <a:pt x="1523" y="28"/>
                  </a:lnTo>
                  <a:lnTo>
                    <a:pt x="1500" y="22"/>
                  </a:lnTo>
                  <a:lnTo>
                    <a:pt x="1488" y="34"/>
                  </a:lnTo>
                  <a:lnTo>
                    <a:pt x="1500" y="39"/>
                  </a:lnTo>
                  <a:close/>
                  <a:moveTo>
                    <a:pt x="1494" y="118"/>
                  </a:moveTo>
                  <a:lnTo>
                    <a:pt x="1472" y="128"/>
                  </a:lnTo>
                  <a:lnTo>
                    <a:pt x="1504" y="140"/>
                  </a:lnTo>
                  <a:lnTo>
                    <a:pt x="1517" y="128"/>
                  </a:lnTo>
                  <a:lnTo>
                    <a:pt x="1555" y="106"/>
                  </a:lnTo>
                  <a:lnTo>
                    <a:pt x="1584" y="106"/>
                  </a:lnTo>
                  <a:lnTo>
                    <a:pt x="1616" y="95"/>
                  </a:lnTo>
                  <a:lnTo>
                    <a:pt x="1616" y="83"/>
                  </a:lnTo>
                  <a:lnTo>
                    <a:pt x="1594" y="83"/>
                  </a:lnTo>
                  <a:lnTo>
                    <a:pt x="1584" y="89"/>
                  </a:lnTo>
                  <a:lnTo>
                    <a:pt x="1561" y="83"/>
                  </a:lnTo>
                  <a:lnTo>
                    <a:pt x="1482" y="106"/>
                  </a:lnTo>
                  <a:lnTo>
                    <a:pt x="1494" y="118"/>
                  </a:lnTo>
                  <a:close/>
                  <a:moveTo>
                    <a:pt x="1427" y="207"/>
                  </a:moveTo>
                  <a:lnTo>
                    <a:pt x="1456" y="217"/>
                  </a:lnTo>
                  <a:lnTo>
                    <a:pt x="1466" y="207"/>
                  </a:lnTo>
                  <a:lnTo>
                    <a:pt x="1450" y="191"/>
                  </a:lnTo>
                  <a:lnTo>
                    <a:pt x="1427" y="207"/>
                  </a:lnTo>
                  <a:close/>
                  <a:moveTo>
                    <a:pt x="1232" y="702"/>
                  </a:moveTo>
                  <a:lnTo>
                    <a:pt x="1226" y="708"/>
                  </a:lnTo>
                  <a:lnTo>
                    <a:pt x="1238" y="714"/>
                  </a:lnTo>
                  <a:lnTo>
                    <a:pt x="1289" y="702"/>
                  </a:lnTo>
                  <a:lnTo>
                    <a:pt x="1267" y="692"/>
                  </a:lnTo>
                  <a:lnTo>
                    <a:pt x="1232" y="702"/>
                  </a:lnTo>
                  <a:close/>
                  <a:moveTo>
                    <a:pt x="1072" y="408"/>
                  </a:moveTo>
                  <a:lnTo>
                    <a:pt x="1082" y="414"/>
                  </a:lnTo>
                  <a:lnTo>
                    <a:pt x="1088" y="396"/>
                  </a:lnTo>
                  <a:lnTo>
                    <a:pt x="1082" y="392"/>
                  </a:lnTo>
                  <a:lnTo>
                    <a:pt x="1072" y="408"/>
                  </a:lnTo>
                  <a:close/>
                  <a:moveTo>
                    <a:pt x="1399" y="625"/>
                  </a:moveTo>
                  <a:lnTo>
                    <a:pt x="1383" y="631"/>
                  </a:lnTo>
                  <a:lnTo>
                    <a:pt x="1393" y="635"/>
                  </a:lnTo>
                  <a:lnTo>
                    <a:pt x="1399" y="625"/>
                  </a:lnTo>
                  <a:close/>
                </a:path>
              </a:pathLst>
            </a:custGeom>
            <a:grpFill/>
            <a:ln w="19050" cap="flat" cmpd="sng">
              <a:noFill/>
              <a:prstDash val="solid"/>
              <a:miter lim="800000"/>
              <a:headEnd type="none" w="med" len="med"/>
              <a:tailEnd type="none" w="med" len="med"/>
            </a:ln>
            <a:effectLst/>
          </p:spPr>
          <p:txBody>
            <a:bodyPr/>
            <a:lstStyle/>
            <a:p>
              <a:pPr>
                <a:defRPr/>
              </a:pPr>
              <a:endParaRPr lang="en-US" sz="1801" kern="0" dirty="0">
                <a:solidFill>
                  <a:sysClr val="windowText" lastClr="000000"/>
                </a:solidFill>
                <a:latin typeface="Montserrat" panose="00000500000000000000" pitchFamily="2" charset="0"/>
              </a:endParaRPr>
            </a:p>
          </p:txBody>
        </p:sp>
        <p:sp>
          <p:nvSpPr>
            <p:cNvPr id="49" name="Freeform 12"/>
            <p:cNvSpPr>
              <a:spLocks noEditPoints="1"/>
            </p:cNvSpPr>
            <p:nvPr/>
          </p:nvSpPr>
          <p:spPr bwMode="auto">
            <a:xfrm>
              <a:off x="6549293" y="-2414711"/>
              <a:ext cx="998538" cy="728663"/>
            </a:xfrm>
            <a:custGeom>
              <a:avLst/>
              <a:gdLst/>
              <a:ahLst/>
              <a:cxnLst>
                <a:cxn ang="0">
                  <a:pos x="611" y="252"/>
                </a:cxn>
                <a:cxn ang="0">
                  <a:pos x="524" y="207"/>
                </a:cxn>
                <a:cxn ang="0">
                  <a:pos x="412" y="252"/>
                </a:cxn>
                <a:cxn ang="0">
                  <a:pos x="390" y="262"/>
                </a:cxn>
                <a:cxn ang="0">
                  <a:pos x="467" y="319"/>
                </a:cxn>
                <a:cxn ang="0">
                  <a:pos x="511" y="392"/>
                </a:cxn>
                <a:cxn ang="0">
                  <a:pos x="540" y="414"/>
                </a:cxn>
                <a:cxn ang="0">
                  <a:pos x="524" y="353"/>
                </a:cxn>
                <a:cxn ang="0">
                  <a:pos x="572" y="329"/>
                </a:cxn>
                <a:cxn ang="0">
                  <a:pos x="617" y="280"/>
                </a:cxn>
                <a:cxn ang="0">
                  <a:pos x="601" y="453"/>
                </a:cxn>
                <a:cxn ang="0">
                  <a:pos x="384" y="392"/>
                </a:cxn>
                <a:cxn ang="0">
                  <a:pos x="406" y="396"/>
                </a:cxn>
                <a:cxn ang="0">
                  <a:pos x="290" y="370"/>
                </a:cxn>
                <a:cxn ang="0">
                  <a:pos x="306" y="335"/>
                </a:cxn>
                <a:cxn ang="0">
                  <a:pos x="207" y="358"/>
                </a:cxn>
                <a:cxn ang="0">
                  <a:pos x="300" y="325"/>
                </a:cxn>
                <a:cxn ang="0">
                  <a:pos x="73" y="61"/>
                </a:cxn>
                <a:cxn ang="0">
                  <a:pos x="112" y="96"/>
                </a:cxn>
                <a:cxn ang="0">
                  <a:pos x="79" y="153"/>
                </a:cxn>
                <a:cxn ang="0">
                  <a:pos x="172" y="146"/>
                </a:cxn>
                <a:cxn ang="0">
                  <a:pos x="172" y="112"/>
                </a:cxn>
                <a:cxn ang="0">
                  <a:pos x="140" y="67"/>
                </a:cxn>
                <a:cxn ang="0">
                  <a:pos x="128" y="29"/>
                </a:cxn>
                <a:cxn ang="0">
                  <a:pos x="67" y="0"/>
                </a:cxn>
                <a:cxn ang="0">
                  <a:pos x="67" y="51"/>
                </a:cxn>
                <a:cxn ang="0">
                  <a:pos x="73" y="102"/>
                </a:cxn>
                <a:cxn ang="0">
                  <a:pos x="41" y="67"/>
                </a:cxn>
                <a:cxn ang="0">
                  <a:pos x="18" y="108"/>
                </a:cxn>
                <a:cxn ang="0">
                  <a:pos x="428" y="236"/>
                </a:cxn>
                <a:cxn ang="0">
                  <a:pos x="509" y="195"/>
                </a:cxn>
                <a:cxn ang="0">
                  <a:pos x="524" y="140"/>
                </a:cxn>
                <a:cxn ang="0">
                  <a:pos x="457" y="86"/>
                </a:cxn>
                <a:cxn ang="0">
                  <a:pos x="345" y="90"/>
                </a:cxn>
                <a:cxn ang="0">
                  <a:pos x="296" y="33"/>
                </a:cxn>
                <a:cxn ang="0">
                  <a:pos x="290" y="96"/>
                </a:cxn>
                <a:cxn ang="0">
                  <a:pos x="246" y="118"/>
                </a:cxn>
                <a:cxn ang="0">
                  <a:pos x="207" y="146"/>
                </a:cxn>
                <a:cxn ang="0">
                  <a:pos x="134" y="197"/>
                </a:cxn>
                <a:cxn ang="0">
                  <a:pos x="132" y="289"/>
                </a:cxn>
                <a:cxn ang="0">
                  <a:pos x="18" y="319"/>
                </a:cxn>
                <a:cxn ang="0">
                  <a:pos x="14" y="412"/>
                </a:cxn>
                <a:cxn ang="0">
                  <a:pos x="120" y="420"/>
                </a:cxn>
                <a:cxn ang="0">
                  <a:pos x="207" y="309"/>
                </a:cxn>
                <a:cxn ang="0">
                  <a:pos x="315" y="276"/>
                </a:cxn>
                <a:cxn ang="0">
                  <a:pos x="390" y="341"/>
                </a:cxn>
                <a:cxn ang="0">
                  <a:pos x="422" y="392"/>
                </a:cxn>
                <a:cxn ang="0">
                  <a:pos x="453" y="358"/>
                </a:cxn>
                <a:cxn ang="0">
                  <a:pos x="367" y="284"/>
                </a:cxn>
                <a:cxn ang="0">
                  <a:pos x="373" y="258"/>
                </a:cxn>
              </a:cxnLst>
              <a:rect l="0" t="0" r="r" b="b"/>
              <a:pathLst>
                <a:path w="629" h="459">
                  <a:moveTo>
                    <a:pt x="617" y="280"/>
                  </a:moveTo>
                  <a:lnTo>
                    <a:pt x="611" y="268"/>
                  </a:lnTo>
                  <a:lnTo>
                    <a:pt x="629" y="258"/>
                  </a:lnTo>
                  <a:lnTo>
                    <a:pt x="611" y="252"/>
                  </a:lnTo>
                  <a:lnTo>
                    <a:pt x="601" y="224"/>
                  </a:lnTo>
                  <a:lnTo>
                    <a:pt x="578" y="201"/>
                  </a:lnTo>
                  <a:lnTo>
                    <a:pt x="562" y="213"/>
                  </a:lnTo>
                  <a:lnTo>
                    <a:pt x="524" y="207"/>
                  </a:lnTo>
                  <a:lnTo>
                    <a:pt x="489" y="242"/>
                  </a:lnTo>
                  <a:lnTo>
                    <a:pt x="467" y="242"/>
                  </a:lnTo>
                  <a:lnTo>
                    <a:pt x="428" y="236"/>
                  </a:lnTo>
                  <a:lnTo>
                    <a:pt x="412" y="252"/>
                  </a:lnTo>
                  <a:lnTo>
                    <a:pt x="396" y="246"/>
                  </a:lnTo>
                  <a:lnTo>
                    <a:pt x="373" y="258"/>
                  </a:lnTo>
                  <a:lnTo>
                    <a:pt x="380" y="262"/>
                  </a:lnTo>
                  <a:lnTo>
                    <a:pt x="390" y="262"/>
                  </a:lnTo>
                  <a:lnTo>
                    <a:pt x="418" y="297"/>
                  </a:lnTo>
                  <a:lnTo>
                    <a:pt x="440" y="303"/>
                  </a:lnTo>
                  <a:lnTo>
                    <a:pt x="457" y="313"/>
                  </a:lnTo>
                  <a:lnTo>
                    <a:pt x="467" y="319"/>
                  </a:lnTo>
                  <a:lnTo>
                    <a:pt x="473" y="353"/>
                  </a:lnTo>
                  <a:lnTo>
                    <a:pt x="489" y="364"/>
                  </a:lnTo>
                  <a:lnTo>
                    <a:pt x="495" y="386"/>
                  </a:lnTo>
                  <a:lnTo>
                    <a:pt x="511" y="392"/>
                  </a:lnTo>
                  <a:lnTo>
                    <a:pt x="511" y="420"/>
                  </a:lnTo>
                  <a:lnTo>
                    <a:pt x="524" y="420"/>
                  </a:lnTo>
                  <a:lnTo>
                    <a:pt x="528" y="425"/>
                  </a:lnTo>
                  <a:lnTo>
                    <a:pt x="540" y="414"/>
                  </a:lnTo>
                  <a:lnTo>
                    <a:pt x="534" y="408"/>
                  </a:lnTo>
                  <a:lnTo>
                    <a:pt x="540" y="402"/>
                  </a:lnTo>
                  <a:lnTo>
                    <a:pt x="540" y="370"/>
                  </a:lnTo>
                  <a:lnTo>
                    <a:pt x="524" y="353"/>
                  </a:lnTo>
                  <a:lnTo>
                    <a:pt x="544" y="358"/>
                  </a:lnTo>
                  <a:lnTo>
                    <a:pt x="544" y="347"/>
                  </a:lnTo>
                  <a:lnTo>
                    <a:pt x="566" y="335"/>
                  </a:lnTo>
                  <a:lnTo>
                    <a:pt x="572" y="329"/>
                  </a:lnTo>
                  <a:lnTo>
                    <a:pt x="607" y="319"/>
                  </a:lnTo>
                  <a:lnTo>
                    <a:pt x="623" y="309"/>
                  </a:lnTo>
                  <a:lnTo>
                    <a:pt x="611" y="297"/>
                  </a:lnTo>
                  <a:lnTo>
                    <a:pt x="617" y="280"/>
                  </a:lnTo>
                  <a:close/>
                  <a:moveTo>
                    <a:pt x="585" y="443"/>
                  </a:moveTo>
                  <a:lnTo>
                    <a:pt x="544" y="443"/>
                  </a:lnTo>
                  <a:lnTo>
                    <a:pt x="566" y="459"/>
                  </a:lnTo>
                  <a:lnTo>
                    <a:pt x="601" y="453"/>
                  </a:lnTo>
                  <a:lnTo>
                    <a:pt x="595" y="437"/>
                  </a:lnTo>
                  <a:lnTo>
                    <a:pt x="585" y="443"/>
                  </a:lnTo>
                  <a:close/>
                  <a:moveTo>
                    <a:pt x="390" y="396"/>
                  </a:moveTo>
                  <a:lnTo>
                    <a:pt x="384" y="392"/>
                  </a:lnTo>
                  <a:lnTo>
                    <a:pt x="357" y="392"/>
                  </a:lnTo>
                  <a:lnTo>
                    <a:pt x="390" y="420"/>
                  </a:lnTo>
                  <a:lnTo>
                    <a:pt x="412" y="425"/>
                  </a:lnTo>
                  <a:lnTo>
                    <a:pt x="406" y="396"/>
                  </a:lnTo>
                  <a:lnTo>
                    <a:pt x="390" y="396"/>
                  </a:lnTo>
                  <a:close/>
                  <a:moveTo>
                    <a:pt x="306" y="335"/>
                  </a:moveTo>
                  <a:lnTo>
                    <a:pt x="290" y="341"/>
                  </a:lnTo>
                  <a:lnTo>
                    <a:pt x="290" y="370"/>
                  </a:lnTo>
                  <a:lnTo>
                    <a:pt x="304" y="380"/>
                  </a:lnTo>
                  <a:lnTo>
                    <a:pt x="315" y="360"/>
                  </a:lnTo>
                  <a:lnTo>
                    <a:pt x="313" y="347"/>
                  </a:lnTo>
                  <a:lnTo>
                    <a:pt x="306" y="335"/>
                  </a:lnTo>
                  <a:close/>
                  <a:moveTo>
                    <a:pt x="201" y="358"/>
                  </a:moveTo>
                  <a:lnTo>
                    <a:pt x="211" y="372"/>
                  </a:lnTo>
                  <a:lnTo>
                    <a:pt x="211" y="364"/>
                  </a:lnTo>
                  <a:lnTo>
                    <a:pt x="207" y="358"/>
                  </a:lnTo>
                  <a:lnTo>
                    <a:pt x="201" y="358"/>
                  </a:lnTo>
                  <a:close/>
                  <a:moveTo>
                    <a:pt x="308" y="297"/>
                  </a:moveTo>
                  <a:lnTo>
                    <a:pt x="296" y="309"/>
                  </a:lnTo>
                  <a:lnTo>
                    <a:pt x="300" y="325"/>
                  </a:lnTo>
                  <a:lnTo>
                    <a:pt x="308" y="325"/>
                  </a:lnTo>
                  <a:lnTo>
                    <a:pt x="308" y="297"/>
                  </a:lnTo>
                  <a:close/>
                  <a:moveTo>
                    <a:pt x="67" y="51"/>
                  </a:moveTo>
                  <a:lnTo>
                    <a:pt x="73" y="61"/>
                  </a:lnTo>
                  <a:lnTo>
                    <a:pt x="89" y="57"/>
                  </a:lnTo>
                  <a:lnTo>
                    <a:pt x="89" y="80"/>
                  </a:lnTo>
                  <a:lnTo>
                    <a:pt x="112" y="86"/>
                  </a:lnTo>
                  <a:lnTo>
                    <a:pt x="112" y="96"/>
                  </a:lnTo>
                  <a:lnTo>
                    <a:pt x="89" y="112"/>
                  </a:lnTo>
                  <a:lnTo>
                    <a:pt x="89" y="134"/>
                  </a:lnTo>
                  <a:lnTo>
                    <a:pt x="118" y="140"/>
                  </a:lnTo>
                  <a:lnTo>
                    <a:pt x="79" y="153"/>
                  </a:lnTo>
                  <a:lnTo>
                    <a:pt x="73" y="169"/>
                  </a:lnTo>
                  <a:lnTo>
                    <a:pt x="118" y="157"/>
                  </a:lnTo>
                  <a:lnTo>
                    <a:pt x="162" y="157"/>
                  </a:lnTo>
                  <a:lnTo>
                    <a:pt x="172" y="146"/>
                  </a:lnTo>
                  <a:lnTo>
                    <a:pt x="166" y="134"/>
                  </a:lnTo>
                  <a:lnTo>
                    <a:pt x="185" y="128"/>
                  </a:lnTo>
                  <a:lnTo>
                    <a:pt x="191" y="118"/>
                  </a:lnTo>
                  <a:lnTo>
                    <a:pt x="172" y="112"/>
                  </a:lnTo>
                  <a:lnTo>
                    <a:pt x="156" y="118"/>
                  </a:lnTo>
                  <a:lnTo>
                    <a:pt x="162" y="108"/>
                  </a:lnTo>
                  <a:lnTo>
                    <a:pt x="140" y="80"/>
                  </a:lnTo>
                  <a:lnTo>
                    <a:pt x="140" y="67"/>
                  </a:lnTo>
                  <a:lnTo>
                    <a:pt x="124" y="51"/>
                  </a:lnTo>
                  <a:lnTo>
                    <a:pt x="105" y="45"/>
                  </a:lnTo>
                  <a:lnTo>
                    <a:pt x="124" y="41"/>
                  </a:lnTo>
                  <a:lnTo>
                    <a:pt x="128" y="29"/>
                  </a:lnTo>
                  <a:lnTo>
                    <a:pt x="95" y="29"/>
                  </a:lnTo>
                  <a:lnTo>
                    <a:pt x="83" y="19"/>
                  </a:lnTo>
                  <a:lnTo>
                    <a:pt x="95" y="13"/>
                  </a:lnTo>
                  <a:lnTo>
                    <a:pt x="67" y="0"/>
                  </a:lnTo>
                  <a:lnTo>
                    <a:pt x="67" y="6"/>
                  </a:lnTo>
                  <a:lnTo>
                    <a:pt x="61" y="19"/>
                  </a:lnTo>
                  <a:lnTo>
                    <a:pt x="73" y="29"/>
                  </a:lnTo>
                  <a:lnTo>
                    <a:pt x="67" y="51"/>
                  </a:lnTo>
                  <a:close/>
                  <a:moveTo>
                    <a:pt x="12" y="140"/>
                  </a:moveTo>
                  <a:lnTo>
                    <a:pt x="41" y="140"/>
                  </a:lnTo>
                  <a:lnTo>
                    <a:pt x="73" y="112"/>
                  </a:lnTo>
                  <a:lnTo>
                    <a:pt x="73" y="102"/>
                  </a:lnTo>
                  <a:lnTo>
                    <a:pt x="73" y="80"/>
                  </a:lnTo>
                  <a:lnTo>
                    <a:pt x="61" y="73"/>
                  </a:lnTo>
                  <a:lnTo>
                    <a:pt x="57" y="57"/>
                  </a:lnTo>
                  <a:lnTo>
                    <a:pt x="41" y="67"/>
                  </a:lnTo>
                  <a:lnTo>
                    <a:pt x="34" y="86"/>
                  </a:lnTo>
                  <a:lnTo>
                    <a:pt x="12" y="86"/>
                  </a:lnTo>
                  <a:lnTo>
                    <a:pt x="6" y="96"/>
                  </a:lnTo>
                  <a:lnTo>
                    <a:pt x="18" y="108"/>
                  </a:lnTo>
                  <a:lnTo>
                    <a:pt x="0" y="128"/>
                  </a:lnTo>
                  <a:lnTo>
                    <a:pt x="12" y="140"/>
                  </a:lnTo>
                  <a:close/>
                  <a:moveTo>
                    <a:pt x="418" y="230"/>
                  </a:moveTo>
                  <a:lnTo>
                    <a:pt x="428" y="236"/>
                  </a:lnTo>
                  <a:lnTo>
                    <a:pt x="467" y="240"/>
                  </a:lnTo>
                  <a:lnTo>
                    <a:pt x="487" y="240"/>
                  </a:lnTo>
                  <a:lnTo>
                    <a:pt x="522" y="207"/>
                  </a:lnTo>
                  <a:lnTo>
                    <a:pt x="509" y="195"/>
                  </a:lnTo>
                  <a:lnTo>
                    <a:pt x="516" y="179"/>
                  </a:lnTo>
                  <a:lnTo>
                    <a:pt x="518" y="179"/>
                  </a:lnTo>
                  <a:lnTo>
                    <a:pt x="534" y="157"/>
                  </a:lnTo>
                  <a:lnTo>
                    <a:pt x="524" y="140"/>
                  </a:lnTo>
                  <a:lnTo>
                    <a:pt x="511" y="128"/>
                  </a:lnTo>
                  <a:lnTo>
                    <a:pt x="524" y="108"/>
                  </a:lnTo>
                  <a:lnTo>
                    <a:pt x="518" y="96"/>
                  </a:lnTo>
                  <a:lnTo>
                    <a:pt x="457" y="86"/>
                  </a:lnTo>
                  <a:lnTo>
                    <a:pt x="434" y="90"/>
                  </a:lnTo>
                  <a:lnTo>
                    <a:pt x="422" y="73"/>
                  </a:lnTo>
                  <a:lnTo>
                    <a:pt x="367" y="90"/>
                  </a:lnTo>
                  <a:lnTo>
                    <a:pt x="345" y="90"/>
                  </a:lnTo>
                  <a:lnTo>
                    <a:pt x="335" y="96"/>
                  </a:lnTo>
                  <a:lnTo>
                    <a:pt x="311" y="86"/>
                  </a:lnTo>
                  <a:lnTo>
                    <a:pt x="311" y="55"/>
                  </a:lnTo>
                  <a:lnTo>
                    <a:pt x="296" y="33"/>
                  </a:lnTo>
                  <a:lnTo>
                    <a:pt x="274" y="57"/>
                  </a:lnTo>
                  <a:lnTo>
                    <a:pt x="290" y="73"/>
                  </a:lnTo>
                  <a:lnTo>
                    <a:pt x="284" y="86"/>
                  </a:lnTo>
                  <a:lnTo>
                    <a:pt x="290" y="96"/>
                  </a:lnTo>
                  <a:lnTo>
                    <a:pt x="278" y="102"/>
                  </a:lnTo>
                  <a:lnTo>
                    <a:pt x="256" y="102"/>
                  </a:lnTo>
                  <a:lnTo>
                    <a:pt x="239" y="108"/>
                  </a:lnTo>
                  <a:lnTo>
                    <a:pt x="246" y="118"/>
                  </a:lnTo>
                  <a:lnTo>
                    <a:pt x="229" y="118"/>
                  </a:lnTo>
                  <a:lnTo>
                    <a:pt x="223" y="140"/>
                  </a:lnTo>
                  <a:lnTo>
                    <a:pt x="207" y="146"/>
                  </a:lnTo>
                  <a:lnTo>
                    <a:pt x="207" y="146"/>
                  </a:lnTo>
                  <a:lnTo>
                    <a:pt x="187" y="151"/>
                  </a:lnTo>
                  <a:lnTo>
                    <a:pt x="150" y="181"/>
                  </a:lnTo>
                  <a:lnTo>
                    <a:pt x="134" y="173"/>
                  </a:lnTo>
                  <a:lnTo>
                    <a:pt x="134" y="197"/>
                  </a:lnTo>
                  <a:lnTo>
                    <a:pt x="103" y="193"/>
                  </a:lnTo>
                  <a:lnTo>
                    <a:pt x="87" y="203"/>
                  </a:lnTo>
                  <a:lnTo>
                    <a:pt x="130" y="226"/>
                  </a:lnTo>
                  <a:lnTo>
                    <a:pt x="132" y="289"/>
                  </a:lnTo>
                  <a:lnTo>
                    <a:pt x="124" y="297"/>
                  </a:lnTo>
                  <a:lnTo>
                    <a:pt x="36" y="284"/>
                  </a:lnTo>
                  <a:lnTo>
                    <a:pt x="10" y="297"/>
                  </a:lnTo>
                  <a:lnTo>
                    <a:pt x="18" y="319"/>
                  </a:lnTo>
                  <a:lnTo>
                    <a:pt x="16" y="317"/>
                  </a:lnTo>
                  <a:lnTo>
                    <a:pt x="18" y="345"/>
                  </a:lnTo>
                  <a:lnTo>
                    <a:pt x="4" y="376"/>
                  </a:lnTo>
                  <a:lnTo>
                    <a:pt x="14" y="412"/>
                  </a:lnTo>
                  <a:lnTo>
                    <a:pt x="43" y="410"/>
                  </a:lnTo>
                  <a:lnTo>
                    <a:pt x="65" y="433"/>
                  </a:lnTo>
                  <a:lnTo>
                    <a:pt x="83" y="425"/>
                  </a:lnTo>
                  <a:lnTo>
                    <a:pt x="120" y="420"/>
                  </a:lnTo>
                  <a:lnTo>
                    <a:pt x="146" y="398"/>
                  </a:lnTo>
                  <a:lnTo>
                    <a:pt x="166" y="351"/>
                  </a:lnTo>
                  <a:lnTo>
                    <a:pt x="209" y="323"/>
                  </a:lnTo>
                  <a:lnTo>
                    <a:pt x="207" y="309"/>
                  </a:lnTo>
                  <a:lnTo>
                    <a:pt x="229" y="291"/>
                  </a:lnTo>
                  <a:lnTo>
                    <a:pt x="256" y="303"/>
                  </a:lnTo>
                  <a:lnTo>
                    <a:pt x="284" y="282"/>
                  </a:lnTo>
                  <a:lnTo>
                    <a:pt x="315" y="276"/>
                  </a:lnTo>
                  <a:lnTo>
                    <a:pt x="339" y="313"/>
                  </a:lnTo>
                  <a:lnTo>
                    <a:pt x="357" y="325"/>
                  </a:lnTo>
                  <a:lnTo>
                    <a:pt x="380" y="329"/>
                  </a:lnTo>
                  <a:lnTo>
                    <a:pt x="390" y="341"/>
                  </a:lnTo>
                  <a:lnTo>
                    <a:pt x="412" y="353"/>
                  </a:lnTo>
                  <a:lnTo>
                    <a:pt x="422" y="370"/>
                  </a:lnTo>
                  <a:lnTo>
                    <a:pt x="412" y="390"/>
                  </a:lnTo>
                  <a:lnTo>
                    <a:pt x="422" y="392"/>
                  </a:lnTo>
                  <a:lnTo>
                    <a:pt x="438" y="364"/>
                  </a:lnTo>
                  <a:lnTo>
                    <a:pt x="430" y="358"/>
                  </a:lnTo>
                  <a:lnTo>
                    <a:pt x="438" y="347"/>
                  </a:lnTo>
                  <a:lnTo>
                    <a:pt x="453" y="358"/>
                  </a:lnTo>
                  <a:lnTo>
                    <a:pt x="455" y="347"/>
                  </a:lnTo>
                  <a:lnTo>
                    <a:pt x="430" y="329"/>
                  </a:lnTo>
                  <a:lnTo>
                    <a:pt x="414" y="321"/>
                  </a:lnTo>
                  <a:lnTo>
                    <a:pt x="367" y="284"/>
                  </a:lnTo>
                  <a:lnTo>
                    <a:pt x="357" y="280"/>
                  </a:lnTo>
                  <a:lnTo>
                    <a:pt x="351" y="258"/>
                  </a:lnTo>
                  <a:lnTo>
                    <a:pt x="361" y="246"/>
                  </a:lnTo>
                  <a:lnTo>
                    <a:pt x="373" y="258"/>
                  </a:lnTo>
                  <a:lnTo>
                    <a:pt x="384" y="236"/>
                  </a:lnTo>
                  <a:lnTo>
                    <a:pt x="418" y="230"/>
                  </a:lnTo>
                  <a:close/>
                </a:path>
              </a:pathLst>
            </a:custGeom>
            <a:grpFill/>
            <a:ln w="19050" cap="flat" cmpd="sng">
              <a:noFill/>
              <a:prstDash val="solid"/>
              <a:miter lim="800000"/>
              <a:headEnd type="none" w="med" len="med"/>
              <a:tailEnd type="none" w="med" len="med"/>
            </a:ln>
            <a:effectLst/>
          </p:spPr>
          <p:txBody>
            <a:bodyPr/>
            <a:lstStyle/>
            <a:p>
              <a:pPr>
                <a:defRPr/>
              </a:pPr>
              <a:endParaRPr lang="en-US" sz="1801" kern="0" dirty="0">
                <a:solidFill>
                  <a:sysClr val="windowText" lastClr="000000"/>
                </a:solidFill>
                <a:latin typeface="Montserrat" panose="00000500000000000000" pitchFamily="2" charset="0"/>
              </a:endParaRPr>
            </a:p>
          </p:txBody>
        </p:sp>
        <p:sp>
          <p:nvSpPr>
            <p:cNvPr id="50" name="Freeform 13"/>
            <p:cNvSpPr>
              <a:spLocks noEditPoints="1"/>
            </p:cNvSpPr>
            <p:nvPr/>
          </p:nvSpPr>
          <p:spPr bwMode="auto">
            <a:xfrm>
              <a:off x="2898043" y="-2997323"/>
              <a:ext cx="2868613" cy="1620837"/>
            </a:xfrm>
            <a:custGeom>
              <a:avLst/>
              <a:gdLst/>
              <a:ahLst/>
              <a:cxnLst>
                <a:cxn ang="0">
                  <a:pos x="1535" y="39"/>
                </a:cxn>
                <a:cxn ang="0">
                  <a:pos x="1500" y="77"/>
                </a:cxn>
                <a:cxn ang="0">
                  <a:pos x="1606" y="67"/>
                </a:cxn>
                <a:cxn ang="0">
                  <a:pos x="1728" y="0"/>
                </a:cxn>
                <a:cxn ang="0">
                  <a:pos x="1429" y="51"/>
                </a:cxn>
                <a:cxn ang="0">
                  <a:pos x="1289" y="77"/>
                </a:cxn>
                <a:cxn ang="0">
                  <a:pos x="1484" y="112"/>
                </a:cxn>
                <a:cxn ang="0">
                  <a:pos x="1334" y="106"/>
                </a:cxn>
                <a:cxn ang="0">
                  <a:pos x="1289" y="162"/>
                </a:cxn>
                <a:cxn ang="0">
                  <a:pos x="1596" y="207"/>
                </a:cxn>
                <a:cxn ang="0">
                  <a:pos x="1411" y="162"/>
                </a:cxn>
                <a:cxn ang="0">
                  <a:pos x="1356" y="189"/>
                </a:cxn>
                <a:cxn ang="0">
                  <a:pos x="1423" y="262"/>
                </a:cxn>
                <a:cxn ang="0">
                  <a:pos x="1583" y="296"/>
                </a:cxn>
                <a:cxn ang="0">
                  <a:pos x="1545" y="256"/>
                </a:cxn>
                <a:cxn ang="0">
                  <a:pos x="1478" y="128"/>
                </a:cxn>
                <a:cxn ang="0">
                  <a:pos x="1439" y="591"/>
                </a:cxn>
                <a:cxn ang="0">
                  <a:pos x="1401" y="552"/>
                </a:cxn>
                <a:cxn ang="0">
                  <a:pos x="1622" y="469"/>
                </a:cxn>
                <a:cxn ang="0">
                  <a:pos x="1462" y="396"/>
                </a:cxn>
                <a:cxn ang="0">
                  <a:pos x="1378" y="323"/>
                </a:cxn>
                <a:cxn ang="0">
                  <a:pos x="1234" y="453"/>
                </a:cxn>
                <a:cxn ang="0">
                  <a:pos x="1206" y="306"/>
                </a:cxn>
                <a:cxn ang="0">
                  <a:pos x="1395" y="223"/>
                </a:cxn>
                <a:cxn ang="0">
                  <a:pos x="1295" y="195"/>
                </a:cxn>
                <a:cxn ang="0">
                  <a:pos x="1044" y="246"/>
                </a:cxn>
                <a:cxn ang="0">
                  <a:pos x="767" y="195"/>
                </a:cxn>
                <a:cxn ang="0">
                  <a:pos x="305" y="233"/>
                </a:cxn>
                <a:cxn ang="0">
                  <a:pos x="122" y="357"/>
                </a:cxn>
                <a:cxn ang="0">
                  <a:pos x="49" y="440"/>
                </a:cxn>
                <a:cxn ang="0">
                  <a:pos x="211" y="408"/>
                </a:cxn>
                <a:cxn ang="0">
                  <a:pos x="390" y="341"/>
                </a:cxn>
                <a:cxn ang="0">
                  <a:pos x="522" y="485"/>
                </a:cxn>
                <a:cxn ang="0">
                  <a:pos x="512" y="603"/>
                </a:cxn>
                <a:cxn ang="0">
                  <a:pos x="483" y="877"/>
                </a:cxn>
                <a:cxn ang="0">
                  <a:pos x="761" y="992"/>
                </a:cxn>
                <a:cxn ang="0">
                  <a:pos x="1027" y="925"/>
                </a:cxn>
                <a:cxn ang="0">
                  <a:pos x="1151" y="848"/>
                </a:cxn>
                <a:cxn ang="0">
                  <a:pos x="1234" y="747"/>
                </a:cxn>
                <a:cxn ang="0">
                  <a:pos x="1429" y="635"/>
                </a:cxn>
                <a:cxn ang="0">
                  <a:pos x="1167" y="629"/>
                </a:cxn>
                <a:cxn ang="0">
                  <a:pos x="1133" y="658"/>
                </a:cxn>
                <a:cxn ang="0">
                  <a:pos x="1062" y="647"/>
                </a:cxn>
                <a:cxn ang="0">
                  <a:pos x="1017" y="603"/>
                </a:cxn>
                <a:cxn ang="0">
                  <a:pos x="1177" y="641"/>
                </a:cxn>
                <a:cxn ang="0">
                  <a:pos x="1295" y="313"/>
                </a:cxn>
                <a:cxn ang="0">
                  <a:pos x="1283" y="290"/>
                </a:cxn>
                <a:cxn ang="0">
                  <a:pos x="1478" y="558"/>
                </a:cxn>
                <a:cxn ang="0">
                  <a:pos x="1577" y="530"/>
                </a:cxn>
                <a:cxn ang="0">
                  <a:pos x="1634" y="568"/>
                </a:cxn>
                <a:cxn ang="0">
                  <a:pos x="1506" y="609"/>
                </a:cxn>
                <a:cxn ang="0">
                  <a:pos x="1110" y="211"/>
                </a:cxn>
                <a:cxn ang="0">
                  <a:pos x="1072" y="166"/>
                </a:cxn>
                <a:cxn ang="0">
                  <a:pos x="950" y="201"/>
                </a:cxn>
                <a:cxn ang="0">
                  <a:pos x="1106" y="112"/>
                </a:cxn>
                <a:cxn ang="0">
                  <a:pos x="1084" y="106"/>
                </a:cxn>
                <a:cxn ang="0">
                  <a:pos x="1161" y="83"/>
                </a:cxn>
                <a:cxn ang="0">
                  <a:pos x="1244" y="162"/>
                </a:cxn>
                <a:cxn ang="0">
                  <a:pos x="1228" y="162"/>
                </a:cxn>
                <a:cxn ang="0">
                  <a:pos x="1267" y="95"/>
                </a:cxn>
                <a:cxn ang="0">
                  <a:pos x="905" y="150"/>
                </a:cxn>
                <a:cxn ang="0">
                  <a:pos x="1305" y="418"/>
                </a:cxn>
                <a:cxn ang="0">
                  <a:pos x="528" y="546"/>
                </a:cxn>
              </a:cxnLst>
              <a:rect l="0" t="0" r="r" b="b"/>
              <a:pathLst>
                <a:path w="1807" h="1021">
                  <a:moveTo>
                    <a:pt x="1728" y="0"/>
                  </a:moveTo>
                  <a:lnTo>
                    <a:pt x="1695" y="10"/>
                  </a:lnTo>
                  <a:lnTo>
                    <a:pt x="1679" y="6"/>
                  </a:lnTo>
                  <a:lnTo>
                    <a:pt x="1667" y="10"/>
                  </a:lnTo>
                  <a:lnTo>
                    <a:pt x="1628" y="6"/>
                  </a:lnTo>
                  <a:lnTo>
                    <a:pt x="1600" y="10"/>
                  </a:lnTo>
                  <a:lnTo>
                    <a:pt x="1583" y="16"/>
                  </a:lnTo>
                  <a:lnTo>
                    <a:pt x="1555" y="16"/>
                  </a:lnTo>
                  <a:lnTo>
                    <a:pt x="1490" y="28"/>
                  </a:lnTo>
                  <a:lnTo>
                    <a:pt x="1535" y="39"/>
                  </a:lnTo>
                  <a:lnTo>
                    <a:pt x="1622" y="28"/>
                  </a:lnTo>
                  <a:lnTo>
                    <a:pt x="1618" y="39"/>
                  </a:lnTo>
                  <a:lnTo>
                    <a:pt x="1561" y="45"/>
                  </a:lnTo>
                  <a:lnTo>
                    <a:pt x="1567" y="51"/>
                  </a:lnTo>
                  <a:lnTo>
                    <a:pt x="1523" y="51"/>
                  </a:lnTo>
                  <a:lnTo>
                    <a:pt x="1539" y="61"/>
                  </a:lnTo>
                  <a:lnTo>
                    <a:pt x="1506" y="55"/>
                  </a:lnTo>
                  <a:lnTo>
                    <a:pt x="1478" y="61"/>
                  </a:lnTo>
                  <a:lnTo>
                    <a:pt x="1500" y="61"/>
                  </a:lnTo>
                  <a:lnTo>
                    <a:pt x="1500" y="77"/>
                  </a:lnTo>
                  <a:lnTo>
                    <a:pt x="1472" y="73"/>
                  </a:lnTo>
                  <a:lnTo>
                    <a:pt x="1439" y="77"/>
                  </a:lnTo>
                  <a:lnTo>
                    <a:pt x="1423" y="89"/>
                  </a:lnTo>
                  <a:lnTo>
                    <a:pt x="1500" y="89"/>
                  </a:lnTo>
                  <a:lnTo>
                    <a:pt x="1529" y="106"/>
                  </a:lnTo>
                  <a:lnTo>
                    <a:pt x="1551" y="83"/>
                  </a:lnTo>
                  <a:lnTo>
                    <a:pt x="1529" y="77"/>
                  </a:lnTo>
                  <a:lnTo>
                    <a:pt x="1551" y="73"/>
                  </a:lnTo>
                  <a:lnTo>
                    <a:pt x="1583" y="77"/>
                  </a:lnTo>
                  <a:lnTo>
                    <a:pt x="1606" y="67"/>
                  </a:lnTo>
                  <a:lnTo>
                    <a:pt x="1583" y="55"/>
                  </a:lnTo>
                  <a:lnTo>
                    <a:pt x="1606" y="51"/>
                  </a:lnTo>
                  <a:lnTo>
                    <a:pt x="1612" y="61"/>
                  </a:lnTo>
                  <a:lnTo>
                    <a:pt x="1640" y="45"/>
                  </a:lnTo>
                  <a:lnTo>
                    <a:pt x="1701" y="39"/>
                  </a:lnTo>
                  <a:lnTo>
                    <a:pt x="1711" y="28"/>
                  </a:lnTo>
                  <a:lnTo>
                    <a:pt x="1728" y="39"/>
                  </a:lnTo>
                  <a:lnTo>
                    <a:pt x="1740" y="22"/>
                  </a:lnTo>
                  <a:lnTo>
                    <a:pt x="1807" y="6"/>
                  </a:lnTo>
                  <a:lnTo>
                    <a:pt x="1728" y="0"/>
                  </a:lnTo>
                  <a:close/>
                  <a:moveTo>
                    <a:pt x="1411" y="61"/>
                  </a:moveTo>
                  <a:lnTo>
                    <a:pt x="1417" y="67"/>
                  </a:lnTo>
                  <a:lnTo>
                    <a:pt x="1445" y="67"/>
                  </a:lnTo>
                  <a:lnTo>
                    <a:pt x="1451" y="55"/>
                  </a:lnTo>
                  <a:lnTo>
                    <a:pt x="1506" y="45"/>
                  </a:lnTo>
                  <a:lnTo>
                    <a:pt x="1468" y="39"/>
                  </a:lnTo>
                  <a:lnTo>
                    <a:pt x="1462" y="28"/>
                  </a:lnTo>
                  <a:lnTo>
                    <a:pt x="1433" y="22"/>
                  </a:lnTo>
                  <a:lnTo>
                    <a:pt x="1405" y="39"/>
                  </a:lnTo>
                  <a:lnTo>
                    <a:pt x="1429" y="51"/>
                  </a:lnTo>
                  <a:lnTo>
                    <a:pt x="1411" y="61"/>
                  </a:lnTo>
                  <a:close/>
                  <a:moveTo>
                    <a:pt x="1289" y="77"/>
                  </a:moveTo>
                  <a:lnTo>
                    <a:pt x="1305" y="73"/>
                  </a:lnTo>
                  <a:lnTo>
                    <a:pt x="1322" y="73"/>
                  </a:lnTo>
                  <a:lnTo>
                    <a:pt x="1328" y="61"/>
                  </a:lnTo>
                  <a:lnTo>
                    <a:pt x="1311" y="51"/>
                  </a:lnTo>
                  <a:lnTo>
                    <a:pt x="1283" y="51"/>
                  </a:lnTo>
                  <a:lnTo>
                    <a:pt x="1273" y="67"/>
                  </a:lnTo>
                  <a:lnTo>
                    <a:pt x="1289" y="67"/>
                  </a:lnTo>
                  <a:lnTo>
                    <a:pt x="1289" y="77"/>
                  </a:lnTo>
                  <a:close/>
                  <a:moveTo>
                    <a:pt x="1378" y="73"/>
                  </a:moveTo>
                  <a:lnTo>
                    <a:pt x="1385" y="61"/>
                  </a:lnTo>
                  <a:lnTo>
                    <a:pt x="1362" y="55"/>
                  </a:lnTo>
                  <a:lnTo>
                    <a:pt x="1346" y="55"/>
                  </a:lnTo>
                  <a:lnTo>
                    <a:pt x="1350" y="73"/>
                  </a:lnTo>
                  <a:lnTo>
                    <a:pt x="1378" y="73"/>
                  </a:lnTo>
                  <a:close/>
                  <a:moveTo>
                    <a:pt x="1372" y="106"/>
                  </a:moveTo>
                  <a:lnTo>
                    <a:pt x="1362" y="118"/>
                  </a:lnTo>
                  <a:lnTo>
                    <a:pt x="1478" y="122"/>
                  </a:lnTo>
                  <a:lnTo>
                    <a:pt x="1484" y="112"/>
                  </a:lnTo>
                  <a:lnTo>
                    <a:pt x="1512" y="118"/>
                  </a:lnTo>
                  <a:lnTo>
                    <a:pt x="1506" y="106"/>
                  </a:lnTo>
                  <a:lnTo>
                    <a:pt x="1494" y="95"/>
                  </a:lnTo>
                  <a:lnTo>
                    <a:pt x="1451" y="106"/>
                  </a:lnTo>
                  <a:lnTo>
                    <a:pt x="1395" y="106"/>
                  </a:lnTo>
                  <a:lnTo>
                    <a:pt x="1389" y="95"/>
                  </a:lnTo>
                  <a:lnTo>
                    <a:pt x="1372" y="95"/>
                  </a:lnTo>
                  <a:lnTo>
                    <a:pt x="1372" y="106"/>
                  </a:lnTo>
                  <a:close/>
                  <a:moveTo>
                    <a:pt x="1340" y="106"/>
                  </a:moveTo>
                  <a:lnTo>
                    <a:pt x="1334" y="106"/>
                  </a:lnTo>
                  <a:lnTo>
                    <a:pt x="1305" y="118"/>
                  </a:lnTo>
                  <a:lnTo>
                    <a:pt x="1340" y="122"/>
                  </a:lnTo>
                  <a:lnTo>
                    <a:pt x="1340" y="106"/>
                  </a:lnTo>
                  <a:close/>
                  <a:moveTo>
                    <a:pt x="1350" y="100"/>
                  </a:moveTo>
                  <a:lnTo>
                    <a:pt x="1362" y="83"/>
                  </a:lnTo>
                  <a:lnTo>
                    <a:pt x="1346" y="77"/>
                  </a:lnTo>
                  <a:lnTo>
                    <a:pt x="1328" y="89"/>
                  </a:lnTo>
                  <a:lnTo>
                    <a:pt x="1350" y="100"/>
                  </a:lnTo>
                  <a:close/>
                  <a:moveTo>
                    <a:pt x="1279" y="156"/>
                  </a:moveTo>
                  <a:lnTo>
                    <a:pt x="1289" y="162"/>
                  </a:lnTo>
                  <a:lnTo>
                    <a:pt x="1305" y="150"/>
                  </a:lnTo>
                  <a:lnTo>
                    <a:pt x="1322" y="150"/>
                  </a:lnTo>
                  <a:lnTo>
                    <a:pt x="1356" y="128"/>
                  </a:lnTo>
                  <a:lnTo>
                    <a:pt x="1311" y="128"/>
                  </a:lnTo>
                  <a:lnTo>
                    <a:pt x="1283" y="140"/>
                  </a:lnTo>
                  <a:lnTo>
                    <a:pt x="1279" y="156"/>
                  </a:lnTo>
                  <a:close/>
                  <a:moveTo>
                    <a:pt x="1606" y="240"/>
                  </a:moveTo>
                  <a:lnTo>
                    <a:pt x="1618" y="229"/>
                  </a:lnTo>
                  <a:lnTo>
                    <a:pt x="1573" y="211"/>
                  </a:lnTo>
                  <a:lnTo>
                    <a:pt x="1596" y="207"/>
                  </a:lnTo>
                  <a:lnTo>
                    <a:pt x="1600" y="189"/>
                  </a:lnTo>
                  <a:lnTo>
                    <a:pt x="1577" y="185"/>
                  </a:lnTo>
                  <a:lnTo>
                    <a:pt x="1551" y="189"/>
                  </a:lnTo>
                  <a:lnTo>
                    <a:pt x="1567" y="173"/>
                  </a:lnTo>
                  <a:lnTo>
                    <a:pt x="1529" y="162"/>
                  </a:lnTo>
                  <a:lnTo>
                    <a:pt x="1462" y="156"/>
                  </a:lnTo>
                  <a:lnTo>
                    <a:pt x="1472" y="144"/>
                  </a:lnTo>
                  <a:lnTo>
                    <a:pt x="1451" y="134"/>
                  </a:lnTo>
                  <a:lnTo>
                    <a:pt x="1405" y="150"/>
                  </a:lnTo>
                  <a:lnTo>
                    <a:pt x="1411" y="162"/>
                  </a:lnTo>
                  <a:lnTo>
                    <a:pt x="1389" y="166"/>
                  </a:lnTo>
                  <a:lnTo>
                    <a:pt x="1389" y="156"/>
                  </a:lnTo>
                  <a:lnTo>
                    <a:pt x="1405" y="140"/>
                  </a:lnTo>
                  <a:lnTo>
                    <a:pt x="1417" y="134"/>
                  </a:lnTo>
                  <a:lnTo>
                    <a:pt x="1405" y="128"/>
                  </a:lnTo>
                  <a:lnTo>
                    <a:pt x="1346" y="150"/>
                  </a:lnTo>
                  <a:lnTo>
                    <a:pt x="1334" y="173"/>
                  </a:lnTo>
                  <a:lnTo>
                    <a:pt x="1356" y="173"/>
                  </a:lnTo>
                  <a:lnTo>
                    <a:pt x="1346" y="185"/>
                  </a:lnTo>
                  <a:lnTo>
                    <a:pt x="1356" y="189"/>
                  </a:lnTo>
                  <a:lnTo>
                    <a:pt x="1378" y="179"/>
                  </a:lnTo>
                  <a:lnTo>
                    <a:pt x="1429" y="189"/>
                  </a:lnTo>
                  <a:lnTo>
                    <a:pt x="1445" y="195"/>
                  </a:lnTo>
                  <a:lnTo>
                    <a:pt x="1456" y="185"/>
                  </a:lnTo>
                  <a:lnTo>
                    <a:pt x="1478" y="195"/>
                  </a:lnTo>
                  <a:lnTo>
                    <a:pt x="1506" y="223"/>
                  </a:lnTo>
                  <a:lnTo>
                    <a:pt x="1494" y="240"/>
                  </a:lnTo>
                  <a:lnTo>
                    <a:pt x="1478" y="256"/>
                  </a:lnTo>
                  <a:lnTo>
                    <a:pt x="1445" y="268"/>
                  </a:lnTo>
                  <a:lnTo>
                    <a:pt x="1423" y="262"/>
                  </a:lnTo>
                  <a:lnTo>
                    <a:pt x="1401" y="274"/>
                  </a:lnTo>
                  <a:lnTo>
                    <a:pt x="1417" y="290"/>
                  </a:lnTo>
                  <a:lnTo>
                    <a:pt x="1445" y="278"/>
                  </a:lnTo>
                  <a:lnTo>
                    <a:pt x="1478" y="284"/>
                  </a:lnTo>
                  <a:lnTo>
                    <a:pt x="1484" y="306"/>
                  </a:lnTo>
                  <a:lnTo>
                    <a:pt x="1539" y="329"/>
                  </a:lnTo>
                  <a:lnTo>
                    <a:pt x="1545" y="319"/>
                  </a:lnTo>
                  <a:lnTo>
                    <a:pt x="1516" y="290"/>
                  </a:lnTo>
                  <a:lnTo>
                    <a:pt x="1555" y="300"/>
                  </a:lnTo>
                  <a:lnTo>
                    <a:pt x="1583" y="296"/>
                  </a:lnTo>
                  <a:lnTo>
                    <a:pt x="1555" y="262"/>
                  </a:lnTo>
                  <a:lnTo>
                    <a:pt x="1561" y="246"/>
                  </a:lnTo>
                  <a:lnTo>
                    <a:pt x="1590" y="252"/>
                  </a:lnTo>
                  <a:lnTo>
                    <a:pt x="1590" y="262"/>
                  </a:lnTo>
                  <a:lnTo>
                    <a:pt x="1606" y="274"/>
                  </a:lnTo>
                  <a:lnTo>
                    <a:pt x="1612" y="262"/>
                  </a:lnTo>
                  <a:lnTo>
                    <a:pt x="1644" y="246"/>
                  </a:lnTo>
                  <a:lnTo>
                    <a:pt x="1634" y="233"/>
                  </a:lnTo>
                  <a:lnTo>
                    <a:pt x="1606" y="240"/>
                  </a:lnTo>
                  <a:close/>
                  <a:moveTo>
                    <a:pt x="1545" y="256"/>
                  </a:moveTo>
                  <a:lnTo>
                    <a:pt x="1523" y="262"/>
                  </a:lnTo>
                  <a:lnTo>
                    <a:pt x="1506" y="256"/>
                  </a:lnTo>
                  <a:lnTo>
                    <a:pt x="1512" y="240"/>
                  </a:lnTo>
                  <a:lnTo>
                    <a:pt x="1545" y="246"/>
                  </a:lnTo>
                  <a:lnTo>
                    <a:pt x="1545" y="256"/>
                  </a:lnTo>
                  <a:close/>
                  <a:moveTo>
                    <a:pt x="1478" y="140"/>
                  </a:moveTo>
                  <a:lnTo>
                    <a:pt x="1506" y="144"/>
                  </a:lnTo>
                  <a:lnTo>
                    <a:pt x="1523" y="144"/>
                  </a:lnTo>
                  <a:lnTo>
                    <a:pt x="1523" y="128"/>
                  </a:lnTo>
                  <a:lnTo>
                    <a:pt x="1478" y="128"/>
                  </a:lnTo>
                  <a:lnTo>
                    <a:pt x="1478" y="140"/>
                  </a:lnTo>
                  <a:close/>
                  <a:moveTo>
                    <a:pt x="1484" y="229"/>
                  </a:moveTo>
                  <a:lnTo>
                    <a:pt x="1478" y="211"/>
                  </a:lnTo>
                  <a:lnTo>
                    <a:pt x="1456" y="223"/>
                  </a:lnTo>
                  <a:lnTo>
                    <a:pt x="1439" y="233"/>
                  </a:lnTo>
                  <a:lnTo>
                    <a:pt x="1468" y="233"/>
                  </a:lnTo>
                  <a:lnTo>
                    <a:pt x="1484" y="229"/>
                  </a:lnTo>
                  <a:close/>
                  <a:moveTo>
                    <a:pt x="1439" y="613"/>
                  </a:moveTo>
                  <a:lnTo>
                    <a:pt x="1433" y="603"/>
                  </a:lnTo>
                  <a:lnTo>
                    <a:pt x="1439" y="591"/>
                  </a:lnTo>
                  <a:lnTo>
                    <a:pt x="1417" y="580"/>
                  </a:lnTo>
                  <a:lnTo>
                    <a:pt x="1417" y="568"/>
                  </a:lnTo>
                  <a:lnTo>
                    <a:pt x="1451" y="574"/>
                  </a:lnTo>
                  <a:lnTo>
                    <a:pt x="1462" y="562"/>
                  </a:lnTo>
                  <a:lnTo>
                    <a:pt x="1445" y="546"/>
                  </a:lnTo>
                  <a:lnTo>
                    <a:pt x="1417" y="558"/>
                  </a:lnTo>
                  <a:lnTo>
                    <a:pt x="1378" y="580"/>
                  </a:lnTo>
                  <a:lnTo>
                    <a:pt x="1340" y="609"/>
                  </a:lnTo>
                  <a:lnTo>
                    <a:pt x="1372" y="568"/>
                  </a:lnTo>
                  <a:lnTo>
                    <a:pt x="1401" y="552"/>
                  </a:lnTo>
                  <a:lnTo>
                    <a:pt x="1423" y="530"/>
                  </a:lnTo>
                  <a:lnTo>
                    <a:pt x="1500" y="530"/>
                  </a:lnTo>
                  <a:lnTo>
                    <a:pt x="1535" y="536"/>
                  </a:lnTo>
                  <a:lnTo>
                    <a:pt x="1555" y="520"/>
                  </a:lnTo>
                  <a:lnTo>
                    <a:pt x="1590" y="507"/>
                  </a:lnTo>
                  <a:lnTo>
                    <a:pt x="1606" y="507"/>
                  </a:lnTo>
                  <a:lnTo>
                    <a:pt x="1618" y="501"/>
                  </a:lnTo>
                  <a:lnTo>
                    <a:pt x="1612" y="491"/>
                  </a:lnTo>
                  <a:lnTo>
                    <a:pt x="1618" y="485"/>
                  </a:lnTo>
                  <a:lnTo>
                    <a:pt x="1622" y="469"/>
                  </a:lnTo>
                  <a:lnTo>
                    <a:pt x="1555" y="475"/>
                  </a:lnTo>
                  <a:lnTo>
                    <a:pt x="1600" y="457"/>
                  </a:lnTo>
                  <a:lnTo>
                    <a:pt x="1551" y="428"/>
                  </a:lnTo>
                  <a:lnTo>
                    <a:pt x="1561" y="408"/>
                  </a:lnTo>
                  <a:lnTo>
                    <a:pt x="1555" y="396"/>
                  </a:lnTo>
                  <a:lnTo>
                    <a:pt x="1555" y="380"/>
                  </a:lnTo>
                  <a:lnTo>
                    <a:pt x="1539" y="380"/>
                  </a:lnTo>
                  <a:lnTo>
                    <a:pt x="1551" y="357"/>
                  </a:lnTo>
                  <a:lnTo>
                    <a:pt x="1472" y="396"/>
                  </a:lnTo>
                  <a:lnTo>
                    <a:pt x="1462" y="396"/>
                  </a:lnTo>
                  <a:lnTo>
                    <a:pt x="1472" y="386"/>
                  </a:lnTo>
                  <a:lnTo>
                    <a:pt x="1468" y="380"/>
                  </a:lnTo>
                  <a:lnTo>
                    <a:pt x="1484" y="345"/>
                  </a:lnTo>
                  <a:lnTo>
                    <a:pt x="1468" y="341"/>
                  </a:lnTo>
                  <a:lnTo>
                    <a:pt x="1456" y="323"/>
                  </a:lnTo>
                  <a:lnTo>
                    <a:pt x="1439" y="323"/>
                  </a:lnTo>
                  <a:lnTo>
                    <a:pt x="1439" y="319"/>
                  </a:lnTo>
                  <a:lnTo>
                    <a:pt x="1395" y="313"/>
                  </a:lnTo>
                  <a:lnTo>
                    <a:pt x="1389" y="300"/>
                  </a:lnTo>
                  <a:lnTo>
                    <a:pt x="1378" y="323"/>
                  </a:lnTo>
                  <a:lnTo>
                    <a:pt x="1356" y="351"/>
                  </a:lnTo>
                  <a:lnTo>
                    <a:pt x="1366" y="361"/>
                  </a:lnTo>
                  <a:lnTo>
                    <a:pt x="1334" y="390"/>
                  </a:lnTo>
                  <a:lnTo>
                    <a:pt x="1346" y="412"/>
                  </a:lnTo>
                  <a:lnTo>
                    <a:pt x="1299" y="453"/>
                  </a:lnTo>
                  <a:lnTo>
                    <a:pt x="1279" y="457"/>
                  </a:lnTo>
                  <a:lnTo>
                    <a:pt x="1273" y="485"/>
                  </a:lnTo>
                  <a:lnTo>
                    <a:pt x="1244" y="520"/>
                  </a:lnTo>
                  <a:lnTo>
                    <a:pt x="1222" y="507"/>
                  </a:lnTo>
                  <a:lnTo>
                    <a:pt x="1234" y="453"/>
                  </a:lnTo>
                  <a:lnTo>
                    <a:pt x="1222" y="447"/>
                  </a:lnTo>
                  <a:lnTo>
                    <a:pt x="1200" y="453"/>
                  </a:lnTo>
                  <a:lnTo>
                    <a:pt x="1151" y="412"/>
                  </a:lnTo>
                  <a:lnTo>
                    <a:pt x="1117" y="412"/>
                  </a:lnTo>
                  <a:lnTo>
                    <a:pt x="1117" y="380"/>
                  </a:lnTo>
                  <a:lnTo>
                    <a:pt x="1106" y="380"/>
                  </a:lnTo>
                  <a:lnTo>
                    <a:pt x="1117" y="357"/>
                  </a:lnTo>
                  <a:lnTo>
                    <a:pt x="1161" y="329"/>
                  </a:lnTo>
                  <a:lnTo>
                    <a:pt x="1161" y="319"/>
                  </a:lnTo>
                  <a:lnTo>
                    <a:pt x="1206" y="306"/>
                  </a:lnTo>
                  <a:lnTo>
                    <a:pt x="1184" y="290"/>
                  </a:lnTo>
                  <a:lnTo>
                    <a:pt x="1216" y="296"/>
                  </a:lnTo>
                  <a:lnTo>
                    <a:pt x="1279" y="274"/>
                  </a:lnTo>
                  <a:lnTo>
                    <a:pt x="1234" y="262"/>
                  </a:lnTo>
                  <a:lnTo>
                    <a:pt x="1283" y="262"/>
                  </a:lnTo>
                  <a:lnTo>
                    <a:pt x="1311" y="252"/>
                  </a:lnTo>
                  <a:lnTo>
                    <a:pt x="1334" y="256"/>
                  </a:lnTo>
                  <a:lnTo>
                    <a:pt x="1346" y="246"/>
                  </a:lnTo>
                  <a:lnTo>
                    <a:pt x="1366" y="252"/>
                  </a:lnTo>
                  <a:lnTo>
                    <a:pt x="1395" y="223"/>
                  </a:lnTo>
                  <a:lnTo>
                    <a:pt x="1405" y="201"/>
                  </a:lnTo>
                  <a:lnTo>
                    <a:pt x="1372" y="195"/>
                  </a:lnTo>
                  <a:lnTo>
                    <a:pt x="1356" y="211"/>
                  </a:lnTo>
                  <a:lnTo>
                    <a:pt x="1322" y="229"/>
                  </a:lnTo>
                  <a:lnTo>
                    <a:pt x="1305" y="233"/>
                  </a:lnTo>
                  <a:lnTo>
                    <a:pt x="1322" y="207"/>
                  </a:lnTo>
                  <a:lnTo>
                    <a:pt x="1299" y="207"/>
                  </a:lnTo>
                  <a:lnTo>
                    <a:pt x="1283" y="217"/>
                  </a:lnTo>
                  <a:lnTo>
                    <a:pt x="1279" y="201"/>
                  </a:lnTo>
                  <a:lnTo>
                    <a:pt x="1295" y="195"/>
                  </a:lnTo>
                  <a:lnTo>
                    <a:pt x="1279" y="166"/>
                  </a:lnTo>
                  <a:lnTo>
                    <a:pt x="1228" y="189"/>
                  </a:lnTo>
                  <a:lnTo>
                    <a:pt x="1251" y="207"/>
                  </a:lnTo>
                  <a:lnTo>
                    <a:pt x="1228" y="223"/>
                  </a:lnTo>
                  <a:lnTo>
                    <a:pt x="1206" y="223"/>
                  </a:lnTo>
                  <a:lnTo>
                    <a:pt x="1190" y="229"/>
                  </a:lnTo>
                  <a:lnTo>
                    <a:pt x="1151" y="229"/>
                  </a:lnTo>
                  <a:lnTo>
                    <a:pt x="1094" y="223"/>
                  </a:lnTo>
                  <a:lnTo>
                    <a:pt x="1050" y="223"/>
                  </a:lnTo>
                  <a:lnTo>
                    <a:pt x="1044" y="246"/>
                  </a:lnTo>
                  <a:lnTo>
                    <a:pt x="1027" y="229"/>
                  </a:lnTo>
                  <a:lnTo>
                    <a:pt x="985" y="240"/>
                  </a:lnTo>
                  <a:lnTo>
                    <a:pt x="960" y="229"/>
                  </a:lnTo>
                  <a:lnTo>
                    <a:pt x="972" y="217"/>
                  </a:lnTo>
                  <a:lnTo>
                    <a:pt x="895" y="195"/>
                  </a:lnTo>
                  <a:lnTo>
                    <a:pt x="861" y="201"/>
                  </a:lnTo>
                  <a:lnTo>
                    <a:pt x="845" y="211"/>
                  </a:lnTo>
                  <a:lnTo>
                    <a:pt x="839" y="195"/>
                  </a:lnTo>
                  <a:lnTo>
                    <a:pt x="812" y="201"/>
                  </a:lnTo>
                  <a:lnTo>
                    <a:pt x="767" y="195"/>
                  </a:lnTo>
                  <a:lnTo>
                    <a:pt x="707" y="217"/>
                  </a:lnTo>
                  <a:lnTo>
                    <a:pt x="666" y="201"/>
                  </a:lnTo>
                  <a:lnTo>
                    <a:pt x="650" y="201"/>
                  </a:lnTo>
                  <a:lnTo>
                    <a:pt x="633" y="195"/>
                  </a:lnTo>
                  <a:lnTo>
                    <a:pt x="617" y="207"/>
                  </a:lnTo>
                  <a:lnTo>
                    <a:pt x="583" y="195"/>
                  </a:lnTo>
                  <a:lnTo>
                    <a:pt x="483" y="185"/>
                  </a:lnTo>
                  <a:lnTo>
                    <a:pt x="390" y="189"/>
                  </a:lnTo>
                  <a:lnTo>
                    <a:pt x="323" y="211"/>
                  </a:lnTo>
                  <a:lnTo>
                    <a:pt x="305" y="233"/>
                  </a:lnTo>
                  <a:lnTo>
                    <a:pt x="323" y="256"/>
                  </a:lnTo>
                  <a:lnTo>
                    <a:pt x="305" y="262"/>
                  </a:lnTo>
                  <a:lnTo>
                    <a:pt x="256" y="268"/>
                  </a:lnTo>
                  <a:lnTo>
                    <a:pt x="228" y="284"/>
                  </a:lnTo>
                  <a:lnTo>
                    <a:pt x="256" y="284"/>
                  </a:lnTo>
                  <a:lnTo>
                    <a:pt x="278" y="278"/>
                  </a:lnTo>
                  <a:lnTo>
                    <a:pt x="266" y="300"/>
                  </a:lnTo>
                  <a:lnTo>
                    <a:pt x="217" y="313"/>
                  </a:lnTo>
                  <a:lnTo>
                    <a:pt x="201" y="306"/>
                  </a:lnTo>
                  <a:lnTo>
                    <a:pt x="122" y="357"/>
                  </a:lnTo>
                  <a:lnTo>
                    <a:pt x="134" y="361"/>
                  </a:lnTo>
                  <a:lnTo>
                    <a:pt x="167" y="357"/>
                  </a:lnTo>
                  <a:lnTo>
                    <a:pt x="138" y="386"/>
                  </a:lnTo>
                  <a:lnTo>
                    <a:pt x="173" y="390"/>
                  </a:lnTo>
                  <a:lnTo>
                    <a:pt x="189" y="380"/>
                  </a:lnTo>
                  <a:lnTo>
                    <a:pt x="201" y="390"/>
                  </a:lnTo>
                  <a:lnTo>
                    <a:pt x="138" y="418"/>
                  </a:lnTo>
                  <a:lnTo>
                    <a:pt x="100" y="428"/>
                  </a:lnTo>
                  <a:lnTo>
                    <a:pt x="90" y="440"/>
                  </a:lnTo>
                  <a:lnTo>
                    <a:pt x="49" y="440"/>
                  </a:lnTo>
                  <a:lnTo>
                    <a:pt x="39" y="453"/>
                  </a:lnTo>
                  <a:lnTo>
                    <a:pt x="16" y="453"/>
                  </a:lnTo>
                  <a:lnTo>
                    <a:pt x="0" y="469"/>
                  </a:lnTo>
                  <a:lnTo>
                    <a:pt x="23" y="469"/>
                  </a:lnTo>
                  <a:lnTo>
                    <a:pt x="33" y="457"/>
                  </a:lnTo>
                  <a:lnTo>
                    <a:pt x="45" y="457"/>
                  </a:lnTo>
                  <a:lnTo>
                    <a:pt x="77" y="453"/>
                  </a:lnTo>
                  <a:lnTo>
                    <a:pt x="77" y="463"/>
                  </a:lnTo>
                  <a:lnTo>
                    <a:pt x="100" y="447"/>
                  </a:lnTo>
                  <a:lnTo>
                    <a:pt x="211" y="408"/>
                  </a:lnTo>
                  <a:lnTo>
                    <a:pt x="234" y="390"/>
                  </a:lnTo>
                  <a:lnTo>
                    <a:pt x="260" y="386"/>
                  </a:lnTo>
                  <a:lnTo>
                    <a:pt x="288" y="361"/>
                  </a:lnTo>
                  <a:lnTo>
                    <a:pt x="343" y="329"/>
                  </a:lnTo>
                  <a:lnTo>
                    <a:pt x="339" y="345"/>
                  </a:lnTo>
                  <a:lnTo>
                    <a:pt x="305" y="361"/>
                  </a:lnTo>
                  <a:lnTo>
                    <a:pt x="301" y="380"/>
                  </a:lnTo>
                  <a:lnTo>
                    <a:pt x="368" y="357"/>
                  </a:lnTo>
                  <a:lnTo>
                    <a:pt x="372" y="345"/>
                  </a:lnTo>
                  <a:lnTo>
                    <a:pt x="390" y="341"/>
                  </a:lnTo>
                  <a:lnTo>
                    <a:pt x="394" y="357"/>
                  </a:lnTo>
                  <a:lnTo>
                    <a:pt x="483" y="380"/>
                  </a:lnTo>
                  <a:lnTo>
                    <a:pt x="489" y="402"/>
                  </a:lnTo>
                  <a:lnTo>
                    <a:pt x="506" y="390"/>
                  </a:lnTo>
                  <a:lnTo>
                    <a:pt x="522" y="390"/>
                  </a:lnTo>
                  <a:lnTo>
                    <a:pt x="522" y="434"/>
                  </a:lnTo>
                  <a:lnTo>
                    <a:pt x="528" y="453"/>
                  </a:lnTo>
                  <a:lnTo>
                    <a:pt x="506" y="469"/>
                  </a:lnTo>
                  <a:lnTo>
                    <a:pt x="506" y="485"/>
                  </a:lnTo>
                  <a:lnTo>
                    <a:pt x="522" y="485"/>
                  </a:lnTo>
                  <a:lnTo>
                    <a:pt x="512" y="501"/>
                  </a:lnTo>
                  <a:lnTo>
                    <a:pt x="528" y="495"/>
                  </a:lnTo>
                  <a:lnTo>
                    <a:pt x="506" y="520"/>
                  </a:lnTo>
                  <a:lnTo>
                    <a:pt x="528" y="530"/>
                  </a:lnTo>
                  <a:lnTo>
                    <a:pt x="556" y="558"/>
                  </a:lnTo>
                  <a:lnTo>
                    <a:pt x="550" y="558"/>
                  </a:lnTo>
                  <a:lnTo>
                    <a:pt x="544" y="597"/>
                  </a:lnTo>
                  <a:lnTo>
                    <a:pt x="538" y="580"/>
                  </a:lnTo>
                  <a:lnTo>
                    <a:pt x="512" y="580"/>
                  </a:lnTo>
                  <a:lnTo>
                    <a:pt x="512" y="603"/>
                  </a:lnTo>
                  <a:lnTo>
                    <a:pt x="467" y="664"/>
                  </a:lnTo>
                  <a:lnTo>
                    <a:pt x="445" y="708"/>
                  </a:lnTo>
                  <a:lnTo>
                    <a:pt x="428" y="725"/>
                  </a:lnTo>
                  <a:lnTo>
                    <a:pt x="428" y="759"/>
                  </a:lnTo>
                  <a:lnTo>
                    <a:pt x="439" y="759"/>
                  </a:lnTo>
                  <a:lnTo>
                    <a:pt x="433" y="769"/>
                  </a:lnTo>
                  <a:lnTo>
                    <a:pt x="439" y="826"/>
                  </a:lnTo>
                  <a:lnTo>
                    <a:pt x="428" y="836"/>
                  </a:lnTo>
                  <a:lnTo>
                    <a:pt x="477" y="858"/>
                  </a:lnTo>
                  <a:lnTo>
                    <a:pt x="483" y="877"/>
                  </a:lnTo>
                  <a:lnTo>
                    <a:pt x="534" y="877"/>
                  </a:lnTo>
                  <a:lnTo>
                    <a:pt x="605" y="897"/>
                  </a:lnTo>
                  <a:lnTo>
                    <a:pt x="640" y="887"/>
                  </a:lnTo>
                  <a:lnTo>
                    <a:pt x="662" y="887"/>
                  </a:lnTo>
                  <a:lnTo>
                    <a:pt x="694" y="942"/>
                  </a:lnTo>
                  <a:lnTo>
                    <a:pt x="707" y="942"/>
                  </a:lnTo>
                  <a:lnTo>
                    <a:pt x="711" y="932"/>
                  </a:lnTo>
                  <a:lnTo>
                    <a:pt x="733" y="925"/>
                  </a:lnTo>
                  <a:lnTo>
                    <a:pt x="755" y="954"/>
                  </a:lnTo>
                  <a:lnTo>
                    <a:pt x="761" y="992"/>
                  </a:lnTo>
                  <a:lnTo>
                    <a:pt x="778" y="1005"/>
                  </a:lnTo>
                  <a:lnTo>
                    <a:pt x="784" y="992"/>
                  </a:lnTo>
                  <a:lnTo>
                    <a:pt x="784" y="970"/>
                  </a:lnTo>
                  <a:lnTo>
                    <a:pt x="867" y="925"/>
                  </a:lnTo>
                  <a:lnTo>
                    <a:pt x="877" y="938"/>
                  </a:lnTo>
                  <a:lnTo>
                    <a:pt x="895" y="932"/>
                  </a:lnTo>
                  <a:lnTo>
                    <a:pt x="905" y="948"/>
                  </a:lnTo>
                  <a:lnTo>
                    <a:pt x="928" y="932"/>
                  </a:lnTo>
                  <a:lnTo>
                    <a:pt x="922" y="915"/>
                  </a:lnTo>
                  <a:lnTo>
                    <a:pt x="1027" y="925"/>
                  </a:lnTo>
                  <a:lnTo>
                    <a:pt x="1039" y="948"/>
                  </a:lnTo>
                  <a:lnTo>
                    <a:pt x="1039" y="976"/>
                  </a:lnTo>
                  <a:lnTo>
                    <a:pt x="1050" y="988"/>
                  </a:lnTo>
                  <a:lnTo>
                    <a:pt x="1050" y="1005"/>
                  </a:lnTo>
                  <a:lnTo>
                    <a:pt x="1062" y="1021"/>
                  </a:lnTo>
                  <a:lnTo>
                    <a:pt x="1072" y="1021"/>
                  </a:lnTo>
                  <a:lnTo>
                    <a:pt x="1084" y="982"/>
                  </a:lnTo>
                  <a:lnTo>
                    <a:pt x="1084" y="948"/>
                  </a:lnTo>
                  <a:lnTo>
                    <a:pt x="1078" y="903"/>
                  </a:lnTo>
                  <a:lnTo>
                    <a:pt x="1151" y="848"/>
                  </a:lnTo>
                  <a:lnTo>
                    <a:pt x="1173" y="836"/>
                  </a:lnTo>
                  <a:lnTo>
                    <a:pt x="1200" y="804"/>
                  </a:lnTo>
                  <a:lnTo>
                    <a:pt x="1184" y="787"/>
                  </a:lnTo>
                  <a:lnTo>
                    <a:pt x="1206" y="781"/>
                  </a:lnTo>
                  <a:lnTo>
                    <a:pt x="1190" y="759"/>
                  </a:lnTo>
                  <a:lnTo>
                    <a:pt x="1206" y="747"/>
                  </a:lnTo>
                  <a:lnTo>
                    <a:pt x="1212" y="769"/>
                  </a:lnTo>
                  <a:lnTo>
                    <a:pt x="1222" y="763"/>
                  </a:lnTo>
                  <a:lnTo>
                    <a:pt x="1222" y="737"/>
                  </a:lnTo>
                  <a:lnTo>
                    <a:pt x="1234" y="747"/>
                  </a:lnTo>
                  <a:lnTo>
                    <a:pt x="1257" y="725"/>
                  </a:lnTo>
                  <a:lnTo>
                    <a:pt x="1257" y="714"/>
                  </a:lnTo>
                  <a:lnTo>
                    <a:pt x="1328" y="696"/>
                  </a:lnTo>
                  <a:lnTo>
                    <a:pt x="1318" y="686"/>
                  </a:lnTo>
                  <a:lnTo>
                    <a:pt x="1334" y="664"/>
                  </a:lnTo>
                  <a:lnTo>
                    <a:pt x="1401" y="641"/>
                  </a:lnTo>
                  <a:lnTo>
                    <a:pt x="1417" y="629"/>
                  </a:lnTo>
                  <a:lnTo>
                    <a:pt x="1429" y="619"/>
                  </a:lnTo>
                  <a:lnTo>
                    <a:pt x="1445" y="629"/>
                  </a:lnTo>
                  <a:lnTo>
                    <a:pt x="1429" y="635"/>
                  </a:lnTo>
                  <a:lnTo>
                    <a:pt x="1401" y="654"/>
                  </a:lnTo>
                  <a:lnTo>
                    <a:pt x="1405" y="664"/>
                  </a:lnTo>
                  <a:lnTo>
                    <a:pt x="1429" y="658"/>
                  </a:lnTo>
                  <a:lnTo>
                    <a:pt x="1456" y="635"/>
                  </a:lnTo>
                  <a:lnTo>
                    <a:pt x="1484" y="629"/>
                  </a:lnTo>
                  <a:lnTo>
                    <a:pt x="1484" y="619"/>
                  </a:lnTo>
                  <a:lnTo>
                    <a:pt x="1462" y="619"/>
                  </a:lnTo>
                  <a:lnTo>
                    <a:pt x="1439" y="613"/>
                  </a:lnTo>
                  <a:close/>
                  <a:moveTo>
                    <a:pt x="1177" y="641"/>
                  </a:moveTo>
                  <a:lnTo>
                    <a:pt x="1167" y="629"/>
                  </a:lnTo>
                  <a:lnTo>
                    <a:pt x="1155" y="641"/>
                  </a:lnTo>
                  <a:lnTo>
                    <a:pt x="1133" y="686"/>
                  </a:lnTo>
                  <a:lnTo>
                    <a:pt x="1161" y="676"/>
                  </a:lnTo>
                  <a:lnTo>
                    <a:pt x="1173" y="680"/>
                  </a:lnTo>
                  <a:lnTo>
                    <a:pt x="1167" y="686"/>
                  </a:lnTo>
                  <a:lnTo>
                    <a:pt x="1123" y="708"/>
                  </a:lnTo>
                  <a:lnTo>
                    <a:pt x="1106" y="696"/>
                  </a:lnTo>
                  <a:lnTo>
                    <a:pt x="1133" y="686"/>
                  </a:lnTo>
                  <a:lnTo>
                    <a:pt x="1139" y="676"/>
                  </a:lnTo>
                  <a:lnTo>
                    <a:pt x="1133" y="658"/>
                  </a:lnTo>
                  <a:lnTo>
                    <a:pt x="1117" y="658"/>
                  </a:lnTo>
                  <a:lnTo>
                    <a:pt x="1133" y="641"/>
                  </a:lnTo>
                  <a:lnTo>
                    <a:pt x="1129" y="625"/>
                  </a:lnTo>
                  <a:lnTo>
                    <a:pt x="1110" y="629"/>
                  </a:lnTo>
                  <a:lnTo>
                    <a:pt x="1078" y="654"/>
                  </a:lnTo>
                  <a:lnTo>
                    <a:pt x="1068" y="692"/>
                  </a:lnTo>
                  <a:lnTo>
                    <a:pt x="1050" y="696"/>
                  </a:lnTo>
                  <a:lnTo>
                    <a:pt x="1039" y="692"/>
                  </a:lnTo>
                  <a:lnTo>
                    <a:pt x="1044" y="670"/>
                  </a:lnTo>
                  <a:lnTo>
                    <a:pt x="1062" y="647"/>
                  </a:lnTo>
                  <a:lnTo>
                    <a:pt x="1062" y="635"/>
                  </a:lnTo>
                  <a:lnTo>
                    <a:pt x="1072" y="635"/>
                  </a:lnTo>
                  <a:lnTo>
                    <a:pt x="1094" y="619"/>
                  </a:lnTo>
                  <a:lnTo>
                    <a:pt x="1110" y="619"/>
                  </a:lnTo>
                  <a:lnTo>
                    <a:pt x="1129" y="613"/>
                  </a:lnTo>
                  <a:lnTo>
                    <a:pt x="1123" y="609"/>
                  </a:lnTo>
                  <a:lnTo>
                    <a:pt x="1078" y="609"/>
                  </a:lnTo>
                  <a:lnTo>
                    <a:pt x="1084" y="591"/>
                  </a:lnTo>
                  <a:lnTo>
                    <a:pt x="1044" y="609"/>
                  </a:lnTo>
                  <a:lnTo>
                    <a:pt x="1017" y="603"/>
                  </a:lnTo>
                  <a:lnTo>
                    <a:pt x="1017" y="591"/>
                  </a:lnTo>
                  <a:lnTo>
                    <a:pt x="1056" y="587"/>
                  </a:lnTo>
                  <a:lnTo>
                    <a:pt x="1078" y="580"/>
                  </a:lnTo>
                  <a:lnTo>
                    <a:pt x="1084" y="568"/>
                  </a:lnTo>
                  <a:lnTo>
                    <a:pt x="1110" y="562"/>
                  </a:lnTo>
                  <a:lnTo>
                    <a:pt x="1133" y="591"/>
                  </a:lnTo>
                  <a:lnTo>
                    <a:pt x="1139" y="609"/>
                  </a:lnTo>
                  <a:lnTo>
                    <a:pt x="1173" y="613"/>
                  </a:lnTo>
                  <a:lnTo>
                    <a:pt x="1196" y="635"/>
                  </a:lnTo>
                  <a:lnTo>
                    <a:pt x="1177" y="641"/>
                  </a:lnTo>
                  <a:close/>
                  <a:moveTo>
                    <a:pt x="1238" y="658"/>
                  </a:moveTo>
                  <a:lnTo>
                    <a:pt x="1228" y="670"/>
                  </a:lnTo>
                  <a:lnTo>
                    <a:pt x="1184" y="676"/>
                  </a:lnTo>
                  <a:lnTo>
                    <a:pt x="1184" y="664"/>
                  </a:lnTo>
                  <a:lnTo>
                    <a:pt x="1228" y="654"/>
                  </a:lnTo>
                  <a:lnTo>
                    <a:pt x="1244" y="654"/>
                  </a:lnTo>
                  <a:lnTo>
                    <a:pt x="1238" y="658"/>
                  </a:lnTo>
                  <a:close/>
                  <a:moveTo>
                    <a:pt x="1322" y="319"/>
                  </a:moveTo>
                  <a:lnTo>
                    <a:pt x="1322" y="300"/>
                  </a:lnTo>
                  <a:lnTo>
                    <a:pt x="1295" y="313"/>
                  </a:lnTo>
                  <a:lnTo>
                    <a:pt x="1305" y="329"/>
                  </a:lnTo>
                  <a:lnTo>
                    <a:pt x="1322" y="319"/>
                  </a:lnTo>
                  <a:close/>
                  <a:moveTo>
                    <a:pt x="1362" y="319"/>
                  </a:moveTo>
                  <a:lnTo>
                    <a:pt x="1356" y="319"/>
                  </a:lnTo>
                  <a:lnTo>
                    <a:pt x="1340" y="323"/>
                  </a:lnTo>
                  <a:lnTo>
                    <a:pt x="1346" y="335"/>
                  </a:lnTo>
                  <a:lnTo>
                    <a:pt x="1362" y="319"/>
                  </a:lnTo>
                  <a:close/>
                  <a:moveTo>
                    <a:pt x="1350" y="290"/>
                  </a:moveTo>
                  <a:lnTo>
                    <a:pt x="1311" y="262"/>
                  </a:lnTo>
                  <a:lnTo>
                    <a:pt x="1283" y="290"/>
                  </a:lnTo>
                  <a:lnTo>
                    <a:pt x="1283" y="300"/>
                  </a:lnTo>
                  <a:lnTo>
                    <a:pt x="1299" y="300"/>
                  </a:lnTo>
                  <a:lnTo>
                    <a:pt x="1318" y="296"/>
                  </a:lnTo>
                  <a:lnTo>
                    <a:pt x="1346" y="306"/>
                  </a:lnTo>
                  <a:lnTo>
                    <a:pt x="1350" y="290"/>
                  </a:lnTo>
                  <a:close/>
                  <a:moveTo>
                    <a:pt x="1494" y="562"/>
                  </a:moveTo>
                  <a:lnTo>
                    <a:pt x="1506" y="552"/>
                  </a:lnTo>
                  <a:lnTo>
                    <a:pt x="1494" y="546"/>
                  </a:lnTo>
                  <a:lnTo>
                    <a:pt x="1472" y="542"/>
                  </a:lnTo>
                  <a:lnTo>
                    <a:pt x="1478" y="558"/>
                  </a:lnTo>
                  <a:lnTo>
                    <a:pt x="1494" y="562"/>
                  </a:lnTo>
                  <a:close/>
                  <a:moveTo>
                    <a:pt x="1634" y="568"/>
                  </a:moveTo>
                  <a:lnTo>
                    <a:pt x="1622" y="562"/>
                  </a:lnTo>
                  <a:lnTo>
                    <a:pt x="1634" y="552"/>
                  </a:lnTo>
                  <a:lnTo>
                    <a:pt x="1600" y="546"/>
                  </a:lnTo>
                  <a:lnTo>
                    <a:pt x="1600" y="536"/>
                  </a:lnTo>
                  <a:lnTo>
                    <a:pt x="1590" y="536"/>
                  </a:lnTo>
                  <a:lnTo>
                    <a:pt x="1600" y="528"/>
                  </a:lnTo>
                  <a:lnTo>
                    <a:pt x="1600" y="520"/>
                  </a:lnTo>
                  <a:lnTo>
                    <a:pt x="1577" y="530"/>
                  </a:lnTo>
                  <a:lnTo>
                    <a:pt x="1561" y="562"/>
                  </a:lnTo>
                  <a:lnTo>
                    <a:pt x="1535" y="580"/>
                  </a:lnTo>
                  <a:lnTo>
                    <a:pt x="1583" y="591"/>
                  </a:lnTo>
                  <a:lnTo>
                    <a:pt x="1583" y="609"/>
                  </a:lnTo>
                  <a:lnTo>
                    <a:pt x="1618" y="580"/>
                  </a:lnTo>
                  <a:lnTo>
                    <a:pt x="1618" y="597"/>
                  </a:lnTo>
                  <a:lnTo>
                    <a:pt x="1634" y="603"/>
                  </a:lnTo>
                  <a:lnTo>
                    <a:pt x="1644" y="587"/>
                  </a:lnTo>
                  <a:lnTo>
                    <a:pt x="1628" y="580"/>
                  </a:lnTo>
                  <a:lnTo>
                    <a:pt x="1634" y="568"/>
                  </a:lnTo>
                  <a:close/>
                  <a:moveTo>
                    <a:pt x="1500" y="580"/>
                  </a:moveTo>
                  <a:lnTo>
                    <a:pt x="1484" y="587"/>
                  </a:lnTo>
                  <a:lnTo>
                    <a:pt x="1500" y="591"/>
                  </a:lnTo>
                  <a:lnTo>
                    <a:pt x="1500" y="580"/>
                  </a:lnTo>
                  <a:close/>
                  <a:moveTo>
                    <a:pt x="1512" y="597"/>
                  </a:moveTo>
                  <a:lnTo>
                    <a:pt x="1490" y="609"/>
                  </a:lnTo>
                  <a:lnTo>
                    <a:pt x="1500" y="619"/>
                  </a:lnTo>
                  <a:lnTo>
                    <a:pt x="1516" y="619"/>
                  </a:lnTo>
                  <a:lnTo>
                    <a:pt x="1516" y="609"/>
                  </a:lnTo>
                  <a:lnTo>
                    <a:pt x="1506" y="609"/>
                  </a:lnTo>
                  <a:lnTo>
                    <a:pt x="1512" y="597"/>
                  </a:lnTo>
                  <a:close/>
                  <a:moveTo>
                    <a:pt x="1445" y="603"/>
                  </a:moveTo>
                  <a:lnTo>
                    <a:pt x="1478" y="609"/>
                  </a:lnTo>
                  <a:lnTo>
                    <a:pt x="1456" y="591"/>
                  </a:lnTo>
                  <a:lnTo>
                    <a:pt x="1445" y="603"/>
                  </a:lnTo>
                  <a:close/>
                  <a:moveTo>
                    <a:pt x="950" y="201"/>
                  </a:moveTo>
                  <a:lnTo>
                    <a:pt x="985" y="207"/>
                  </a:lnTo>
                  <a:lnTo>
                    <a:pt x="995" y="211"/>
                  </a:lnTo>
                  <a:lnTo>
                    <a:pt x="1078" y="201"/>
                  </a:lnTo>
                  <a:lnTo>
                    <a:pt x="1110" y="211"/>
                  </a:lnTo>
                  <a:lnTo>
                    <a:pt x="1129" y="201"/>
                  </a:lnTo>
                  <a:lnTo>
                    <a:pt x="1161" y="201"/>
                  </a:lnTo>
                  <a:lnTo>
                    <a:pt x="1167" y="189"/>
                  </a:lnTo>
                  <a:lnTo>
                    <a:pt x="1151" y="185"/>
                  </a:lnTo>
                  <a:lnTo>
                    <a:pt x="1161" y="162"/>
                  </a:lnTo>
                  <a:lnTo>
                    <a:pt x="1155" y="144"/>
                  </a:lnTo>
                  <a:lnTo>
                    <a:pt x="1129" y="144"/>
                  </a:lnTo>
                  <a:lnTo>
                    <a:pt x="1123" y="162"/>
                  </a:lnTo>
                  <a:lnTo>
                    <a:pt x="1110" y="144"/>
                  </a:lnTo>
                  <a:lnTo>
                    <a:pt x="1072" y="166"/>
                  </a:lnTo>
                  <a:lnTo>
                    <a:pt x="1072" y="150"/>
                  </a:lnTo>
                  <a:lnTo>
                    <a:pt x="1050" y="156"/>
                  </a:lnTo>
                  <a:lnTo>
                    <a:pt x="1050" y="140"/>
                  </a:lnTo>
                  <a:lnTo>
                    <a:pt x="972" y="166"/>
                  </a:lnTo>
                  <a:lnTo>
                    <a:pt x="985" y="173"/>
                  </a:lnTo>
                  <a:lnTo>
                    <a:pt x="1017" y="166"/>
                  </a:lnTo>
                  <a:lnTo>
                    <a:pt x="995" y="179"/>
                  </a:lnTo>
                  <a:lnTo>
                    <a:pt x="1023" y="185"/>
                  </a:lnTo>
                  <a:lnTo>
                    <a:pt x="979" y="189"/>
                  </a:lnTo>
                  <a:lnTo>
                    <a:pt x="950" y="201"/>
                  </a:lnTo>
                  <a:close/>
                  <a:moveTo>
                    <a:pt x="1078" y="95"/>
                  </a:moveTo>
                  <a:lnTo>
                    <a:pt x="1106" y="89"/>
                  </a:lnTo>
                  <a:lnTo>
                    <a:pt x="1117" y="77"/>
                  </a:lnTo>
                  <a:lnTo>
                    <a:pt x="1094" y="73"/>
                  </a:lnTo>
                  <a:lnTo>
                    <a:pt x="1044" y="89"/>
                  </a:lnTo>
                  <a:lnTo>
                    <a:pt x="1017" y="106"/>
                  </a:lnTo>
                  <a:lnTo>
                    <a:pt x="1050" y="106"/>
                  </a:lnTo>
                  <a:lnTo>
                    <a:pt x="1078" y="95"/>
                  </a:lnTo>
                  <a:close/>
                  <a:moveTo>
                    <a:pt x="1068" y="118"/>
                  </a:moveTo>
                  <a:lnTo>
                    <a:pt x="1106" y="112"/>
                  </a:lnTo>
                  <a:lnTo>
                    <a:pt x="1090" y="128"/>
                  </a:lnTo>
                  <a:lnTo>
                    <a:pt x="1117" y="128"/>
                  </a:lnTo>
                  <a:lnTo>
                    <a:pt x="1177" y="118"/>
                  </a:lnTo>
                  <a:lnTo>
                    <a:pt x="1206" y="106"/>
                  </a:lnTo>
                  <a:lnTo>
                    <a:pt x="1184" y="100"/>
                  </a:lnTo>
                  <a:lnTo>
                    <a:pt x="1196" y="89"/>
                  </a:lnTo>
                  <a:lnTo>
                    <a:pt x="1177" y="95"/>
                  </a:lnTo>
                  <a:lnTo>
                    <a:pt x="1155" y="112"/>
                  </a:lnTo>
                  <a:lnTo>
                    <a:pt x="1123" y="100"/>
                  </a:lnTo>
                  <a:lnTo>
                    <a:pt x="1084" y="106"/>
                  </a:lnTo>
                  <a:lnTo>
                    <a:pt x="1068" y="118"/>
                  </a:lnTo>
                  <a:close/>
                  <a:moveTo>
                    <a:pt x="1161" y="83"/>
                  </a:moveTo>
                  <a:lnTo>
                    <a:pt x="1196" y="83"/>
                  </a:lnTo>
                  <a:lnTo>
                    <a:pt x="1190" y="77"/>
                  </a:lnTo>
                  <a:lnTo>
                    <a:pt x="1222" y="61"/>
                  </a:lnTo>
                  <a:lnTo>
                    <a:pt x="1184" y="55"/>
                  </a:lnTo>
                  <a:lnTo>
                    <a:pt x="1167" y="61"/>
                  </a:lnTo>
                  <a:lnTo>
                    <a:pt x="1190" y="73"/>
                  </a:lnTo>
                  <a:lnTo>
                    <a:pt x="1155" y="77"/>
                  </a:lnTo>
                  <a:lnTo>
                    <a:pt x="1161" y="83"/>
                  </a:lnTo>
                  <a:close/>
                  <a:moveTo>
                    <a:pt x="1222" y="112"/>
                  </a:moveTo>
                  <a:lnTo>
                    <a:pt x="1222" y="106"/>
                  </a:lnTo>
                  <a:lnTo>
                    <a:pt x="1200" y="118"/>
                  </a:lnTo>
                  <a:lnTo>
                    <a:pt x="1216" y="128"/>
                  </a:lnTo>
                  <a:lnTo>
                    <a:pt x="1222" y="112"/>
                  </a:lnTo>
                  <a:close/>
                  <a:moveTo>
                    <a:pt x="1190" y="134"/>
                  </a:moveTo>
                  <a:lnTo>
                    <a:pt x="1161" y="140"/>
                  </a:lnTo>
                  <a:lnTo>
                    <a:pt x="1177" y="150"/>
                  </a:lnTo>
                  <a:lnTo>
                    <a:pt x="1190" y="134"/>
                  </a:lnTo>
                  <a:close/>
                  <a:moveTo>
                    <a:pt x="1244" y="162"/>
                  </a:moveTo>
                  <a:lnTo>
                    <a:pt x="1257" y="156"/>
                  </a:lnTo>
                  <a:lnTo>
                    <a:pt x="1257" y="144"/>
                  </a:lnTo>
                  <a:lnTo>
                    <a:pt x="1267" y="134"/>
                  </a:lnTo>
                  <a:lnTo>
                    <a:pt x="1238" y="134"/>
                  </a:lnTo>
                  <a:lnTo>
                    <a:pt x="1216" y="144"/>
                  </a:lnTo>
                  <a:lnTo>
                    <a:pt x="1200" y="144"/>
                  </a:lnTo>
                  <a:lnTo>
                    <a:pt x="1196" y="156"/>
                  </a:lnTo>
                  <a:lnTo>
                    <a:pt x="1212" y="156"/>
                  </a:lnTo>
                  <a:lnTo>
                    <a:pt x="1212" y="179"/>
                  </a:lnTo>
                  <a:lnTo>
                    <a:pt x="1228" y="162"/>
                  </a:lnTo>
                  <a:lnTo>
                    <a:pt x="1244" y="162"/>
                  </a:lnTo>
                  <a:close/>
                  <a:moveTo>
                    <a:pt x="1251" y="73"/>
                  </a:moveTo>
                  <a:lnTo>
                    <a:pt x="1238" y="77"/>
                  </a:lnTo>
                  <a:lnTo>
                    <a:pt x="1238" y="83"/>
                  </a:lnTo>
                  <a:lnTo>
                    <a:pt x="1251" y="83"/>
                  </a:lnTo>
                  <a:lnTo>
                    <a:pt x="1251" y="73"/>
                  </a:lnTo>
                  <a:close/>
                  <a:moveTo>
                    <a:pt x="1267" y="95"/>
                  </a:moveTo>
                  <a:lnTo>
                    <a:pt x="1228" y="100"/>
                  </a:lnTo>
                  <a:lnTo>
                    <a:pt x="1257" y="112"/>
                  </a:lnTo>
                  <a:lnTo>
                    <a:pt x="1267" y="95"/>
                  </a:lnTo>
                  <a:close/>
                  <a:moveTo>
                    <a:pt x="1318" y="95"/>
                  </a:moveTo>
                  <a:lnTo>
                    <a:pt x="1279" y="89"/>
                  </a:lnTo>
                  <a:lnTo>
                    <a:pt x="1273" y="100"/>
                  </a:lnTo>
                  <a:lnTo>
                    <a:pt x="1267" y="118"/>
                  </a:lnTo>
                  <a:lnTo>
                    <a:pt x="1318" y="95"/>
                  </a:lnTo>
                  <a:close/>
                  <a:moveTo>
                    <a:pt x="1039" y="134"/>
                  </a:moveTo>
                  <a:lnTo>
                    <a:pt x="972" y="122"/>
                  </a:lnTo>
                  <a:lnTo>
                    <a:pt x="944" y="128"/>
                  </a:lnTo>
                  <a:lnTo>
                    <a:pt x="944" y="134"/>
                  </a:lnTo>
                  <a:lnTo>
                    <a:pt x="905" y="150"/>
                  </a:lnTo>
                  <a:lnTo>
                    <a:pt x="899" y="173"/>
                  </a:lnTo>
                  <a:lnTo>
                    <a:pt x="922" y="173"/>
                  </a:lnTo>
                  <a:lnTo>
                    <a:pt x="1039" y="134"/>
                  </a:lnTo>
                  <a:close/>
                  <a:moveTo>
                    <a:pt x="1216" y="195"/>
                  </a:moveTo>
                  <a:lnTo>
                    <a:pt x="1177" y="211"/>
                  </a:lnTo>
                  <a:lnTo>
                    <a:pt x="1228" y="211"/>
                  </a:lnTo>
                  <a:lnTo>
                    <a:pt x="1216" y="195"/>
                  </a:lnTo>
                  <a:close/>
                  <a:moveTo>
                    <a:pt x="1289" y="440"/>
                  </a:moveTo>
                  <a:lnTo>
                    <a:pt x="1305" y="424"/>
                  </a:lnTo>
                  <a:lnTo>
                    <a:pt x="1305" y="418"/>
                  </a:lnTo>
                  <a:lnTo>
                    <a:pt x="1283" y="424"/>
                  </a:lnTo>
                  <a:lnTo>
                    <a:pt x="1289" y="440"/>
                  </a:lnTo>
                  <a:close/>
                  <a:moveTo>
                    <a:pt x="461" y="469"/>
                  </a:moveTo>
                  <a:lnTo>
                    <a:pt x="473" y="507"/>
                  </a:lnTo>
                  <a:lnTo>
                    <a:pt x="489" y="469"/>
                  </a:lnTo>
                  <a:lnTo>
                    <a:pt x="473" y="463"/>
                  </a:lnTo>
                  <a:lnTo>
                    <a:pt x="461" y="469"/>
                  </a:lnTo>
                  <a:close/>
                  <a:moveTo>
                    <a:pt x="528" y="568"/>
                  </a:moveTo>
                  <a:lnTo>
                    <a:pt x="538" y="562"/>
                  </a:lnTo>
                  <a:lnTo>
                    <a:pt x="528" y="546"/>
                  </a:lnTo>
                  <a:lnTo>
                    <a:pt x="506" y="530"/>
                  </a:lnTo>
                  <a:lnTo>
                    <a:pt x="483" y="530"/>
                  </a:lnTo>
                  <a:lnTo>
                    <a:pt x="500" y="552"/>
                  </a:lnTo>
                  <a:lnTo>
                    <a:pt x="528" y="568"/>
                  </a:lnTo>
                  <a:close/>
                </a:path>
              </a:pathLst>
            </a:custGeom>
            <a:grpFill/>
            <a:ln w="19050" cap="flat" cmpd="sng">
              <a:noFill/>
              <a:prstDash val="solid"/>
              <a:miter lim="800000"/>
              <a:headEnd type="none" w="med" len="med"/>
              <a:tailEnd type="none" w="med" len="med"/>
            </a:ln>
            <a:effectLst/>
          </p:spPr>
          <p:txBody>
            <a:bodyPr/>
            <a:lstStyle/>
            <a:p>
              <a:pPr>
                <a:defRPr/>
              </a:pPr>
              <a:endParaRPr lang="en-US" sz="1801" kern="0" dirty="0">
                <a:solidFill>
                  <a:sysClr val="windowText" lastClr="000000"/>
                </a:solidFill>
                <a:latin typeface="Montserrat" panose="00000500000000000000" pitchFamily="2" charset="0"/>
              </a:endParaRPr>
            </a:p>
          </p:txBody>
        </p:sp>
        <p:sp>
          <p:nvSpPr>
            <p:cNvPr id="51" name="Freeform 14"/>
            <p:cNvSpPr>
              <a:spLocks noEditPoints="1"/>
            </p:cNvSpPr>
            <p:nvPr/>
          </p:nvSpPr>
          <p:spPr bwMode="auto">
            <a:xfrm>
              <a:off x="6320693" y="-1846386"/>
              <a:ext cx="2538413" cy="2263775"/>
            </a:xfrm>
            <a:custGeom>
              <a:avLst/>
              <a:gdLst/>
              <a:ahLst/>
              <a:cxnLst>
                <a:cxn ang="0">
                  <a:pos x="1266" y="1179"/>
                </a:cxn>
                <a:cxn ang="0">
                  <a:pos x="1086" y="1071"/>
                </a:cxn>
                <a:cxn ang="0">
                  <a:pos x="1057" y="1189"/>
                </a:cxn>
                <a:cxn ang="0">
                  <a:pos x="1059" y="1215"/>
                </a:cxn>
                <a:cxn ang="0">
                  <a:pos x="1061" y="1231"/>
                </a:cxn>
                <a:cxn ang="0">
                  <a:pos x="1070" y="1242"/>
                </a:cxn>
                <a:cxn ang="0">
                  <a:pos x="1155" y="1154"/>
                </a:cxn>
                <a:cxn ang="0">
                  <a:pos x="1173" y="986"/>
                </a:cxn>
                <a:cxn ang="0">
                  <a:pos x="1516" y="38"/>
                </a:cxn>
                <a:cxn ang="0">
                  <a:pos x="1467" y="44"/>
                </a:cxn>
                <a:cxn ang="0">
                  <a:pos x="1356" y="85"/>
                </a:cxn>
                <a:cxn ang="0">
                  <a:pos x="1161" y="62"/>
                </a:cxn>
                <a:cxn ang="0">
                  <a:pos x="1084" y="0"/>
                </a:cxn>
                <a:cxn ang="0">
                  <a:pos x="1017" y="50"/>
                </a:cxn>
                <a:cxn ang="0">
                  <a:pos x="895" y="117"/>
                </a:cxn>
                <a:cxn ang="0">
                  <a:pos x="755" y="156"/>
                </a:cxn>
                <a:cxn ang="0">
                  <a:pos x="637" y="146"/>
                </a:cxn>
                <a:cxn ang="0">
                  <a:pos x="554" y="142"/>
                </a:cxn>
                <a:cxn ang="0">
                  <a:pos x="479" y="69"/>
                </a:cxn>
                <a:cxn ang="0">
                  <a:pos x="217" y="85"/>
                </a:cxn>
                <a:cxn ang="0">
                  <a:pos x="140" y="140"/>
                </a:cxn>
                <a:cxn ang="0">
                  <a:pos x="73" y="257"/>
                </a:cxn>
                <a:cxn ang="0">
                  <a:pos x="6" y="351"/>
                </a:cxn>
                <a:cxn ang="0">
                  <a:pos x="12" y="499"/>
                </a:cxn>
                <a:cxn ang="0">
                  <a:pos x="73" y="594"/>
                </a:cxn>
                <a:cxn ang="0">
                  <a:pos x="258" y="673"/>
                </a:cxn>
                <a:cxn ang="0">
                  <a:pos x="414" y="673"/>
                </a:cxn>
                <a:cxn ang="0">
                  <a:pos x="471" y="730"/>
                </a:cxn>
                <a:cxn ang="0">
                  <a:pos x="511" y="854"/>
                </a:cxn>
                <a:cxn ang="0">
                  <a:pos x="536" y="941"/>
                </a:cxn>
                <a:cxn ang="0">
                  <a:pos x="507" y="1093"/>
                </a:cxn>
                <a:cxn ang="0">
                  <a:pos x="558" y="1191"/>
                </a:cxn>
                <a:cxn ang="0">
                  <a:pos x="615" y="1382"/>
                </a:cxn>
                <a:cxn ang="0">
                  <a:pos x="690" y="1420"/>
                </a:cxn>
                <a:cxn ang="0">
                  <a:pos x="816" y="1361"/>
                </a:cxn>
                <a:cxn ang="0">
                  <a:pos x="850" y="1272"/>
                </a:cxn>
                <a:cxn ang="0">
                  <a:pos x="909" y="1152"/>
                </a:cxn>
                <a:cxn ang="0">
                  <a:pos x="1011" y="1065"/>
                </a:cxn>
                <a:cxn ang="0">
                  <a:pos x="992" y="866"/>
                </a:cxn>
                <a:cxn ang="0">
                  <a:pos x="1145" y="698"/>
                </a:cxn>
                <a:cxn ang="0">
                  <a:pos x="1084" y="558"/>
                </a:cxn>
                <a:cxn ang="0">
                  <a:pos x="1043" y="519"/>
                </a:cxn>
                <a:cxn ang="0">
                  <a:pos x="956" y="391"/>
                </a:cxn>
                <a:cxn ang="0">
                  <a:pos x="883" y="241"/>
                </a:cxn>
                <a:cxn ang="0">
                  <a:pos x="905" y="229"/>
                </a:cxn>
                <a:cxn ang="0">
                  <a:pos x="1055" y="452"/>
                </a:cxn>
                <a:cxn ang="0">
                  <a:pos x="1228" y="446"/>
                </a:cxn>
                <a:cxn ang="0">
                  <a:pos x="1311" y="397"/>
                </a:cxn>
                <a:cxn ang="0">
                  <a:pos x="1250" y="284"/>
                </a:cxn>
                <a:cxn ang="0">
                  <a:pos x="1189" y="284"/>
                </a:cxn>
                <a:cxn ang="0">
                  <a:pos x="1132" y="229"/>
                </a:cxn>
                <a:cxn ang="0">
                  <a:pos x="1177" y="229"/>
                </a:cxn>
                <a:cxn ang="0">
                  <a:pos x="1289" y="245"/>
                </a:cxn>
                <a:cxn ang="0">
                  <a:pos x="1490" y="306"/>
                </a:cxn>
                <a:cxn ang="0">
                  <a:pos x="1573" y="172"/>
                </a:cxn>
                <a:cxn ang="0">
                  <a:pos x="1595" y="95"/>
                </a:cxn>
                <a:cxn ang="0">
                  <a:pos x="917" y="777"/>
                </a:cxn>
                <a:cxn ang="0">
                  <a:pos x="883" y="765"/>
                </a:cxn>
                <a:cxn ang="0">
                  <a:pos x="463" y="698"/>
                </a:cxn>
              </a:cxnLst>
              <a:rect l="0" t="0" r="r" b="b"/>
              <a:pathLst>
                <a:path w="1599" h="1426">
                  <a:moveTo>
                    <a:pt x="1266" y="1179"/>
                  </a:moveTo>
                  <a:lnTo>
                    <a:pt x="1281" y="1175"/>
                  </a:lnTo>
                  <a:lnTo>
                    <a:pt x="1289" y="1166"/>
                  </a:lnTo>
                  <a:lnTo>
                    <a:pt x="1273" y="1160"/>
                  </a:lnTo>
                  <a:lnTo>
                    <a:pt x="1266" y="1179"/>
                  </a:lnTo>
                  <a:close/>
                  <a:moveTo>
                    <a:pt x="1173" y="986"/>
                  </a:moveTo>
                  <a:lnTo>
                    <a:pt x="1151" y="1043"/>
                  </a:lnTo>
                  <a:lnTo>
                    <a:pt x="1128" y="1043"/>
                  </a:lnTo>
                  <a:lnTo>
                    <a:pt x="1128" y="1053"/>
                  </a:lnTo>
                  <a:lnTo>
                    <a:pt x="1086" y="1071"/>
                  </a:lnTo>
                  <a:lnTo>
                    <a:pt x="1074" y="1101"/>
                  </a:lnTo>
                  <a:lnTo>
                    <a:pt x="1084" y="1132"/>
                  </a:lnTo>
                  <a:lnTo>
                    <a:pt x="1057" y="1175"/>
                  </a:lnTo>
                  <a:lnTo>
                    <a:pt x="1057" y="1187"/>
                  </a:lnTo>
                  <a:lnTo>
                    <a:pt x="1057" y="1189"/>
                  </a:lnTo>
                  <a:lnTo>
                    <a:pt x="1057" y="1191"/>
                  </a:lnTo>
                  <a:lnTo>
                    <a:pt x="1057" y="1191"/>
                  </a:lnTo>
                  <a:lnTo>
                    <a:pt x="1059" y="1197"/>
                  </a:lnTo>
                  <a:lnTo>
                    <a:pt x="1059" y="1207"/>
                  </a:lnTo>
                  <a:lnTo>
                    <a:pt x="1059" y="1215"/>
                  </a:lnTo>
                  <a:lnTo>
                    <a:pt x="1059" y="1221"/>
                  </a:lnTo>
                  <a:lnTo>
                    <a:pt x="1061" y="1227"/>
                  </a:lnTo>
                  <a:lnTo>
                    <a:pt x="1061" y="1229"/>
                  </a:lnTo>
                  <a:lnTo>
                    <a:pt x="1061" y="1231"/>
                  </a:lnTo>
                  <a:lnTo>
                    <a:pt x="1061" y="1231"/>
                  </a:lnTo>
                  <a:lnTo>
                    <a:pt x="1061" y="1233"/>
                  </a:lnTo>
                  <a:lnTo>
                    <a:pt x="1063" y="1235"/>
                  </a:lnTo>
                  <a:lnTo>
                    <a:pt x="1063" y="1237"/>
                  </a:lnTo>
                  <a:lnTo>
                    <a:pt x="1068" y="1239"/>
                  </a:lnTo>
                  <a:lnTo>
                    <a:pt x="1070" y="1242"/>
                  </a:lnTo>
                  <a:lnTo>
                    <a:pt x="1074" y="1244"/>
                  </a:lnTo>
                  <a:lnTo>
                    <a:pt x="1086" y="1250"/>
                  </a:lnTo>
                  <a:lnTo>
                    <a:pt x="1116" y="1237"/>
                  </a:lnTo>
                  <a:lnTo>
                    <a:pt x="1128" y="1195"/>
                  </a:lnTo>
                  <a:lnTo>
                    <a:pt x="1155" y="1154"/>
                  </a:lnTo>
                  <a:lnTo>
                    <a:pt x="1155" y="1142"/>
                  </a:lnTo>
                  <a:lnTo>
                    <a:pt x="1195" y="1045"/>
                  </a:lnTo>
                  <a:lnTo>
                    <a:pt x="1189" y="1026"/>
                  </a:lnTo>
                  <a:lnTo>
                    <a:pt x="1195" y="1012"/>
                  </a:lnTo>
                  <a:lnTo>
                    <a:pt x="1173" y="986"/>
                  </a:lnTo>
                  <a:close/>
                  <a:moveTo>
                    <a:pt x="1599" y="85"/>
                  </a:moveTo>
                  <a:lnTo>
                    <a:pt x="1579" y="73"/>
                  </a:lnTo>
                  <a:lnTo>
                    <a:pt x="1561" y="56"/>
                  </a:lnTo>
                  <a:lnTo>
                    <a:pt x="1551" y="44"/>
                  </a:lnTo>
                  <a:lnTo>
                    <a:pt x="1516" y="38"/>
                  </a:lnTo>
                  <a:lnTo>
                    <a:pt x="1512" y="50"/>
                  </a:lnTo>
                  <a:lnTo>
                    <a:pt x="1494" y="56"/>
                  </a:lnTo>
                  <a:lnTo>
                    <a:pt x="1494" y="38"/>
                  </a:lnTo>
                  <a:lnTo>
                    <a:pt x="1478" y="28"/>
                  </a:lnTo>
                  <a:lnTo>
                    <a:pt x="1467" y="44"/>
                  </a:lnTo>
                  <a:lnTo>
                    <a:pt x="1433" y="56"/>
                  </a:lnTo>
                  <a:lnTo>
                    <a:pt x="1423" y="44"/>
                  </a:lnTo>
                  <a:lnTo>
                    <a:pt x="1394" y="44"/>
                  </a:lnTo>
                  <a:lnTo>
                    <a:pt x="1378" y="73"/>
                  </a:lnTo>
                  <a:lnTo>
                    <a:pt x="1356" y="85"/>
                  </a:lnTo>
                  <a:lnTo>
                    <a:pt x="1339" y="89"/>
                  </a:lnTo>
                  <a:lnTo>
                    <a:pt x="1327" y="62"/>
                  </a:lnTo>
                  <a:lnTo>
                    <a:pt x="1279" y="34"/>
                  </a:lnTo>
                  <a:lnTo>
                    <a:pt x="1234" y="28"/>
                  </a:lnTo>
                  <a:lnTo>
                    <a:pt x="1161" y="62"/>
                  </a:lnTo>
                  <a:lnTo>
                    <a:pt x="1151" y="62"/>
                  </a:lnTo>
                  <a:lnTo>
                    <a:pt x="1151" y="56"/>
                  </a:lnTo>
                  <a:lnTo>
                    <a:pt x="1112" y="38"/>
                  </a:lnTo>
                  <a:lnTo>
                    <a:pt x="1106" y="6"/>
                  </a:lnTo>
                  <a:lnTo>
                    <a:pt x="1084" y="0"/>
                  </a:lnTo>
                  <a:lnTo>
                    <a:pt x="1078" y="22"/>
                  </a:lnTo>
                  <a:lnTo>
                    <a:pt x="1055" y="12"/>
                  </a:lnTo>
                  <a:lnTo>
                    <a:pt x="1039" y="6"/>
                  </a:lnTo>
                  <a:lnTo>
                    <a:pt x="1055" y="56"/>
                  </a:lnTo>
                  <a:lnTo>
                    <a:pt x="1017" y="50"/>
                  </a:lnTo>
                  <a:lnTo>
                    <a:pt x="923" y="62"/>
                  </a:lnTo>
                  <a:lnTo>
                    <a:pt x="899" y="79"/>
                  </a:lnTo>
                  <a:lnTo>
                    <a:pt x="895" y="85"/>
                  </a:lnTo>
                  <a:lnTo>
                    <a:pt x="899" y="101"/>
                  </a:lnTo>
                  <a:lnTo>
                    <a:pt x="895" y="117"/>
                  </a:lnTo>
                  <a:lnTo>
                    <a:pt x="883" y="152"/>
                  </a:lnTo>
                  <a:lnTo>
                    <a:pt x="852" y="164"/>
                  </a:lnTo>
                  <a:lnTo>
                    <a:pt x="824" y="160"/>
                  </a:lnTo>
                  <a:lnTo>
                    <a:pt x="777" y="170"/>
                  </a:lnTo>
                  <a:lnTo>
                    <a:pt x="755" y="156"/>
                  </a:lnTo>
                  <a:lnTo>
                    <a:pt x="729" y="154"/>
                  </a:lnTo>
                  <a:lnTo>
                    <a:pt x="692" y="150"/>
                  </a:lnTo>
                  <a:lnTo>
                    <a:pt x="684" y="133"/>
                  </a:lnTo>
                  <a:lnTo>
                    <a:pt x="670" y="131"/>
                  </a:lnTo>
                  <a:lnTo>
                    <a:pt x="637" y="146"/>
                  </a:lnTo>
                  <a:lnTo>
                    <a:pt x="643" y="168"/>
                  </a:lnTo>
                  <a:lnTo>
                    <a:pt x="639" y="184"/>
                  </a:lnTo>
                  <a:lnTo>
                    <a:pt x="586" y="166"/>
                  </a:lnTo>
                  <a:lnTo>
                    <a:pt x="564" y="164"/>
                  </a:lnTo>
                  <a:lnTo>
                    <a:pt x="554" y="142"/>
                  </a:lnTo>
                  <a:lnTo>
                    <a:pt x="503" y="131"/>
                  </a:lnTo>
                  <a:lnTo>
                    <a:pt x="469" y="111"/>
                  </a:lnTo>
                  <a:lnTo>
                    <a:pt x="483" y="91"/>
                  </a:lnTo>
                  <a:lnTo>
                    <a:pt x="473" y="75"/>
                  </a:lnTo>
                  <a:lnTo>
                    <a:pt x="479" y="69"/>
                  </a:lnTo>
                  <a:lnTo>
                    <a:pt x="479" y="58"/>
                  </a:lnTo>
                  <a:lnTo>
                    <a:pt x="457" y="48"/>
                  </a:lnTo>
                  <a:lnTo>
                    <a:pt x="339" y="62"/>
                  </a:lnTo>
                  <a:lnTo>
                    <a:pt x="268" y="85"/>
                  </a:lnTo>
                  <a:lnTo>
                    <a:pt x="217" y="85"/>
                  </a:lnTo>
                  <a:lnTo>
                    <a:pt x="211" y="79"/>
                  </a:lnTo>
                  <a:lnTo>
                    <a:pt x="189" y="123"/>
                  </a:lnTo>
                  <a:lnTo>
                    <a:pt x="162" y="129"/>
                  </a:lnTo>
                  <a:lnTo>
                    <a:pt x="144" y="140"/>
                  </a:lnTo>
                  <a:lnTo>
                    <a:pt x="140" y="140"/>
                  </a:lnTo>
                  <a:lnTo>
                    <a:pt x="140" y="196"/>
                  </a:lnTo>
                  <a:lnTo>
                    <a:pt x="111" y="217"/>
                  </a:lnTo>
                  <a:lnTo>
                    <a:pt x="111" y="229"/>
                  </a:lnTo>
                  <a:lnTo>
                    <a:pt x="79" y="239"/>
                  </a:lnTo>
                  <a:lnTo>
                    <a:pt x="73" y="257"/>
                  </a:lnTo>
                  <a:lnTo>
                    <a:pt x="61" y="263"/>
                  </a:lnTo>
                  <a:lnTo>
                    <a:pt x="44" y="306"/>
                  </a:lnTo>
                  <a:lnTo>
                    <a:pt x="22" y="318"/>
                  </a:lnTo>
                  <a:lnTo>
                    <a:pt x="16" y="340"/>
                  </a:lnTo>
                  <a:lnTo>
                    <a:pt x="6" y="351"/>
                  </a:lnTo>
                  <a:lnTo>
                    <a:pt x="12" y="369"/>
                  </a:lnTo>
                  <a:lnTo>
                    <a:pt x="16" y="369"/>
                  </a:lnTo>
                  <a:lnTo>
                    <a:pt x="16" y="454"/>
                  </a:lnTo>
                  <a:lnTo>
                    <a:pt x="0" y="487"/>
                  </a:lnTo>
                  <a:lnTo>
                    <a:pt x="12" y="499"/>
                  </a:lnTo>
                  <a:lnTo>
                    <a:pt x="8" y="515"/>
                  </a:lnTo>
                  <a:lnTo>
                    <a:pt x="8" y="529"/>
                  </a:lnTo>
                  <a:lnTo>
                    <a:pt x="30" y="543"/>
                  </a:lnTo>
                  <a:lnTo>
                    <a:pt x="38" y="558"/>
                  </a:lnTo>
                  <a:lnTo>
                    <a:pt x="73" y="594"/>
                  </a:lnTo>
                  <a:lnTo>
                    <a:pt x="83" y="625"/>
                  </a:lnTo>
                  <a:lnTo>
                    <a:pt x="103" y="633"/>
                  </a:lnTo>
                  <a:lnTo>
                    <a:pt x="172" y="681"/>
                  </a:lnTo>
                  <a:lnTo>
                    <a:pt x="237" y="663"/>
                  </a:lnTo>
                  <a:lnTo>
                    <a:pt x="258" y="673"/>
                  </a:lnTo>
                  <a:lnTo>
                    <a:pt x="331" y="645"/>
                  </a:lnTo>
                  <a:lnTo>
                    <a:pt x="341" y="641"/>
                  </a:lnTo>
                  <a:lnTo>
                    <a:pt x="361" y="639"/>
                  </a:lnTo>
                  <a:lnTo>
                    <a:pt x="394" y="647"/>
                  </a:lnTo>
                  <a:lnTo>
                    <a:pt x="414" y="673"/>
                  </a:lnTo>
                  <a:lnTo>
                    <a:pt x="459" y="675"/>
                  </a:lnTo>
                  <a:lnTo>
                    <a:pt x="465" y="685"/>
                  </a:lnTo>
                  <a:lnTo>
                    <a:pt x="481" y="685"/>
                  </a:lnTo>
                  <a:lnTo>
                    <a:pt x="479" y="718"/>
                  </a:lnTo>
                  <a:lnTo>
                    <a:pt x="471" y="730"/>
                  </a:lnTo>
                  <a:lnTo>
                    <a:pt x="475" y="742"/>
                  </a:lnTo>
                  <a:lnTo>
                    <a:pt x="479" y="759"/>
                  </a:lnTo>
                  <a:lnTo>
                    <a:pt x="459" y="781"/>
                  </a:lnTo>
                  <a:lnTo>
                    <a:pt x="501" y="840"/>
                  </a:lnTo>
                  <a:lnTo>
                    <a:pt x="511" y="854"/>
                  </a:lnTo>
                  <a:lnTo>
                    <a:pt x="540" y="848"/>
                  </a:lnTo>
                  <a:lnTo>
                    <a:pt x="534" y="864"/>
                  </a:lnTo>
                  <a:lnTo>
                    <a:pt x="524" y="876"/>
                  </a:lnTo>
                  <a:lnTo>
                    <a:pt x="542" y="927"/>
                  </a:lnTo>
                  <a:lnTo>
                    <a:pt x="536" y="941"/>
                  </a:lnTo>
                  <a:lnTo>
                    <a:pt x="550" y="976"/>
                  </a:lnTo>
                  <a:lnTo>
                    <a:pt x="546" y="998"/>
                  </a:lnTo>
                  <a:lnTo>
                    <a:pt x="517" y="1028"/>
                  </a:lnTo>
                  <a:lnTo>
                    <a:pt x="517" y="1061"/>
                  </a:lnTo>
                  <a:lnTo>
                    <a:pt x="507" y="1093"/>
                  </a:lnTo>
                  <a:lnTo>
                    <a:pt x="507" y="1104"/>
                  </a:lnTo>
                  <a:lnTo>
                    <a:pt x="515" y="1110"/>
                  </a:lnTo>
                  <a:lnTo>
                    <a:pt x="548" y="1181"/>
                  </a:lnTo>
                  <a:lnTo>
                    <a:pt x="558" y="1181"/>
                  </a:lnTo>
                  <a:lnTo>
                    <a:pt x="558" y="1191"/>
                  </a:lnTo>
                  <a:lnTo>
                    <a:pt x="554" y="1211"/>
                  </a:lnTo>
                  <a:lnTo>
                    <a:pt x="578" y="1304"/>
                  </a:lnTo>
                  <a:lnTo>
                    <a:pt x="593" y="1321"/>
                  </a:lnTo>
                  <a:lnTo>
                    <a:pt x="595" y="1343"/>
                  </a:lnTo>
                  <a:lnTo>
                    <a:pt x="615" y="1382"/>
                  </a:lnTo>
                  <a:lnTo>
                    <a:pt x="609" y="1390"/>
                  </a:lnTo>
                  <a:lnTo>
                    <a:pt x="611" y="1416"/>
                  </a:lnTo>
                  <a:lnTo>
                    <a:pt x="635" y="1426"/>
                  </a:lnTo>
                  <a:lnTo>
                    <a:pt x="678" y="1416"/>
                  </a:lnTo>
                  <a:lnTo>
                    <a:pt x="690" y="1420"/>
                  </a:lnTo>
                  <a:lnTo>
                    <a:pt x="704" y="1416"/>
                  </a:lnTo>
                  <a:lnTo>
                    <a:pt x="739" y="1416"/>
                  </a:lnTo>
                  <a:lnTo>
                    <a:pt x="745" y="1406"/>
                  </a:lnTo>
                  <a:lnTo>
                    <a:pt x="763" y="1404"/>
                  </a:lnTo>
                  <a:lnTo>
                    <a:pt x="816" y="1361"/>
                  </a:lnTo>
                  <a:lnTo>
                    <a:pt x="856" y="1308"/>
                  </a:lnTo>
                  <a:lnTo>
                    <a:pt x="856" y="1300"/>
                  </a:lnTo>
                  <a:lnTo>
                    <a:pt x="869" y="1278"/>
                  </a:lnTo>
                  <a:lnTo>
                    <a:pt x="873" y="1262"/>
                  </a:lnTo>
                  <a:lnTo>
                    <a:pt x="850" y="1272"/>
                  </a:lnTo>
                  <a:lnTo>
                    <a:pt x="860" y="1266"/>
                  </a:lnTo>
                  <a:lnTo>
                    <a:pt x="873" y="1262"/>
                  </a:lnTo>
                  <a:lnTo>
                    <a:pt x="921" y="1215"/>
                  </a:lnTo>
                  <a:lnTo>
                    <a:pt x="921" y="1170"/>
                  </a:lnTo>
                  <a:lnTo>
                    <a:pt x="909" y="1152"/>
                  </a:lnTo>
                  <a:lnTo>
                    <a:pt x="917" y="1138"/>
                  </a:lnTo>
                  <a:lnTo>
                    <a:pt x="944" y="1116"/>
                  </a:lnTo>
                  <a:lnTo>
                    <a:pt x="954" y="1097"/>
                  </a:lnTo>
                  <a:lnTo>
                    <a:pt x="988" y="1087"/>
                  </a:lnTo>
                  <a:lnTo>
                    <a:pt x="1011" y="1065"/>
                  </a:lnTo>
                  <a:lnTo>
                    <a:pt x="1023" y="1026"/>
                  </a:lnTo>
                  <a:lnTo>
                    <a:pt x="1023" y="961"/>
                  </a:lnTo>
                  <a:lnTo>
                    <a:pt x="1003" y="937"/>
                  </a:lnTo>
                  <a:lnTo>
                    <a:pt x="1001" y="878"/>
                  </a:lnTo>
                  <a:lnTo>
                    <a:pt x="992" y="866"/>
                  </a:lnTo>
                  <a:lnTo>
                    <a:pt x="1007" y="846"/>
                  </a:lnTo>
                  <a:lnTo>
                    <a:pt x="1001" y="840"/>
                  </a:lnTo>
                  <a:lnTo>
                    <a:pt x="1039" y="787"/>
                  </a:lnTo>
                  <a:lnTo>
                    <a:pt x="1112" y="720"/>
                  </a:lnTo>
                  <a:lnTo>
                    <a:pt x="1145" y="698"/>
                  </a:lnTo>
                  <a:lnTo>
                    <a:pt x="1195" y="619"/>
                  </a:lnTo>
                  <a:lnTo>
                    <a:pt x="1210" y="552"/>
                  </a:lnTo>
                  <a:lnTo>
                    <a:pt x="1199" y="529"/>
                  </a:lnTo>
                  <a:lnTo>
                    <a:pt x="1183" y="541"/>
                  </a:lnTo>
                  <a:lnTo>
                    <a:pt x="1084" y="558"/>
                  </a:lnTo>
                  <a:lnTo>
                    <a:pt x="1072" y="543"/>
                  </a:lnTo>
                  <a:lnTo>
                    <a:pt x="1059" y="547"/>
                  </a:lnTo>
                  <a:lnTo>
                    <a:pt x="1045" y="523"/>
                  </a:lnTo>
                  <a:lnTo>
                    <a:pt x="1045" y="521"/>
                  </a:lnTo>
                  <a:lnTo>
                    <a:pt x="1043" y="519"/>
                  </a:lnTo>
                  <a:lnTo>
                    <a:pt x="1013" y="470"/>
                  </a:lnTo>
                  <a:lnTo>
                    <a:pt x="1001" y="416"/>
                  </a:lnTo>
                  <a:lnTo>
                    <a:pt x="980" y="424"/>
                  </a:lnTo>
                  <a:lnTo>
                    <a:pt x="986" y="420"/>
                  </a:lnTo>
                  <a:lnTo>
                    <a:pt x="956" y="391"/>
                  </a:lnTo>
                  <a:lnTo>
                    <a:pt x="946" y="340"/>
                  </a:lnTo>
                  <a:lnTo>
                    <a:pt x="921" y="324"/>
                  </a:lnTo>
                  <a:lnTo>
                    <a:pt x="921" y="304"/>
                  </a:lnTo>
                  <a:lnTo>
                    <a:pt x="895" y="269"/>
                  </a:lnTo>
                  <a:lnTo>
                    <a:pt x="883" y="241"/>
                  </a:lnTo>
                  <a:lnTo>
                    <a:pt x="860" y="207"/>
                  </a:lnTo>
                  <a:lnTo>
                    <a:pt x="871" y="207"/>
                  </a:lnTo>
                  <a:lnTo>
                    <a:pt x="889" y="231"/>
                  </a:lnTo>
                  <a:lnTo>
                    <a:pt x="905" y="196"/>
                  </a:lnTo>
                  <a:lnTo>
                    <a:pt x="905" y="229"/>
                  </a:lnTo>
                  <a:lnTo>
                    <a:pt x="934" y="280"/>
                  </a:lnTo>
                  <a:lnTo>
                    <a:pt x="978" y="324"/>
                  </a:lnTo>
                  <a:lnTo>
                    <a:pt x="978" y="351"/>
                  </a:lnTo>
                  <a:lnTo>
                    <a:pt x="1011" y="391"/>
                  </a:lnTo>
                  <a:lnTo>
                    <a:pt x="1055" y="452"/>
                  </a:lnTo>
                  <a:lnTo>
                    <a:pt x="1072" y="519"/>
                  </a:lnTo>
                  <a:lnTo>
                    <a:pt x="1078" y="525"/>
                  </a:lnTo>
                  <a:lnTo>
                    <a:pt x="1177" y="481"/>
                  </a:lnTo>
                  <a:lnTo>
                    <a:pt x="1218" y="468"/>
                  </a:lnTo>
                  <a:lnTo>
                    <a:pt x="1228" y="446"/>
                  </a:lnTo>
                  <a:lnTo>
                    <a:pt x="1262" y="436"/>
                  </a:lnTo>
                  <a:lnTo>
                    <a:pt x="1266" y="424"/>
                  </a:lnTo>
                  <a:lnTo>
                    <a:pt x="1289" y="418"/>
                  </a:lnTo>
                  <a:lnTo>
                    <a:pt x="1295" y="407"/>
                  </a:lnTo>
                  <a:lnTo>
                    <a:pt x="1311" y="397"/>
                  </a:lnTo>
                  <a:lnTo>
                    <a:pt x="1346" y="330"/>
                  </a:lnTo>
                  <a:lnTo>
                    <a:pt x="1305" y="312"/>
                  </a:lnTo>
                  <a:lnTo>
                    <a:pt x="1285" y="284"/>
                  </a:lnTo>
                  <a:lnTo>
                    <a:pt x="1273" y="263"/>
                  </a:lnTo>
                  <a:lnTo>
                    <a:pt x="1250" y="284"/>
                  </a:lnTo>
                  <a:lnTo>
                    <a:pt x="1206" y="296"/>
                  </a:lnTo>
                  <a:lnTo>
                    <a:pt x="1206" y="274"/>
                  </a:lnTo>
                  <a:lnTo>
                    <a:pt x="1199" y="257"/>
                  </a:lnTo>
                  <a:lnTo>
                    <a:pt x="1189" y="251"/>
                  </a:lnTo>
                  <a:lnTo>
                    <a:pt x="1189" y="284"/>
                  </a:lnTo>
                  <a:lnTo>
                    <a:pt x="1195" y="302"/>
                  </a:lnTo>
                  <a:lnTo>
                    <a:pt x="1183" y="290"/>
                  </a:lnTo>
                  <a:lnTo>
                    <a:pt x="1177" y="280"/>
                  </a:lnTo>
                  <a:lnTo>
                    <a:pt x="1173" y="257"/>
                  </a:lnTo>
                  <a:lnTo>
                    <a:pt x="1132" y="229"/>
                  </a:lnTo>
                  <a:lnTo>
                    <a:pt x="1132" y="217"/>
                  </a:lnTo>
                  <a:lnTo>
                    <a:pt x="1132" y="184"/>
                  </a:lnTo>
                  <a:lnTo>
                    <a:pt x="1139" y="178"/>
                  </a:lnTo>
                  <a:lnTo>
                    <a:pt x="1151" y="178"/>
                  </a:lnTo>
                  <a:lnTo>
                    <a:pt x="1177" y="229"/>
                  </a:lnTo>
                  <a:lnTo>
                    <a:pt x="1199" y="229"/>
                  </a:lnTo>
                  <a:lnTo>
                    <a:pt x="1212" y="245"/>
                  </a:lnTo>
                  <a:lnTo>
                    <a:pt x="1250" y="251"/>
                  </a:lnTo>
                  <a:lnTo>
                    <a:pt x="1273" y="239"/>
                  </a:lnTo>
                  <a:lnTo>
                    <a:pt x="1289" y="245"/>
                  </a:lnTo>
                  <a:lnTo>
                    <a:pt x="1289" y="267"/>
                  </a:lnTo>
                  <a:lnTo>
                    <a:pt x="1378" y="284"/>
                  </a:lnTo>
                  <a:lnTo>
                    <a:pt x="1445" y="280"/>
                  </a:lnTo>
                  <a:lnTo>
                    <a:pt x="1455" y="290"/>
                  </a:lnTo>
                  <a:lnTo>
                    <a:pt x="1490" y="306"/>
                  </a:lnTo>
                  <a:lnTo>
                    <a:pt x="1528" y="296"/>
                  </a:lnTo>
                  <a:lnTo>
                    <a:pt x="1540" y="284"/>
                  </a:lnTo>
                  <a:lnTo>
                    <a:pt x="1506" y="239"/>
                  </a:lnTo>
                  <a:lnTo>
                    <a:pt x="1534" y="229"/>
                  </a:lnTo>
                  <a:lnTo>
                    <a:pt x="1573" y="172"/>
                  </a:lnTo>
                  <a:lnTo>
                    <a:pt x="1573" y="156"/>
                  </a:lnTo>
                  <a:lnTo>
                    <a:pt x="1583" y="146"/>
                  </a:lnTo>
                  <a:lnTo>
                    <a:pt x="1557" y="123"/>
                  </a:lnTo>
                  <a:lnTo>
                    <a:pt x="1551" y="101"/>
                  </a:lnTo>
                  <a:lnTo>
                    <a:pt x="1595" y="95"/>
                  </a:lnTo>
                  <a:lnTo>
                    <a:pt x="1599" y="85"/>
                  </a:lnTo>
                  <a:close/>
                  <a:moveTo>
                    <a:pt x="883" y="765"/>
                  </a:moveTo>
                  <a:lnTo>
                    <a:pt x="907" y="744"/>
                  </a:lnTo>
                  <a:lnTo>
                    <a:pt x="915" y="761"/>
                  </a:lnTo>
                  <a:lnTo>
                    <a:pt x="917" y="777"/>
                  </a:lnTo>
                  <a:lnTo>
                    <a:pt x="905" y="785"/>
                  </a:lnTo>
                  <a:lnTo>
                    <a:pt x="903" y="793"/>
                  </a:lnTo>
                  <a:lnTo>
                    <a:pt x="885" y="793"/>
                  </a:lnTo>
                  <a:lnTo>
                    <a:pt x="877" y="781"/>
                  </a:lnTo>
                  <a:lnTo>
                    <a:pt x="883" y="765"/>
                  </a:lnTo>
                  <a:close/>
                  <a:moveTo>
                    <a:pt x="463" y="698"/>
                  </a:moveTo>
                  <a:lnTo>
                    <a:pt x="457" y="692"/>
                  </a:lnTo>
                  <a:lnTo>
                    <a:pt x="450" y="708"/>
                  </a:lnTo>
                  <a:lnTo>
                    <a:pt x="461" y="708"/>
                  </a:lnTo>
                  <a:lnTo>
                    <a:pt x="463" y="698"/>
                  </a:lnTo>
                  <a:close/>
                </a:path>
              </a:pathLst>
            </a:custGeom>
            <a:grpFill/>
            <a:ln w="19050" cap="flat" cmpd="sng">
              <a:noFill/>
              <a:prstDash val="solid"/>
              <a:miter lim="800000"/>
              <a:headEnd type="none" w="med" len="med"/>
              <a:tailEnd type="none" w="med" len="med"/>
            </a:ln>
            <a:effectLst/>
          </p:spPr>
          <p:txBody>
            <a:bodyPr/>
            <a:lstStyle/>
            <a:p>
              <a:pPr>
                <a:defRPr/>
              </a:pPr>
              <a:endParaRPr lang="en-US" sz="1801" kern="0" dirty="0">
                <a:solidFill>
                  <a:sysClr val="windowText" lastClr="000000"/>
                </a:solidFill>
                <a:latin typeface="Montserrat" panose="00000500000000000000" pitchFamily="2" charset="0"/>
              </a:endParaRPr>
            </a:p>
          </p:txBody>
        </p:sp>
        <p:sp>
          <p:nvSpPr>
            <p:cNvPr id="52" name="Freeform 15"/>
            <p:cNvSpPr>
              <a:spLocks noEditPoints="1"/>
            </p:cNvSpPr>
            <p:nvPr/>
          </p:nvSpPr>
          <p:spPr bwMode="auto">
            <a:xfrm>
              <a:off x="8686068" y="-2049586"/>
              <a:ext cx="2822575" cy="2805113"/>
            </a:xfrm>
            <a:custGeom>
              <a:avLst/>
              <a:gdLst/>
              <a:ahLst/>
              <a:cxnLst>
                <a:cxn ang="0">
                  <a:pos x="538" y="669"/>
                </a:cxn>
                <a:cxn ang="0">
                  <a:pos x="633" y="769"/>
                </a:cxn>
                <a:cxn ang="0">
                  <a:pos x="566" y="686"/>
                </a:cxn>
                <a:cxn ang="0">
                  <a:pos x="726" y="675"/>
                </a:cxn>
                <a:cxn ang="0">
                  <a:pos x="505" y="424"/>
                </a:cxn>
                <a:cxn ang="0">
                  <a:pos x="333" y="363"/>
                </a:cxn>
                <a:cxn ang="0">
                  <a:pos x="67" y="251"/>
                </a:cxn>
                <a:cxn ang="0">
                  <a:pos x="55" y="479"/>
                </a:cxn>
                <a:cxn ang="0">
                  <a:pos x="217" y="669"/>
                </a:cxn>
                <a:cxn ang="0">
                  <a:pos x="406" y="458"/>
                </a:cxn>
                <a:cxn ang="0">
                  <a:pos x="1384" y="1248"/>
                </a:cxn>
                <a:cxn ang="0">
                  <a:pos x="1218" y="1136"/>
                </a:cxn>
                <a:cxn ang="0">
                  <a:pos x="1067" y="1171"/>
                </a:cxn>
                <a:cxn ang="0">
                  <a:pos x="923" y="1264"/>
                </a:cxn>
                <a:cxn ang="0">
                  <a:pos x="767" y="1461"/>
                </a:cxn>
                <a:cxn ang="0">
                  <a:pos x="1073" y="1499"/>
                </a:cxn>
                <a:cxn ang="0">
                  <a:pos x="1183" y="1627"/>
                </a:cxn>
                <a:cxn ang="0">
                  <a:pos x="1461" y="1365"/>
                </a:cxn>
                <a:cxn ang="0">
                  <a:pos x="665" y="903"/>
                </a:cxn>
                <a:cxn ang="0">
                  <a:pos x="572" y="880"/>
                </a:cxn>
                <a:cxn ang="0">
                  <a:pos x="1181" y="919"/>
                </a:cxn>
                <a:cxn ang="0">
                  <a:pos x="1266" y="1020"/>
                </a:cxn>
                <a:cxn ang="0">
                  <a:pos x="1423" y="1065"/>
                </a:cxn>
                <a:cxn ang="0">
                  <a:pos x="1317" y="931"/>
                </a:cxn>
                <a:cxn ang="0">
                  <a:pos x="1132" y="909"/>
                </a:cxn>
                <a:cxn ang="0">
                  <a:pos x="1216" y="887"/>
                </a:cxn>
                <a:cxn ang="0">
                  <a:pos x="1094" y="874"/>
                </a:cxn>
                <a:cxn ang="0">
                  <a:pos x="1000" y="880"/>
                </a:cxn>
                <a:cxn ang="0">
                  <a:pos x="933" y="953"/>
                </a:cxn>
                <a:cxn ang="0">
                  <a:pos x="1061" y="925"/>
                </a:cxn>
                <a:cxn ang="0">
                  <a:pos x="994" y="1075"/>
                </a:cxn>
                <a:cxn ang="0">
                  <a:pos x="994" y="1087"/>
                </a:cxn>
                <a:cxn ang="0">
                  <a:pos x="1183" y="1004"/>
                </a:cxn>
                <a:cxn ang="0">
                  <a:pos x="856" y="960"/>
                </a:cxn>
                <a:cxn ang="0">
                  <a:pos x="856" y="781"/>
                </a:cxn>
                <a:cxn ang="0">
                  <a:pos x="688" y="925"/>
                </a:cxn>
                <a:cxn ang="0">
                  <a:pos x="816" y="1043"/>
                </a:cxn>
                <a:cxn ang="0">
                  <a:pos x="732" y="1004"/>
                </a:cxn>
                <a:cxn ang="0">
                  <a:pos x="866" y="1053"/>
                </a:cxn>
                <a:cxn ang="0">
                  <a:pos x="527" y="842"/>
                </a:cxn>
                <a:cxn ang="0">
                  <a:pos x="921" y="529"/>
                </a:cxn>
                <a:cxn ang="0">
                  <a:pos x="1004" y="631"/>
                </a:cxn>
                <a:cxn ang="0">
                  <a:pos x="921" y="663"/>
                </a:cxn>
                <a:cxn ang="0">
                  <a:pos x="956" y="659"/>
                </a:cxn>
                <a:cxn ang="0">
                  <a:pos x="982" y="653"/>
                </a:cxn>
                <a:cxn ang="0">
                  <a:pos x="1011" y="718"/>
                </a:cxn>
                <a:cxn ang="0">
                  <a:pos x="1033" y="747"/>
                </a:cxn>
                <a:cxn ang="0">
                  <a:pos x="960" y="763"/>
                </a:cxn>
                <a:cxn ang="0">
                  <a:pos x="1672" y="1629"/>
                </a:cxn>
                <a:cxn ang="0">
                  <a:pos x="1571" y="1700"/>
                </a:cxn>
                <a:cxn ang="0">
                  <a:pos x="1632" y="1662"/>
                </a:cxn>
                <a:cxn ang="0">
                  <a:pos x="905" y="178"/>
                </a:cxn>
                <a:cxn ang="0">
                  <a:pos x="921" y="111"/>
                </a:cxn>
                <a:cxn ang="0">
                  <a:pos x="866" y="150"/>
                </a:cxn>
                <a:cxn ang="0">
                  <a:pos x="1078" y="50"/>
                </a:cxn>
                <a:cxn ang="0">
                  <a:pos x="1104" y="69"/>
                </a:cxn>
                <a:cxn ang="0">
                  <a:pos x="1065" y="12"/>
                </a:cxn>
                <a:cxn ang="0">
                  <a:pos x="1128" y="223"/>
                </a:cxn>
                <a:cxn ang="0">
                  <a:pos x="1116" y="99"/>
                </a:cxn>
                <a:cxn ang="0">
                  <a:pos x="1071" y="207"/>
                </a:cxn>
                <a:cxn ang="0">
                  <a:pos x="1033" y="245"/>
                </a:cxn>
                <a:cxn ang="0">
                  <a:pos x="1017" y="257"/>
                </a:cxn>
              </a:cxnLst>
              <a:rect l="0" t="0" r="r" b="b"/>
              <a:pathLst>
                <a:path w="1778" h="1767">
                  <a:moveTo>
                    <a:pt x="233" y="702"/>
                  </a:moveTo>
                  <a:lnTo>
                    <a:pt x="221" y="736"/>
                  </a:lnTo>
                  <a:lnTo>
                    <a:pt x="233" y="769"/>
                  </a:lnTo>
                  <a:lnTo>
                    <a:pt x="249" y="775"/>
                  </a:lnTo>
                  <a:lnTo>
                    <a:pt x="272" y="759"/>
                  </a:lnTo>
                  <a:lnTo>
                    <a:pt x="260" y="718"/>
                  </a:lnTo>
                  <a:lnTo>
                    <a:pt x="233" y="702"/>
                  </a:lnTo>
                  <a:close/>
                  <a:moveTo>
                    <a:pt x="515" y="564"/>
                  </a:moveTo>
                  <a:lnTo>
                    <a:pt x="538" y="625"/>
                  </a:lnTo>
                  <a:lnTo>
                    <a:pt x="550" y="631"/>
                  </a:lnTo>
                  <a:lnTo>
                    <a:pt x="550" y="641"/>
                  </a:lnTo>
                  <a:lnTo>
                    <a:pt x="544" y="647"/>
                  </a:lnTo>
                  <a:lnTo>
                    <a:pt x="538" y="669"/>
                  </a:lnTo>
                  <a:lnTo>
                    <a:pt x="550" y="669"/>
                  </a:lnTo>
                  <a:lnTo>
                    <a:pt x="556" y="698"/>
                  </a:lnTo>
                  <a:lnTo>
                    <a:pt x="550" y="730"/>
                  </a:lnTo>
                  <a:lnTo>
                    <a:pt x="560" y="730"/>
                  </a:lnTo>
                  <a:lnTo>
                    <a:pt x="594" y="769"/>
                  </a:lnTo>
                  <a:lnTo>
                    <a:pt x="594" y="791"/>
                  </a:lnTo>
                  <a:lnTo>
                    <a:pt x="588" y="803"/>
                  </a:lnTo>
                  <a:lnTo>
                    <a:pt x="621" y="836"/>
                  </a:lnTo>
                  <a:lnTo>
                    <a:pt x="643" y="852"/>
                  </a:lnTo>
                  <a:lnTo>
                    <a:pt x="661" y="848"/>
                  </a:lnTo>
                  <a:lnTo>
                    <a:pt x="649" y="836"/>
                  </a:lnTo>
                  <a:lnTo>
                    <a:pt x="649" y="791"/>
                  </a:lnTo>
                  <a:lnTo>
                    <a:pt x="633" y="769"/>
                  </a:lnTo>
                  <a:lnTo>
                    <a:pt x="605" y="753"/>
                  </a:lnTo>
                  <a:lnTo>
                    <a:pt x="598" y="744"/>
                  </a:lnTo>
                  <a:lnTo>
                    <a:pt x="594" y="738"/>
                  </a:lnTo>
                  <a:lnTo>
                    <a:pt x="590" y="732"/>
                  </a:lnTo>
                  <a:lnTo>
                    <a:pt x="588" y="730"/>
                  </a:lnTo>
                  <a:lnTo>
                    <a:pt x="586" y="728"/>
                  </a:lnTo>
                  <a:lnTo>
                    <a:pt x="586" y="726"/>
                  </a:lnTo>
                  <a:lnTo>
                    <a:pt x="586" y="722"/>
                  </a:lnTo>
                  <a:lnTo>
                    <a:pt x="586" y="714"/>
                  </a:lnTo>
                  <a:lnTo>
                    <a:pt x="586" y="712"/>
                  </a:lnTo>
                  <a:lnTo>
                    <a:pt x="588" y="708"/>
                  </a:lnTo>
                  <a:lnTo>
                    <a:pt x="572" y="702"/>
                  </a:lnTo>
                  <a:lnTo>
                    <a:pt x="566" y="686"/>
                  </a:lnTo>
                  <a:lnTo>
                    <a:pt x="578" y="669"/>
                  </a:lnTo>
                  <a:lnTo>
                    <a:pt x="578" y="625"/>
                  </a:lnTo>
                  <a:lnTo>
                    <a:pt x="594" y="631"/>
                  </a:lnTo>
                  <a:lnTo>
                    <a:pt x="594" y="641"/>
                  </a:lnTo>
                  <a:lnTo>
                    <a:pt x="621" y="659"/>
                  </a:lnTo>
                  <a:lnTo>
                    <a:pt x="627" y="669"/>
                  </a:lnTo>
                  <a:lnTo>
                    <a:pt x="639" y="675"/>
                  </a:lnTo>
                  <a:lnTo>
                    <a:pt x="665" y="692"/>
                  </a:lnTo>
                  <a:lnTo>
                    <a:pt x="665" y="718"/>
                  </a:lnTo>
                  <a:lnTo>
                    <a:pt x="684" y="708"/>
                  </a:lnTo>
                  <a:lnTo>
                    <a:pt x="694" y="692"/>
                  </a:lnTo>
                  <a:lnTo>
                    <a:pt x="710" y="692"/>
                  </a:lnTo>
                  <a:lnTo>
                    <a:pt x="726" y="675"/>
                  </a:lnTo>
                  <a:lnTo>
                    <a:pt x="745" y="663"/>
                  </a:lnTo>
                  <a:lnTo>
                    <a:pt x="745" y="647"/>
                  </a:lnTo>
                  <a:lnTo>
                    <a:pt x="732" y="596"/>
                  </a:lnTo>
                  <a:lnTo>
                    <a:pt x="694" y="558"/>
                  </a:lnTo>
                  <a:lnTo>
                    <a:pt x="661" y="507"/>
                  </a:lnTo>
                  <a:lnTo>
                    <a:pt x="672" y="485"/>
                  </a:lnTo>
                  <a:lnTo>
                    <a:pt x="700" y="475"/>
                  </a:lnTo>
                  <a:lnTo>
                    <a:pt x="639" y="440"/>
                  </a:lnTo>
                  <a:lnTo>
                    <a:pt x="594" y="458"/>
                  </a:lnTo>
                  <a:lnTo>
                    <a:pt x="572" y="475"/>
                  </a:lnTo>
                  <a:lnTo>
                    <a:pt x="556" y="475"/>
                  </a:lnTo>
                  <a:lnTo>
                    <a:pt x="527" y="430"/>
                  </a:lnTo>
                  <a:lnTo>
                    <a:pt x="505" y="424"/>
                  </a:lnTo>
                  <a:lnTo>
                    <a:pt x="521" y="395"/>
                  </a:lnTo>
                  <a:lnTo>
                    <a:pt x="521" y="363"/>
                  </a:lnTo>
                  <a:lnTo>
                    <a:pt x="495" y="345"/>
                  </a:lnTo>
                  <a:lnTo>
                    <a:pt x="477" y="341"/>
                  </a:lnTo>
                  <a:lnTo>
                    <a:pt x="460" y="324"/>
                  </a:lnTo>
                  <a:lnTo>
                    <a:pt x="400" y="357"/>
                  </a:lnTo>
                  <a:lnTo>
                    <a:pt x="371" y="345"/>
                  </a:lnTo>
                  <a:lnTo>
                    <a:pt x="361" y="345"/>
                  </a:lnTo>
                  <a:lnTo>
                    <a:pt x="349" y="367"/>
                  </a:lnTo>
                  <a:lnTo>
                    <a:pt x="355" y="357"/>
                  </a:lnTo>
                  <a:lnTo>
                    <a:pt x="345" y="351"/>
                  </a:lnTo>
                  <a:lnTo>
                    <a:pt x="333" y="351"/>
                  </a:lnTo>
                  <a:lnTo>
                    <a:pt x="333" y="363"/>
                  </a:lnTo>
                  <a:lnTo>
                    <a:pt x="294" y="351"/>
                  </a:lnTo>
                  <a:lnTo>
                    <a:pt x="217" y="306"/>
                  </a:lnTo>
                  <a:lnTo>
                    <a:pt x="193" y="306"/>
                  </a:lnTo>
                  <a:lnTo>
                    <a:pt x="160" y="284"/>
                  </a:lnTo>
                  <a:lnTo>
                    <a:pt x="150" y="274"/>
                  </a:lnTo>
                  <a:lnTo>
                    <a:pt x="166" y="261"/>
                  </a:lnTo>
                  <a:lnTo>
                    <a:pt x="154" y="245"/>
                  </a:lnTo>
                  <a:lnTo>
                    <a:pt x="166" y="233"/>
                  </a:lnTo>
                  <a:lnTo>
                    <a:pt x="144" y="207"/>
                  </a:lnTo>
                  <a:lnTo>
                    <a:pt x="109" y="213"/>
                  </a:lnTo>
                  <a:lnTo>
                    <a:pt x="105" y="223"/>
                  </a:lnTo>
                  <a:lnTo>
                    <a:pt x="61" y="229"/>
                  </a:lnTo>
                  <a:lnTo>
                    <a:pt x="67" y="251"/>
                  </a:lnTo>
                  <a:lnTo>
                    <a:pt x="93" y="274"/>
                  </a:lnTo>
                  <a:lnTo>
                    <a:pt x="83" y="284"/>
                  </a:lnTo>
                  <a:lnTo>
                    <a:pt x="83" y="300"/>
                  </a:lnTo>
                  <a:lnTo>
                    <a:pt x="44" y="357"/>
                  </a:lnTo>
                  <a:lnTo>
                    <a:pt x="16" y="367"/>
                  </a:lnTo>
                  <a:lnTo>
                    <a:pt x="50" y="412"/>
                  </a:lnTo>
                  <a:lnTo>
                    <a:pt x="38" y="424"/>
                  </a:lnTo>
                  <a:lnTo>
                    <a:pt x="0" y="434"/>
                  </a:lnTo>
                  <a:lnTo>
                    <a:pt x="10" y="452"/>
                  </a:lnTo>
                  <a:lnTo>
                    <a:pt x="32" y="452"/>
                  </a:lnTo>
                  <a:lnTo>
                    <a:pt x="16" y="462"/>
                  </a:lnTo>
                  <a:lnTo>
                    <a:pt x="38" y="491"/>
                  </a:lnTo>
                  <a:lnTo>
                    <a:pt x="55" y="479"/>
                  </a:lnTo>
                  <a:lnTo>
                    <a:pt x="71" y="458"/>
                  </a:lnTo>
                  <a:lnTo>
                    <a:pt x="77" y="475"/>
                  </a:lnTo>
                  <a:lnTo>
                    <a:pt x="89" y="479"/>
                  </a:lnTo>
                  <a:lnTo>
                    <a:pt x="89" y="558"/>
                  </a:lnTo>
                  <a:lnTo>
                    <a:pt x="115" y="602"/>
                  </a:lnTo>
                  <a:lnTo>
                    <a:pt x="128" y="631"/>
                  </a:lnTo>
                  <a:lnTo>
                    <a:pt x="172" y="718"/>
                  </a:lnTo>
                  <a:lnTo>
                    <a:pt x="188" y="736"/>
                  </a:lnTo>
                  <a:lnTo>
                    <a:pt x="217" y="714"/>
                  </a:lnTo>
                  <a:lnTo>
                    <a:pt x="211" y="702"/>
                  </a:lnTo>
                  <a:lnTo>
                    <a:pt x="221" y="692"/>
                  </a:lnTo>
                  <a:lnTo>
                    <a:pt x="221" y="675"/>
                  </a:lnTo>
                  <a:lnTo>
                    <a:pt x="217" y="669"/>
                  </a:lnTo>
                  <a:lnTo>
                    <a:pt x="233" y="635"/>
                  </a:lnTo>
                  <a:lnTo>
                    <a:pt x="227" y="625"/>
                  </a:lnTo>
                  <a:lnTo>
                    <a:pt x="227" y="586"/>
                  </a:lnTo>
                  <a:lnTo>
                    <a:pt x="243" y="580"/>
                  </a:lnTo>
                  <a:lnTo>
                    <a:pt x="288" y="535"/>
                  </a:lnTo>
                  <a:lnTo>
                    <a:pt x="288" y="519"/>
                  </a:lnTo>
                  <a:lnTo>
                    <a:pt x="333" y="497"/>
                  </a:lnTo>
                  <a:lnTo>
                    <a:pt x="326" y="485"/>
                  </a:lnTo>
                  <a:lnTo>
                    <a:pt x="345" y="475"/>
                  </a:lnTo>
                  <a:lnTo>
                    <a:pt x="371" y="475"/>
                  </a:lnTo>
                  <a:lnTo>
                    <a:pt x="393" y="462"/>
                  </a:lnTo>
                  <a:lnTo>
                    <a:pt x="393" y="452"/>
                  </a:lnTo>
                  <a:lnTo>
                    <a:pt x="406" y="458"/>
                  </a:lnTo>
                  <a:lnTo>
                    <a:pt x="422" y="497"/>
                  </a:lnTo>
                  <a:lnTo>
                    <a:pt x="448" y="507"/>
                  </a:lnTo>
                  <a:lnTo>
                    <a:pt x="471" y="546"/>
                  </a:lnTo>
                  <a:lnTo>
                    <a:pt x="467" y="574"/>
                  </a:lnTo>
                  <a:lnTo>
                    <a:pt x="483" y="574"/>
                  </a:lnTo>
                  <a:lnTo>
                    <a:pt x="495" y="580"/>
                  </a:lnTo>
                  <a:lnTo>
                    <a:pt x="499" y="568"/>
                  </a:lnTo>
                  <a:lnTo>
                    <a:pt x="515" y="564"/>
                  </a:lnTo>
                  <a:close/>
                  <a:moveTo>
                    <a:pt x="1429" y="1327"/>
                  </a:moveTo>
                  <a:lnTo>
                    <a:pt x="1435" y="1309"/>
                  </a:lnTo>
                  <a:lnTo>
                    <a:pt x="1416" y="1309"/>
                  </a:lnTo>
                  <a:lnTo>
                    <a:pt x="1400" y="1264"/>
                  </a:lnTo>
                  <a:lnTo>
                    <a:pt x="1384" y="1248"/>
                  </a:lnTo>
                  <a:lnTo>
                    <a:pt x="1368" y="1165"/>
                  </a:lnTo>
                  <a:lnTo>
                    <a:pt x="1345" y="1148"/>
                  </a:lnTo>
                  <a:lnTo>
                    <a:pt x="1350" y="1120"/>
                  </a:lnTo>
                  <a:lnTo>
                    <a:pt x="1333" y="1085"/>
                  </a:lnTo>
                  <a:lnTo>
                    <a:pt x="1317" y="1104"/>
                  </a:lnTo>
                  <a:lnTo>
                    <a:pt x="1301" y="1181"/>
                  </a:lnTo>
                  <a:lnTo>
                    <a:pt x="1278" y="1215"/>
                  </a:lnTo>
                  <a:lnTo>
                    <a:pt x="1262" y="1215"/>
                  </a:lnTo>
                  <a:lnTo>
                    <a:pt x="1240" y="1197"/>
                  </a:lnTo>
                  <a:lnTo>
                    <a:pt x="1228" y="1187"/>
                  </a:lnTo>
                  <a:lnTo>
                    <a:pt x="1211" y="1181"/>
                  </a:lnTo>
                  <a:lnTo>
                    <a:pt x="1195" y="1165"/>
                  </a:lnTo>
                  <a:lnTo>
                    <a:pt x="1218" y="1136"/>
                  </a:lnTo>
                  <a:lnTo>
                    <a:pt x="1224" y="1120"/>
                  </a:lnTo>
                  <a:lnTo>
                    <a:pt x="1224" y="1108"/>
                  </a:lnTo>
                  <a:lnTo>
                    <a:pt x="1218" y="1114"/>
                  </a:lnTo>
                  <a:lnTo>
                    <a:pt x="1205" y="1108"/>
                  </a:lnTo>
                  <a:lnTo>
                    <a:pt x="1183" y="1108"/>
                  </a:lnTo>
                  <a:lnTo>
                    <a:pt x="1157" y="1085"/>
                  </a:lnTo>
                  <a:lnTo>
                    <a:pt x="1140" y="1091"/>
                  </a:lnTo>
                  <a:lnTo>
                    <a:pt x="1151" y="1114"/>
                  </a:lnTo>
                  <a:lnTo>
                    <a:pt x="1128" y="1120"/>
                  </a:lnTo>
                  <a:lnTo>
                    <a:pt x="1106" y="1130"/>
                  </a:lnTo>
                  <a:lnTo>
                    <a:pt x="1094" y="1148"/>
                  </a:lnTo>
                  <a:lnTo>
                    <a:pt x="1094" y="1171"/>
                  </a:lnTo>
                  <a:lnTo>
                    <a:pt x="1067" y="1171"/>
                  </a:lnTo>
                  <a:lnTo>
                    <a:pt x="1061" y="1148"/>
                  </a:lnTo>
                  <a:lnTo>
                    <a:pt x="1033" y="1142"/>
                  </a:lnTo>
                  <a:lnTo>
                    <a:pt x="1033" y="1152"/>
                  </a:lnTo>
                  <a:lnTo>
                    <a:pt x="1023" y="1158"/>
                  </a:lnTo>
                  <a:lnTo>
                    <a:pt x="1013" y="1175"/>
                  </a:lnTo>
                  <a:lnTo>
                    <a:pt x="1006" y="1175"/>
                  </a:lnTo>
                  <a:lnTo>
                    <a:pt x="1006" y="1193"/>
                  </a:lnTo>
                  <a:lnTo>
                    <a:pt x="984" y="1193"/>
                  </a:lnTo>
                  <a:lnTo>
                    <a:pt x="978" y="1215"/>
                  </a:lnTo>
                  <a:lnTo>
                    <a:pt x="972" y="1203"/>
                  </a:lnTo>
                  <a:lnTo>
                    <a:pt x="956" y="1209"/>
                  </a:lnTo>
                  <a:lnTo>
                    <a:pt x="956" y="1225"/>
                  </a:lnTo>
                  <a:lnTo>
                    <a:pt x="923" y="1264"/>
                  </a:lnTo>
                  <a:lnTo>
                    <a:pt x="879" y="1264"/>
                  </a:lnTo>
                  <a:lnTo>
                    <a:pt x="856" y="1276"/>
                  </a:lnTo>
                  <a:lnTo>
                    <a:pt x="846" y="1276"/>
                  </a:lnTo>
                  <a:lnTo>
                    <a:pt x="834" y="1286"/>
                  </a:lnTo>
                  <a:lnTo>
                    <a:pt x="795" y="1315"/>
                  </a:lnTo>
                  <a:lnTo>
                    <a:pt x="783" y="1305"/>
                  </a:lnTo>
                  <a:lnTo>
                    <a:pt x="783" y="1331"/>
                  </a:lnTo>
                  <a:lnTo>
                    <a:pt x="779" y="1353"/>
                  </a:lnTo>
                  <a:lnTo>
                    <a:pt x="789" y="1372"/>
                  </a:lnTo>
                  <a:lnTo>
                    <a:pt x="779" y="1382"/>
                  </a:lnTo>
                  <a:lnTo>
                    <a:pt x="763" y="1376"/>
                  </a:lnTo>
                  <a:lnTo>
                    <a:pt x="779" y="1439"/>
                  </a:lnTo>
                  <a:lnTo>
                    <a:pt x="767" y="1461"/>
                  </a:lnTo>
                  <a:lnTo>
                    <a:pt x="779" y="1483"/>
                  </a:lnTo>
                  <a:lnTo>
                    <a:pt x="763" y="1522"/>
                  </a:lnTo>
                  <a:lnTo>
                    <a:pt x="745" y="1528"/>
                  </a:lnTo>
                  <a:lnTo>
                    <a:pt x="757" y="1544"/>
                  </a:lnTo>
                  <a:lnTo>
                    <a:pt x="789" y="1550"/>
                  </a:lnTo>
                  <a:lnTo>
                    <a:pt x="834" y="1532"/>
                  </a:lnTo>
                  <a:lnTo>
                    <a:pt x="889" y="1532"/>
                  </a:lnTo>
                  <a:lnTo>
                    <a:pt x="907" y="1510"/>
                  </a:lnTo>
                  <a:lnTo>
                    <a:pt x="972" y="1499"/>
                  </a:lnTo>
                  <a:lnTo>
                    <a:pt x="1000" y="1487"/>
                  </a:lnTo>
                  <a:lnTo>
                    <a:pt x="1023" y="1487"/>
                  </a:lnTo>
                  <a:lnTo>
                    <a:pt x="1039" y="1483"/>
                  </a:lnTo>
                  <a:lnTo>
                    <a:pt x="1073" y="1499"/>
                  </a:lnTo>
                  <a:lnTo>
                    <a:pt x="1078" y="1510"/>
                  </a:lnTo>
                  <a:lnTo>
                    <a:pt x="1090" y="1516"/>
                  </a:lnTo>
                  <a:lnTo>
                    <a:pt x="1090" y="1544"/>
                  </a:lnTo>
                  <a:lnTo>
                    <a:pt x="1140" y="1516"/>
                  </a:lnTo>
                  <a:lnTo>
                    <a:pt x="1112" y="1550"/>
                  </a:lnTo>
                  <a:lnTo>
                    <a:pt x="1140" y="1544"/>
                  </a:lnTo>
                  <a:lnTo>
                    <a:pt x="1122" y="1560"/>
                  </a:lnTo>
                  <a:lnTo>
                    <a:pt x="1145" y="1560"/>
                  </a:lnTo>
                  <a:lnTo>
                    <a:pt x="1145" y="1583"/>
                  </a:lnTo>
                  <a:lnTo>
                    <a:pt x="1134" y="1599"/>
                  </a:lnTo>
                  <a:lnTo>
                    <a:pt x="1145" y="1617"/>
                  </a:lnTo>
                  <a:lnTo>
                    <a:pt x="1173" y="1617"/>
                  </a:lnTo>
                  <a:lnTo>
                    <a:pt x="1183" y="1627"/>
                  </a:lnTo>
                  <a:lnTo>
                    <a:pt x="1211" y="1605"/>
                  </a:lnTo>
                  <a:lnTo>
                    <a:pt x="1224" y="1627"/>
                  </a:lnTo>
                  <a:lnTo>
                    <a:pt x="1262" y="1611"/>
                  </a:lnTo>
                  <a:lnTo>
                    <a:pt x="1289" y="1605"/>
                  </a:lnTo>
                  <a:lnTo>
                    <a:pt x="1301" y="1595"/>
                  </a:lnTo>
                  <a:lnTo>
                    <a:pt x="1307" y="1583"/>
                  </a:lnTo>
                  <a:lnTo>
                    <a:pt x="1329" y="1550"/>
                  </a:lnTo>
                  <a:lnTo>
                    <a:pt x="1368" y="1528"/>
                  </a:lnTo>
                  <a:lnTo>
                    <a:pt x="1368" y="1510"/>
                  </a:lnTo>
                  <a:lnTo>
                    <a:pt x="1396" y="1503"/>
                  </a:lnTo>
                  <a:lnTo>
                    <a:pt x="1451" y="1416"/>
                  </a:lnTo>
                  <a:lnTo>
                    <a:pt x="1451" y="1394"/>
                  </a:lnTo>
                  <a:lnTo>
                    <a:pt x="1461" y="1365"/>
                  </a:lnTo>
                  <a:lnTo>
                    <a:pt x="1429" y="1327"/>
                  </a:lnTo>
                  <a:close/>
                  <a:moveTo>
                    <a:pt x="1195" y="1666"/>
                  </a:moveTo>
                  <a:lnTo>
                    <a:pt x="1183" y="1662"/>
                  </a:lnTo>
                  <a:lnTo>
                    <a:pt x="1173" y="1666"/>
                  </a:lnTo>
                  <a:lnTo>
                    <a:pt x="1161" y="1700"/>
                  </a:lnTo>
                  <a:lnTo>
                    <a:pt x="1167" y="1717"/>
                  </a:lnTo>
                  <a:lnTo>
                    <a:pt x="1195" y="1704"/>
                  </a:lnTo>
                  <a:lnTo>
                    <a:pt x="1234" y="1672"/>
                  </a:lnTo>
                  <a:lnTo>
                    <a:pt x="1228" y="1662"/>
                  </a:lnTo>
                  <a:lnTo>
                    <a:pt x="1195" y="1666"/>
                  </a:lnTo>
                  <a:close/>
                  <a:moveTo>
                    <a:pt x="694" y="937"/>
                  </a:moveTo>
                  <a:lnTo>
                    <a:pt x="678" y="925"/>
                  </a:lnTo>
                  <a:lnTo>
                    <a:pt x="665" y="903"/>
                  </a:lnTo>
                  <a:lnTo>
                    <a:pt x="649" y="897"/>
                  </a:lnTo>
                  <a:lnTo>
                    <a:pt x="649" y="880"/>
                  </a:lnTo>
                  <a:lnTo>
                    <a:pt x="655" y="874"/>
                  </a:lnTo>
                  <a:lnTo>
                    <a:pt x="621" y="848"/>
                  </a:lnTo>
                  <a:lnTo>
                    <a:pt x="594" y="842"/>
                  </a:lnTo>
                  <a:lnTo>
                    <a:pt x="544" y="781"/>
                  </a:lnTo>
                  <a:lnTo>
                    <a:pt x="515" y="781"/>
                  </a:lnTo>
                  <a:lnTo>
                    <a:pt x="499" y="775"/>
                  </a:lnTo>
                  <a:lnTo>
                    <a:pt x="515" y="803"/>
                  </a:lnTo>
                  <a:lnTo>
                    <a:pt x="538" y="813"/>
                  </a:lnTo>
                  <a:lnTo>
                    <a:pt x="550" y="830"/>
                  </a:lnTo>
                  <a:lnTo>
                    <a:pt x="566" y="848"/>
                  </a:lnTo>
                  <a:lnTo>
                    <a:pt x="572" y="880"/>
                  </a:lnTo>
                  <a:lnTo>
                    <a:pt x="588" y="893"/>
                  </a:lnTo>
                  <a:lnTo>
                    <a:pt x="594" y="915"/>
                  </a:lnTo>
                  <a:lnTo>
                    <a:pt x="621" y="941"/>
                  </a:lnTo>
                  <a:lnTo>
                    <a:pt x="621" y="953"/>
                  </a:lnTo>
                  <a:lnTo>
                    <a:pt x="665" y="992"/>
                  </a:lnTo>
                  <a:lnTo>
                    <a:pt x="688" y="992"/>
                  </a:lnTo>
                  <a:lnTo>
                    <a:pt x="694" y="937"/>
                  </a:lnTo>
                  <a:close/>
                  <a:moveTo>
                    <a:pt x="1167" y="887"/>
                  </a:moveTo>
                  <a:lnTo>
                    <a:pt x="1138" y="903"/>
                  </a:lnTo>
                  <a:lnTo>
                    <a:pt x="1145" y="909"/>
                  </a:lnTo>
                  <a:lnTo>
                    <a:pt x="1161" y="915"/>
                  </a:lnTo>
                  <a:lnTo>
                    <a:pt x="1161" y="919"/>
                  </a:lnTo>
                  <a:lnTo>
                    <a:pt x="1181" y="919"/>
                  </a:lnTo>
                  <a:lnTo>
                    <a:pt x="1177" y="931"/>
                  </a:lnTo>
                  <a:lnTo>
                    <a:pt x="1161" y="931"/>
                  </a:lnTo>
                  <a:lnTo>
                    <a:pt x="1167" y="941"/>
                  </a:lnTo>
                  <a:lnTo>
                    <a:pt x="1167" y="986"/>
                  </a:lnTo>
                  <a:lnTo>
                    <a:pt x="1183" y="960"/>
                  </a:lnTo>
                  <a:lnTo>
                    <a:pt x="1183" y="947"/>
                  </a:lnTo>
                  <a:lnTo>
                    <a:pt x="1195" y="941"/>
                  </a:lnTo>
                  <a:lnTo>
                    <a:pt x="1195" y="953"/>
                  </a:lnTo>
                  <a:lnTo>
                    <a:pt x="1205" y="953"/>
                  </a:lnTo>
                  <a:lnTo>
                    <a:pt x="1205" y="970"/>
                  </a:lnTo>
                  <a:lnTo>
                    <a:pt x="1234" y="970"/>
                  </a:lnTo>
                  <a:lnTo>
                    <a:pt x="1260" y="982"/>
                  </a:lnTo>
                  <a:lnTo>
                    <a:pt x="1266" y="1020"/>
                  </a:lnTo>
                  <a:lnTo>
                    <a:pt x="1250" y="1027"/>
                  </a:lnTo>
                  <a:lnTo>
                    <a:pt x="1250" y="1049"/>
                  </a:lnTo>
                  <a:lnTo>
                    <a:pt x="1266" y="1049"/>
                  </a:lnTo>
                  <a:lnTo>
                    <a:pt x="1278" y="1037"/>
                  </a:lnTo>
                  <a:lnTo>
                    <a:pt x="1289" y="1037"/>
                  </a:lnTo>
                  <a:lnTo>
                    <a:pt x="1317" y="1059"/>
                  </a:lnTo>
                  <a:lnTo>
                    <a:pt x="1339" y="1053"/>
                  </a:lnTo>
                  <a:lnTo>
                    <a:pt x="1343" y="1059"/>
                  </a:lnTo>
                  <a:lnTo>
                    <a:pt x="1356" y="1049"/>
                  </a:lnTo>
                  <a:lnTo>
                    <a:pt x="1343" y="1043"/>
                  </a:lnTo>
                  <a:lnTo>
                    <a:pt x="1362" y="1031"/>
                  </a:lnTo>
                  <a:lnTo>
                    <a:pt x="1384" y="1031"/>
                  </a:lnTo>
                  <a:lnTo>
                    <a:pt x="1423" y="1065"/>
                  </a:lnTo>
                  <a:lnTo>
                    <a:pt x="1461" y="1087"/>
                  </a:lnTo>
                  <a:lnTo>
                    <a:pt x="1477" y="1081"/>
                  </a:lnTo>
                  <a:lnTo>
                    <a:pt x="1494" y="1081"/>
                  </a:lnTo>
                  <a:lnTo>
                    <a:pt x="1490" y="1075"/>
                  </a:lnTo>
                  <a:lnTo>
                    <a:pt x="1471" y="1069"/>
                  </a:lnTo>
                  <a:lnTo>
                    <a:pt x="1461" y="1059"/>
                  </a:lnTo>
                  <a:lnTo>
                    <a:pt x="1445" y="1049"/>
                  </a:lnTo>
                  <a:lnTo>
                    <a:pt x="1423" y="1027"/>
                  </a:lnTo>
                  <a:lnTo>
                    <a:pt x="1427" y="1004"/>
                  </a:lnTo>
                  <a:lnTo>
                    <a:pt x="1400" y="982"/>
                  </a:lnTo>
                  <a:lnTo>
                    <a:pt x="1400" y="970"/>
                  </a:lnTo>
                  <a:lnTo>
                    <a:pt x="1362" y="941"/>
                  </a:lnTo>
                  <a:lnTo>
                    <a:pt x="1317" y="931"/>
                  </a:lnTo>
                  <a:lnTo>
                    <a:pt x="1289" y="919"/>
                  </a:lnTo>
                  <a:lnTo>
                    <a:pt x="1272" y="909"/>
                  </a:lnTo>
                  <a:lnTo>
                    <a:pt x="1250" y="909"/>
                  </a:lnTo>
                  <a:lnTo>
                    <a:pt x="1244" y="919"/>
                  </a:lnTo>
                  <a:lnTo>
                    <a:pt x="1228" y="937"/>
                  </a:lnTo>
                  <a:lnTo>
                    <a:pt x="1211" y="941"/>
                  </a:lnTo>
                  <a:lnTo>
                    <a:pt x="1195" y="931"/>
                  </a:lnTo>
                  <a:lnTo>
                    <a:pt x="1195" y="897"/>
                  </a:lnTo>
                  <a:lnTo>
                    <a:pt x="1167" y="887"/>
                  </a:lnTo>
                  <a:close/>
                  <a:moveTo>
                    <a:pt x="1132" y="909"/>
                  </a:moveTo>
                  <a:lnTo>
                    <a:pt x="1116" y="915"/>
                  </a:lnTo>
                  <a:lnTo>
                    <a:pt x="1132" y="925"/>
                  </a:lnTo>
                  <a:lnTo>
                    <a:pt x="1132" y="909"/>
                  </a:lnTo>
                  <a:close/>
                  <a:moveTo>
                    <a:pt x="1128" y="953"/>
                  </a:moveTo>
                  <a:lnTo>
                    <a:pt x="1138" y="947"/>
                  </a:lnTo>
                  <a:lnTo>
                    <a:pt x="1122" y="931"/>
                  </a:lnTo>
                  <a:lnTo>
                    <a:pt x="1106" y="937"/>
                  </a:lnTo>
                  <a:lnTo>
                    <a:pt x="1084" y="931"/>
                  </a:lnTo>
                  <a:lnTo>
                    <a:pt x="1084" y="947"/>
                  </a:lnTo>
                  <a:lnTo>
                    <a:pt x="1106" y="941"/>
                  </a:lnTo>
                  <a:lnTo>
                    <a:pt x="1128" y="953"/>
                  </a:lnTo>
                  <a:close/>
                  <a:moveTo>
                    <a:pt x="1216" y="919"/>
                  </a:moveTo>
                  <a:lnTo>
                    <a:pt x="1238" y="915"/>
                  </a:lnTo>
                  <a:lnTo>
                    <a:pt x="1222" y="909"/>
                  </a:lnTo>
                  <a:lnTo>
                    <a:pt x="1216" y="919"/>
                  </a:lnTo>
                  <a:close/>
                  <a:moveTo>
                    <a:pt x="1216" y="887"/>
                  </a:moveTo>
                  <a:lnTo>
                    <a:pt x="1211" y="897"/>
                  </a:lnTo>
                  <a:lnTo>
                    <a:pt x="1234" y="897"/>
                  </a:lnTo>
                  <a:lnTo>
                    <a:pt x="1216" y="887"/>
                  </a:lnTo>
                  <a:close/>
                  <a:moveTo>
                    <a:pt x="1094" y="874"/>
                  </a:moveTo>
                  <a:lnTo>
                    <a:pt x="1106" y="880"/>
                  </a:lnTo>
                  <a:lnTo>
                    <a:pt x="1100" y="848"/>
                  </a:lnTo>
                  <a:lnTo>
                    <a:pt x="1094" y="826"/>
                  </a:lnTo>
                  <a:lnTo>
                    <a:pt x="1088" y="842"/>
                  </a:lnTo>
                  <a:lnTo>
                    <a:pt x="1088" y="858"/>
                  </a:lnTo>
                  <a:lnTo>
                    <a:pt x="1071" y="848"/>
                  </a:lnTo>
                  <a:lnTo>
                    <a:pt x="1071" y="893"/>
                  </a:lnTo>
                  <a:lnTo>
                    <a:pt x="1088" y="903"/>
                  </a:lnTo>
                  <a:lnTo>
                    <a:pt x="1094" y="874"/>
                  </a:lnTo>
                  <a:close/>
                  <a:moveTo>
                    <a:pt x="994" y="964"/>
                  </a:moveTo>
                  <a:lnTo>
                    <a:pt x="982" y="960"/>
                  </a:lnTo>
                  <a:lnTo>
                    <a:pt x="988" y="941"/>
                  </a:lnTo>
                  <a:lnTo>
                    <a:pt x="972" y="919"/>
                  </a:lnTo>
                  <a:lnTo>
                    <a:pt x="982" y="909"/>
                  </a:lnTo>
                  <a:lnTo>
                    <a:pt x="1004" y="915"/>
                  </a:lnTo>
                  <a:lnTo>
                    <a:pt x="994" y="893"/>
                  </a:lnTo>
                  <a:lnTo>
                    <a:pt x="966" y="897"/>
                  </a:lnTo>
                  <a:lnTo>
                    <a:pt x="960" y="909"/>
                  </a:lnTo>
                  <a:lnTo>
                    <a:pt x="944" y="893"/>
                  </a:lnTo>
                  <a:lnTo>
                    <a:pt x="960" y="870"/>
                  </a:lnTo>
                  <a:lnTo>
                    <a:pt x="994" y="874"/>
                  </a:lnTo>
                  <a:lnTo>
                    <a:pt x="1000" y="880"/>
                  </a:lnTo>
                  <a:lnTo>
                    <a:pt x="1017" y="880"/>
                  </a:lnTo>
                  <a:lnTo>
                    <a:pt x="1039" y="858"/>
                  </a:lnTo>
                  <a:lnTo>
                    <a:pt x="1033" y="848"/>
                  </a:lnTo>
                  <a:lnTo>
                    <a:pt x="1017" y="864"/>
                  </a:lnTo>
                  <a:lnTo>
                    <a:pt x="1000" y="864"/>
                  </a:lnTo>
                  <a:lnTo>
                    <a:pt x="972" y="858"/>
                  </a:lnTo>
                  <a:lnTo>
                    <a:pt x="956" y="858"/>
                  </a:lnTo>
                  <a:lnTo>
                    <a:pt x="939" y="874"/>
                  </a:lnTo>
                  <a:lnTo>
                    <a:pt x="933" y="897"/>
                  </a:lnTo>
                  <a:lnTo>
                    <a:pt x="927" y="909"/>
                  </a:lnTo>
                  <a:lnTo>
                    <a:pt x="927" y="925"/>
                  </a:lnTo>
                  <a:lnTo>
                    <a:pt x="917" y="941"/>
                  </a:lnTo>
                  <a:lnTo>
                    <a:pt x="933" y="953"/>
                  </a:lnTo>
                  <a:lnTo>
                    <a:pt x="933" y="992"/>
                  </a:lnTo>
                  <a:lnTo>
                    <a:pt x="956" y="970"/>
                  </a:lnTo>
                  <a:lnTo>
                    <a:pt x="944" y="931"/>
                  </a:lnTo>
                  <a:lnTo>
                    <a:pt x="960" y="931"/>
                  </a:lnTo>
                  <a:lnTo>
                    <a:pt x="978" y="982"/>
                  </a:lnTo>
                  <a:lnTo>
                    <a:pt x="1000" y="986"/>
                  </a:lnTo>
                  <a:lnTo>
                    <a:pt x="994" y="964"/>
                  </a:lnTo>
                  <a:close/>
                  <a:moveTo>
                    <a:pt x="1061" y="925"/>
                  </a:moveTo>
                  <a:lnTo>
                    <a:pt x="1055" y="909"/>
                  </a:lnTo>
                  <a:lnTo>
                    <a:pt x="1023" y="909"/>
                  </a:lnTo>
                  <a:lnTo>
                    <a:pt x="1023" y="925"/>
                  </a:lnTo>
                  <a:lnTo>
                    <a:pt x="1039" y="919"/>
                  </a:lnTo>
                  <a:lnTo>
                    <a:pt x="1061" y="925"/>
                  </a:lnTo>
                  <a:close/>
                  <a:moveTo>
                    <a:pt x="1055" y="937"/>
                  </a:moveTo>
                  <a:lnTo>
                    <a:pt x="1055" y="953"/>
                  </a:lnTo>
                  <a:lnTo>
                    <a:pt x="1071" y="941"/>
                  </a:lnTo>
                  <a:lnTo>
                    <a:pt x="1055" y="937"/>
                  </a:lnTo>
                  <a:close/>
                  <a:moveTo>
                    <a:pt x="1039" y="1020"/>
                  </a:moveTo>
                  <a:lnTo>
                    <a:pt x="1045" y="1037"/>
                  </a:lnTo>
                  <a:lnTo>
                    <a:pt x="1065" y="1031"/>
                  </a:lnTo>
                  <a:lnTo>
                    <a:pt x="1039" y="1020"/>
                  </a:lnTo>
                  <a:close/>
                  <a:moveTo>
                    <a:pt x="1039" y="1065"/>
                  </a:moveTo>
                  <a:lnTo>
                    <a:pt x="1061" y="1049"/>
                  </a:lnTo>
                  <a:lnTo>
                    <a:pt x="1045" y="1049"/>
                  </a:lnTo>
                  <a:lnTo>
                    <a:pt x="1017" y="1059"/>
                  </a:lnTo>
                  <a:lnTo>
                    <a:pt x="994" y="1075"/>
                  </a:lnTo>
                  <a:lnTo>
                    <a:pt x="1004" y="1081"/>
                  </a:lnTo>
                  <a:lnTo>
                    <a:pt x="1039" y="1065"/>
                  </a:lnTo>
                  <a:close/>
                  <a:moveTo>
                    <a:pt x="960" y="1059"/>
                  </a:moveTo>
                  <a:lnTo>
                    <a:pt x="960" y="1049"/>
                  </a:lnTo>
                  <a:lnTo>
                    <a:pt x="950" y="1037"/>
                  </a:lnTo>
                  <a:lnTo>
                    <a:pt x="933" y="1049"/>
                  </a:lnTo>
                  <a:lnTo>
                    <a:pt x="950" y="1059"/>
                  </a:lnTo>
                  <a:lnTo>
                    <a:pt x="960" y="1059"/>
                  </a:lnTo>
                  <a:close/>
                  <a:moveTo>
                    <a:pt x="972" y="1053"/>
                  </a:moveTo>
                  <a:lnTo>
                    <a:pt x="988" y="1043"/>
                  </a:lnTo>
                  <a:lnTo>
                    <a:pt x="966" y="1037"/>
                  </a:lnTo>
                  <a:lnTo>
                    <a:pt x="972" y="1053"/>
                  </a:lnTo>
                  <a:close/>
                  <a:moveTo>
                    <a:pt x="994" y="1087"/>
                  </a:moveTo>
                  <a:lnTo>
                    <a:pt x="978" y="1081"/>
                  </a:lnTo>
                  <a:lnTo>
                    <a:pt x="982" y="1098"/>
                  </a:lnTo>
                  <a:lnTo>
                    <a:pt x="994" y="1087"/>
                  </a:lnTo>
                  <a:close/>
                  <a:moveTo>
                    <a:pt x="1023" y="1049"/>
                  </a:moveTo>
                  <a:lnTo>
                    <a:pt x="1027" y="1037"/>
                  </a:lnTo>
                  <a:lnTo>
                    <a:pt x="1017" y="1037"/>
                  </a:lnTo>
                  <a:lnTo>
                    <a:pt x="1023" y="1049"/>
                  </a:lnTo>
                  <a:close/>
                  <a:moveTo>
                    <a:pt x="1145" y="1014"/>
                  </a:moveTo>
                  <a:lnTo>
                    <a:pt x="1138" y="1020"/>
                  </a:lnTo>
                  <a:lnTo>
                    <a:pt x="1132" y="1037"/>
                  </a:lnTo>
                  <a:lnTo>
                    <a:pt x="1149" y="1031"/>
                  </a:lnTo>
                  <a:lnTo>
                    <a:pt x="1145" y="1014"/>
                  </a:lnTo>
                  <a:close/>
                  <a:moveTo>
                    <a:pt x="1183" y="1004"/>
                  </a:moveTo>
                  <a:lnTo>
                    <a:pt x="1195" y="1020"/>
                  </a:lnTo>
                  <a:lnTo>
                    <a:pt x="1199" y="1004"/>
                  </a:lnTo>
                  <a:lnTo>
                    <a:pt x="1211" y="992"/>
                  </a:lnTo>
                  <a:lnTo>
                    <a:pt x="1199" y="986"/>
                  </a:lnTo>
                  <a:lnTo>
                    <a:pt x="1183" y="1004"/>
                  </a:lnTo>
                  <a:close/>
                  <a:moveTo>
                    <a:pt x="761" y="897"/>
                  </a:moveTo>
                  <a:lnTo>
                    <a:pt x="771" y="937"/>
                  </a:lnTo>
                  <a:lnTo>
                    <a:pt x="793" y="937"/>
                  </a:lnTo>
                  <a:lnTo>
                    <a:pt x="810" y="953"/>
                  </a:lnTo>
                  <a:lnTo>
                    <a:pt x="816" y="941"/>
                  </a:lnTo>
                  <a:lnTo>
                    <a:pt x="844" y="941"/>
                  </a:lnTo>
                  <a:lnTo>
                    <a:pt x="844" y="960"/>
                  </a:lnTo>
                  <a:lnTo>
                    <a:pt x="856" y="960"/>
                  </a:lnTo>
                  <a:lnTo>
                    <a:pt x="873" y="947"/>
                  </a:lnTo>
                  <a:lnTo>
                    <a:pt x="877" y="903"/>
                  </a:lnTo>
                  <a:lnTo>
                    <a:pt x="905" y="893"/>
                  </a:lnTo>
                  <a:lnTo>
                    <a:pt x="893" y="880"/>
                  </a:lnTo>
                  <a:lnTo>
                    <a:pt x="911" y="864"/>
                  </a:lnTo>
                  <a:lnTo>
                    <a:pt x="921" y="864"/>
                  </a:lnTo>
                  <a:lnTo>
                    <a:pt x="899" y="830"/>
                  </a:lnTo>
                  <a:lnTo>
                    <a:pt x="899" y="820"/>
                  </a:lnTo>
                  <a:lnTo>
                    <a:pt x="893" y="820"/>
                  </a:lnTo>
                  <a:lnTo>
                    <a:pt x="905" y="807"/>
                  </a:lnTo>
                  <a:lnTo>
                    <a:pt x="921" y="785"/>
                  </a:lnTo>
                  <a:lnTo>
                    <a:pt x="889" y="740"/>
                  </a:lnTo>
                  <a:lnTo>
                    <a:pt x="856" y="781"/>
                  </a:lnTo>
                  <a:lnTo>
                    <a:pt x="866" y="803"/>
                  </a:lnTo>
                  <a:lnTo>
                    <a:pt x="850" y="807"/>
                  </a:lnTo>
                  <a:lnTo>
                    <a:pt x="832" y="791"/>
                  </a:lnTo>
                  <a:lnTo>
                    <a:pt x="828" y="807"/>
                  </a:lnTo>
                  <a:lnTo>
                    <a:pt x="793" y="826"/>
                  </a:lnTo>
                  <a:lnTo>
                    <a:pt x="783" y="836"/>
                  </a:lnTo>
                  <a:lnTo>
                    <a:pt x="783" y="848"/>
                  </a:lnTo>
                  <a:lnTo>
                    <a:pt x="767" y="848"/>
                  </a:lnTo>
                  <a:lnTo>
                    <a:pt x="755" y="848"/>
                  </a:lnTo>
                  <a:lnTo>
                    <a:pt x="739" y="870"/>
                  </a:lnTo>
                  <a:lnTo>
                    <a:pt x="761" y="897"/>
                  </a:lnTo>
                  <a:close/>
                  <a:moveTo>
                    <a:pt x="684" y="909"/>
                  </a:moveTo>
                  <a:lnTo>
                    <a:pt x="688" y="925"/>
                  </a:lnTo>
                  <a:lnTo>
                    <a:pt x="704" y="937"/>
                  </a:lnTo>
                  <a:lnTo>
                    <a:pt x="704" y="925"/>
                  </a:lnTo>
                  <a:lnTo>
                    <a:pt x="694" y="915"/>
                  </a:lnTo>
                  <a:lnTo>
                    <a:pt x="694" y="909"/>
                  </a:lnTo>
                  <a:lnTo>
                    <a:pt x="684" y="909"/>
                  </a:lnTo>
                  <a:close/>
                  <a:moveTo>
                    <a:pt x="716" y="941"/>
                  </a:moveTo>
                  <a:lnTo>
                    <a:pt x="739" y="941"/>
                  </a:lnTo>
                  <a:lnTo>
                    <a:pt x="732" y="931"/>
                  </a:lnTo>
                  <a:lnTo>
                    <a:pt x="722" y="925"/>
                  </a:lnTo>
                  <a:lnTo>
                    <a:pt x="716" y="941"/>
                  </a:lnTo>
                  <a:close/>
                  <a:moveTo>
                    <a:pt x="767" y="1037"/>
                  </a:moveTo>
                  <a:lnTo>
                    <a:pt x="806" y="1053"/>
                  </a:lnTo>
                  <a:lnTo>
                    <a:pt x="816" y="1043"/>
                  </a:lnTo>
                  <a:lnTo>
                    <a:pt x="828" y="1053"/>
                  </a:lnTo>
                  <a:lnTo>
                    <a:pt x="850" y="1049"/>
                  </a:lnTo>
                  <a:lnTo>
                    <a:pt x="856" y="1053"/>
                  </a:lnTo>
                  <a:lnTo>
                    <a:pt x="860" y="1043"/>
                  </a:lnTo>
                  <a:lnTo>
                    <a:pt x="856" y="1031"/>
                  </a:lnTo>
                  <a:lnTo>
                    <a:pt x="844" y="1037"/>
                  </a:lnTo>
                  <a:lnTo>
                    <a:pt x="832" y="1027"/>
                  </a:lnTo>
                  <a:lnTo>
                    <a:pt x="822" y="1027"/>
                  </a:lnTo>
                  <a:lnTo>
                    <a:pt x="793" y="1004"/>
                  </a:lnTo>
                  <a:lnTo>
                    <a:pt x="777" y="1004"/>
                  </a:lnTo>
                  <a:lnTo>
                    <a:pt x="761" y="1014"/>
                  </a:lnTo>
                  <a:lnTo>
                    <a:pt x="739" y="1014"/>
                  </a:lnTo>
                  <a:lnTo>
                    <a:pt x="732" y="1004"/>
                  </a:lnTo>
                  <a:lnTo>
                    <a:pt x="710" y="992"/>
                  </a:lnTo>
                  <a:lnTo>
                    <a:pt x="694" y="998"/>
                  </a:lnTo>
                  <a:lnTo>
                    <a:pt x="684" y="1008"/>
                  </a:lnTo>
                  <a:lnTo>
                    <a:pt x="704" y="1027"/>
                  </a:lnTo>
                  <a:lnTo>
                    <a:pt x="722" y="1027"/>
                  </a:lnTo>
                  <a:lnTo>
                    <a:pt x="726" y="1031"/>
                  </a:lnTo>
                  <a:lnTo>
                    <a:pt x="761" y="1031"/>
                  </a:lnTo>
                  <a:lnTo>
                    <a:pt x="767" y="1037"/>
                  </a:lnTo>
                  <a:close/>
                  <a:moveTo>
                    <a:pt x="899" y="1037"/>
                  </a:moveTo>
                  <a:lnTo>
                    <a:pt x="889" y="1053"/>
                  </a:lnTo>
                  <a:lnTo>
                    <a:pt x="921" y="1053"/>
                  </a:lnTo>
                  <a:lnTo>
                    <a:pt x="899" y="1037"/>
                  </a:lnTo>
                  <a:close/>
                  <a:moveTo>
                    <a:pt x="866" y="1053"/>
                  </a:moveTo>
                  <a:lnTo>
                    <a:pt x="877" y="1053"/>
                  </a:lnTo>
                  <a:lnTo>
                    <a:pt x="889" y="1043"/>
                  </a:lnTo>
                  <a:lnTo>
                    <a:pt x="866" y="1043"/>
                  </a:lnTo>
                  <a:lnTo>
                    <a:pt x="866" y="1053"/>
                  </a:lnTo>
                  <a:close/>
                  <a:moveTo>
                    <a:pt x="950" y="1069"/>
                  </a:moveTo>
                  <a:lnTo>
                    <a:pt x="927" y="1059"/>
                  </a:lnTo>
                  <a:lnTo>
                    <a:pt x="911" y="1065"/>
                  </a:lnTo>
                  <a:lnTo>
                    <a:pt x="933" y="1075"/>
                  </a:lnTo>
                  <a:lnTo>
                    <a:pt x="950" y="1069"/>
                  </a:lnTo>
                  <a:close/>
                  <a:moveTo>
                    <a:pt x="527" y="842"/>
                  </a:moveTo>
                  <a:lnTo>
                    <a:pt x="534" y="830"/>
                  </a:lnTo>
                  <a:lnTo>
                    <a:pt x="505" y="830"/>
                  </a:lnTo>
                  <a:lnTo>
                    <a:pt x="527" y="842"/>
                  </a:lnTo>
                  <a:close/>
                  <a:moveTo>
                    <a:pt x="560" y="903"/>
                  </a:moveTo>
                  <a:lnTo>
                    <a:pt x="572" y="925"/>
                  </a:lnTo>
                  <a:lnTo>
                    <a:pt x="578" y="915"/>
                  </a:lnTo>
                  <a:lnTo>
                    <a:pt x="566" y="897"/>
                  </a:lnTo>
                  <a:lnTo>
                    <a:pt x="560" y="903"/>
                  </a:lnTo>
                  <a:close/>
                  <a:moveTo>
                    <a:pt x="960" y="596"/>
                  </a:moveTo>
                  <a:lnTo>
                    <a:pt x="950" y="596"/>
                  </a:lnTo>
                  <a:lnTo>
                    <a:pt x="950" y="574"/>
                  </a:lnTo>
                  <a:lnTo>
                    <a:pt x="960" y="558"/>
                  </a:lnTo>
                  <a:lnTo>
                    <a:pt x="950" y="529"/>
                  </a:lnTo>
                  <a:lnTo>
                    <a:pt x="939" y="535"/>
                  </a:lnTo>
                  <a:lnTo>
                    <a:pt x="933" y="529"/>
                  </a:lnTo>
                  <a:lnTo>
                    <a:pt x="921" y="529"/>
                  </a:lnTo>
                  <a:lnTo>
                    <a:pt x="927" y="564"/>
                  </a:lnTo>
                  <a:lnTo>
                    <a:pt x="917" y="568"/>
                  </a:lnTo>
                  <a:lnTo>
                    <a:pt x="917" y="592"/>
                  </a:lnTo>
                  <a:lnTo>
                    <a:pt x="939" y="609"/>
                  </a:lnTo>
                  <a:lnTo>
                    <a:pt x="933" y="613"/>
                  </a:lnTo>
                  <a:lnTo>
                    <a:pt x="950" y="619"/>
                  </a:lnTo>
                  <a:lnTo>
                    <a:pt x="960" y="619"/>
                  </a:lnTo>
                  <a:lnTo>
                    <a:pt x="960" y="631"/>
                  </a:lnTo>
                  <a:lnTo>
                    <a:pt x="978" y="631"/>
                  </a:lnTo>
                  <a:lnTo>
                    <a:pt x="982" y="635"/>
                  </a:lnTo>
                  <a:lnTo>
                    <a:pt x="990" y="633"/>
                  </a:lnTo>
                  <a:lnTo>
                    <a:pt x="1004" y="641"/>
                  </a:lnTo>
                  <a:lnTo>
                    <a:pt x="1004" y="631"/>
                  </a:lnTo>
                  <a:lnTo>
                    <a:pt x="1000" y="631"/>
                  </a:lnTo>
                  <a:lnTo>
                    <a:pt x="988" y="625"/>
                  </a:lnTo>
                  <a:lnTo>
                    <a:pt x="988" y="619"/>
                  </a:lnTo>
                  <a:lnTo>
                    <a:pt x="982" y="619"/>
                  </a:lnTo>
                  <a:lnTo>
                    <a:pt x="978" y="613"/>
                  </a:lnTo>
                  <a:lnTo>
                    <a:pt x="960" y="613"/>
                  </a:lnTo>
                  <a:lnTo>
                    <a:pt x="960" y="596"/>
                  </a:lnTo>
                  <a:close/>
                  <a:moveTo>
                    <a:pt x="905" y="698"/>
                  </a:moveTo>
                  <a:lnTo>
                    <a:pt x="889" y="708"/>
                  </a:lnTo>
                  <a:lnTo>
                    <a:pt x="889" y="724"/>
                  </a:lnTo>
                  <a:lnTo>
                    <a:pt x="905" y="714"/>
                  </a:lnTo>
                  <a:lnTo>
                    <a:pt x="933" y="675"/>
                  </a:lnTo>
                  <a:lnTo>
                    <a:pt x="921" y="663"/>
                  </a:lnTo>
                  <a:lnTo>
                    <a:pt x="905" y="698"/>
                  </a:lnTo>
                  <a:close/>
                  <a:moveTo>
                    <a:pt x="939" y="641"/>
                  </a:moveTo>
                  <a:lnTo>
                    <a:pt x="950" y="653"/>
                  </a:lnTo>
                  <a:lnTo>
                    <a:pt x="956" y="635"/>
                  </a:lnTo>
                  <a:lnTo>
                    <a:pt x="927" y="625"/>
                  </a:lnTo>
                  <a:lnTo>
                    <a:pt x="939" y="641"/>
                  </a:lnTo>
                  <a:close/>
                  <a:moveTo>
                    <a:pt x="988" y="708"/>
                  </a:moveTo>
                  <a:lnTo>
                    <a:pt x="988" y="698"/>
                  </a:lnTo>
                  <a:lnTo>
                    <a:pt x="994" y="680"/>
                  </a:lnTo>
                  <a:lnTo>
                    <a:pt x="988" y="675"/>
                  </a:lnTo>
                  <a:lnTo>
                    <a:pt x="972" y="698"/>
                  </a:lnTo>
                  <a:lnTo>
                    <a:pt x="988" y="708"/>
                  </a:lnTo>
                  <a:close/>
                  <a:moveTo>
                    <a:pt x="956" y="659"/>
                  </a:moveTo>
                  <a:lnTo>
                    <a:pt x="966" y="680"/>
                  </a:lnTo>
                  <a:lnTo>
                    <a:pt x="978" y="680"/>
                  </a:lnTo>
                  <a:lnTo>
                    <a:pt x="982" y="659"/>
                  </a:lnTo>
                  <a:lnTo>
                    <a:pt x="966" y="663"/>
                  </a:lnTo>
                  <a:lnTo>
                    <a:pt x="956" y="659"/>
                  </a:lnTo>
                  <a:close/>
                  <a:moveTo>
                    <a:pt x="972" y="659"/>
                  </a:moveTo>
                  <a:lnTo>
                    <a:pt x="972" y="641"/>
                  </a:lnTo>
                  <a:lnTo>
                    <a:pt x="956" y="647"/>
                  </a:lnTo>
                  <a:lnTo>
                    <a:pt x="972" y="659"/>
                  </a:lnTo>
                  <a:close/>
                  <a:moveTo>
                    <a:pt x="982" y="653"/>
                  </a:moveTo>
                  <a:lnTo>
                    <a:pt x="1000" y="659"/>
                  </a:lnTo>
                  <a:lnTo>
                    <a:pt x="994" y="641"/>
                  </a:lnTo>
                  <a:lnTo>
                    <a:pt x="982" y="653"/>
                  </a:lnTo>
                  <a:close/>
                  <a:moveTo>
                    <a:pt x="1004" y="669"/>
                  </a:moveTo>
                  <a:lnTo>
                    <a:pt x="1017" y="680"/>
                  </a:lnTo>
                  <a:lnTo>
                    <a:pt x="1011" y="663"/>
                  </a:lnTo>
                  <a:lnTo>
                    <a:pt x="1004" y="669"/>
                  </a:lnTo>
                  <a:close/>
                  <a:moveTo>
                    <a:pt x="1011" y="647"/>
                  </a:moveTo>
                  <a:lnTo>
                    <a:pt x="1023" y="669"/>
                  </a:lnTo>
                  <a:lnTo>
                    <a:pt x="1033" y="669"/>
                  </a:lnTo>
                  <a:lnTo>
                    <a:pt x="1027" y="659"/>
                  </a:lnTo>
                  <a:lnTo>
                    <a:pt x="1033" y="647"/>
                  </a:lnTo>
                  <a:lnTo>
                    <a:pt x="1011" y="647"/>
                  </a:lnTo>
                  <a:close/>
                  <a:moveTo>
                    <a:pt x="1039" y="686"/>
                  </a:moveTo>
                  <a:lnTo>
                    <a:pt x="1023" y="718"/>
                  </a:lnTo>
                  <a:lnTo>
                    <a:pt x="1011" y="718"/>
                  </a:lnTo>
                  <a:lnTo>
                    <a:pt x="1004" y="714"/>
                  </a:lnTo>
                  <a:lnTo>
                    <a:pt x="994" y="714"/>
                  </a:lnTo>
                  <a:lnTo>
                    <a:pt x="972" y="730"/>
                  </a:lnTo>
                  <a:lnTo>
                    <a:pt x="972" y="747"/>
                  </a:lnTo>
                  <a:lnTo>
                    <a:pt x="960" y="753"/>
                  </a:lnTo>
                  <a:lnTo>
                    <a:pt x="972" y="763"/>
                  </a:lnTo>
                  <a:lnTo>
                    <a:pt x="982" y="769"/>
                  </a:lnTo>
                  <a:lnTo>
                    <a:pt x="982" y="736"/>
                  </a:lnTo>
                  <a:lnTo>
                    <a:pt x="1011" y="736"/>
                  </a:lnTo>
                  <a:lnTo>
                    <a:pt x="1004" y="753"/>
                  </a:lnTo>
                  <a:lnTo>
                    <a:pt x="1023" y="769"/>
                  </a:lnTo>
                  <a:lnTo>
                    <a:pt x="1039" y="769"/>
                  </a:lnTo>
                  <a:lnTo>
                    <a:pt x="1033" y="747"/>
                  </a:lnTo>
                  <a:lnTo>
                    <a:pt x="1045" y="747"/>
                  </a:lnTo>
                  <a:lnTo>
                    <a:pt x="1049" y="763"/>
                  </a:lnTo>
                  <a:lnTo>
                    <a:pt x="1061" y="747"/>
                  </a:lnTo>
                  <a:lnTo>
                    <a:pt x="1049" y="718"/>
                  </a:lnTo>
                  <a:lnTo>
                    <a:pt x="1049" y="708"/>
                  </a:lnTo>
                  <a:lnTo>
                    <a:pt x="1039" y="686"/>
                  </a:lnTo>
                  <a:close/>
                  <a:moveTo>
                    <a:pt x="1017" y="698"/>
                  </a:moveTo>
                  <a:lnTo>
                    <a:pt x="1011" y="686"/>
                  </a:lnTo>
                  <a:lnTo>
                    <a:pt x="1000" y="702"/>
                  </a:lnTo>
                  <a:lnTo>
                    <a:pt x="1017" y="698"/>
                  </a:lnTo>
                  <a:close/>
                  <a:moveTo>
                    <a:pt x="956" y="785"/>
                  </a:moveTo>
                  <a:lnTo>
                    <a:pt x="960" y="781"/>
                  </a:lnTo>
                  <a:lnTo>
                    <a:pt x="960" y="763"/>
                  </a:lnTo>
                  <a:lnTo>
                    <a:pt x="944" y="763"/>
                  </a:lnTo>
                  <a:lnTo>
                    <a:pt x="956" y="785"/>
                  </a:lnTo>
                  <a:close/>
                  <a:moveTo>
                    <a:pt x="1755" y="1605"/>
                  </a:moveTo>
                  <a:lnTo>
                    <a:pt x="1733" y="1583"/>
                  </a:lnTo>
                  <a:lnTo>
                    <a:pt x="1723" y="1579"/>
                  </a:lnTo>
                  <a:lnTo>
                    <a:pt x="1733" y="1566"/>
                  </a:lnTo>
                  <a:lnTo>
                    <a:pt x="1711" y="1538"/>
                  </a:lnTo>
                  <a:lnTo>
                    <a:pt x="1705" y="1550"/>
                  </a:lnTo>
                  <a:lnTo>
                    <a:pt x="1717" y="1562"/>
                  </a:lnTo>
                  <a:lnTo>
                    <a:pt x="1711" y="1583"/>
                  </a:lnTo>
                  <a:lnTo>
                    <a:pt x="1711" y="1601"/>
                  </a:lnTo>
                  <a:lnTo>
                    <a:pt x="1688" y="1629"/>
                  </a:lnTo>
                  <a:lnTo>
                    <a:pt x="1672" y="1629"/>
                  </a:lnTo>
                  <a:lnTo>
                    <a:pt x="1666" y="1639"/>
                  </a:lnTo>
                  <a:lnTo>
                    <a:pt x="1682" y="1639"/>
                  </a:lnTo>
                  <a:lnTo>
                    <a:pt x="1682" y="1656"/>
                  </a:lnTo>
                  <a:lnTo>
                    <a:pt x="1660" y="1662"/>
                  </a:lnTo>
                  <a:lnTo>
                    <a:pt x="1660" y="1678"/>
                  </a:lnTo>
                  <a:lnTo>
                    <a:pt x="1695" y="1668"/>
                  </a:lnTo>
                  <a:lnTo>
                    <a:pt x="1717" y="1639"/>
                  </a:lnTo>
                  <a:lnTo>
                    <a:pt x="1762" y="1629"/>
                  </a:lnTo>
                  <a:lnTo>
                    <a:pt x="1778" y="1605"/>
                  </a:lnTo>
                  <a:lnTo>
                    <a:pt x="1755" y="1605"/>
                  </a:lnTo>
                  <a:close/>
                  <a:moveTo>
                    <a:pt x="1628" y="1656"/>
                  </a:moveTo>
                  <a:lnTo>
                    <a:pt x="1605" y="1678"/>
                  </a:lnTo>
                  <a:lnTo>
                    <a:pt x="1571" y="1700"/>
                  </a:lnTo>
                  <a:lnTo>
                    <a:pt x="1522" y="1717"/>
                  </a:lnTo>
                  <a:lnTo>
                    <a:pt x="1494" y="1735"/>
                  </a:lnTo>
                  <a:lnTo>
                    <a:pt x="1477" y="1739"/>
                  </a:lnTo>
                  <a:lnTo>
                    <a:pt x="1455" y="1751"/>
                  </a:lnTo>
                  <a:lnTo>
                    <a:pt x="1455" y="1761"/>
                  </a:lnTo>
                  <a:lnTo>
                    <a:pt x="1477" y="1767"/>
                  </a:lnTo>
                  <a:lnTo>
                    <a:pt x="1516" y="1761"/>
                  </a:lnTo>
                  <a:lnTo>
                    <a:pt x="1555" y="1723"/>
                  </a:lnTo>
                  <a:lnTo>
                    <a:pt x="1583" y="1723"/>
                  </a:lnTo>
                  <a:lnTo>
                    <a:pt x="1589" y="1712"/>
                  </a:lnTo>
                  <a:lnTo>
                    <a:pt x="1611" y="1706"/>
                  </a:lnTo>
                  <a:lnTo>
                    <a:pt x="1644" y="1668"/>
                  </a:lnTo>
                  <a:lnTo>
                    <a:pt x="1632" y="1662"/>
                  </a:lnTo>
                  <a:lnTo>
                    <a:pt x="1628" y="1656"/>
                  </a:lnTo>
                  <a:close/>
                  <a:moveTo>
                    <a:pt x="1711" y="1321"/>
                  </a:moveTo>
                  <a:lnTo>
                    <a:pt x="1723" y="1311"/>
                  </a:lnTo>
                  <a:lnTo>
                    <a:pt x="1705" y="1288"/>
                  </a:lnTo>
                  <a:lnTo>
                    <a:pt x="1682" y="1270"/>
                  </a:lnTo>
                  <a:lnTo>
                    <a:pt x="1678" y="1248"/>
                  </a:lnTo>
                  <a:lnTo>
                    <a:pt x="1666" y="1238"/>
                  </a:lnTo>
                  <a:lnTo>
                    <a:pt x="1662" y="1248"/>
                  </a:lnTo>
                  <a:lnTo>
                    <a:pt x="1666" y="1270"/>
                  </a:lnTo>
                  <a:lnTo>
                    <a:pt x="1711" y="1321"/>
                  </a:lnTo>
                  <a:close/>
                  <a:moveTo>
                    <a:pt x="866" y="150"/>
                  </a:moveTo>
                  <a:lnTo>
                    <a:pt x="905" y="166"/>
                  </a:lnTo>
                  <a:lnTo>
                    <a:pt x="905" y="178"/>
                  </a:lnTo>
                  <a:lnTo>
                    <a:pt x="927" y="195"/>
                  </a:lnTo>
                  <a:lnTo>
                    <a:pt x="927" y="223"/>
                  </a:lnTo>
                  <a:lnTo>
                    <a:pt x="939" y="229"/>
                  </a:lnTo>
                  <a:lnTo>
                    <a:pt x="944" y="223"/>
                  </a:lnTo>
                  <a:lnTo>
                    <a:pt x="960" y="223"/>
                  </a:lnTo>
                  <a:lnTo>
                    <a:pt x="966" y="213"/>
                  </a:lnTo>
                  <a:lnTo>
                    <a:pt x="960" y="172"/>
                  </a:lnTo>
                  <a:lnTo>
                    <a:pt x="950" y="166"/>
                  </a:lnTo>
                  <a:lnTo>
                    <a:pt x="933" y="150"/>
                  </a:lnTo>
                  <a:lnTo>
                    <a:pt x="921" y="134"/>
                  </a:lnTo>
                  <a:lnTo>
                    <a:pt x="905" y="128"/>
                  </a:lnTo>
                  <a:lnTo>
                    <a:pt x="905" y="117"/>
                  </a:lnTo>
                  <a:lnTo>
                    <a:pt x="921" y="111"/>
                  </a:lnTo>
                  <a:lnTo>
                    <a:pt x="921" y="99"/>
                  </a:lnTo>
                  <a:lnTo>
                    <a:pt x="917" y="95"/>
                  </a:lnTo>
                  <a:lnTo>
                    <a:pt x="917" y="83"/>
                  </a:lnTo>
                  <a:lnTo>
                    <a:pt x="927" y="79"/>
                  </a:lnTo>
                  <a:lnTo>
                    <a:pt x="921" y="73"/>
                  </a:lnTo>
                  <a:lnTo>
                    <a:pt x="933" y="67"/>
                  </a:lnTo>
                  <a:lnTo>
                    <a:pt x="927" y="57"/>
                  </a:lnTo>
                  <a:lnTo>
                    <a:pt x="911" y="67"/>
                  </a:lnTo>
                  <a:lnTo>
                    <a:pt x="899" y="83"/>
                  </a:lnTo>
                  <a:lnTo>
                    <a:pt x="877" y="95"/>
                  </a:lnTo>
                  <a:lnTo>
                    <a:pt x="856" y="117"/>
                  </a:lnTo>
                  <a:lnTo>
                    <a:pt x="873" y="140"/>
                  </a:lnTo>
                  <a:lnTo>
                    <a:pt x="866" y="150"/>
                  </a:lnTo>
                  <a:close/>
                  <a:moveTo>
                    <a:pt x="944" y="239"/>
                  </a:moveTo>
                  <a:lnTo>
                    <a:pt x="944" y="251"/>
                  </a:lnTo>
                  <a:lnTo>
                    <a:pt x="956" y="245"/>
                  </a:lnTo>
                  <a:lnTo>
                    <a:pt x="944" y="239"/>
                  </a:lnTo>
                  <a:close/>
                  <a:moveTo>
                    <a:pt x="1189" y="0"/>
                  </a:moveTo>
                  <a:lnTo>
                    <a:pt x="1177" y="6"/>
                  </a:lnTo>
                  <a:lnTo>
                    <a:pt x="1183" y="12"/>
                  </a:lnTo>
                  <a:lnTo>
                    <a:pt x="1189" y="0"/>
                  </a:lnTo>
                  <a:close/>
                  <a:moveTo>
                    <a:pt x="1171" y="12"/>
                  </a:moveTo>
                  <a:lnTo>
                    <a:pt x="1149" y="22"/>
                  </a:lnTo>
                  <a:lnTo>
                    <a:pt x="1161" y="28"/>
                  </a:lnTo>
                  <a:lnTo>
                    <a:pt x="1171" y="12"/>
                  </a:lnTo>
                  <a:close/>
                  <a:moveTo>
                    <a:pt x="1078" y="50"/>
                  </a:moveTo>
                  <a:lnTo>
                    <a:pt x="1084" y="50"/>
                  </a:lnTo>
                  <a:lnTo>
                    <a:pt x="1084" y="61"/>
                  </a:lnTo>
                  <a:lnTo>
                    <a:pt x="1065" y="61"/>
                  </a:lnTo>
                  <a:lnTo>
                    <a:pt x="1065" y="73"/>
                  </a:lnTo>
                  <a:lnTo>
                    <a:pt x="1078" y="83"/>
                  </a:lnTo>
                  <a:lnTo>
                    <a:pt x="1071" y="95"/>
                  </a:lnTo>
                  <a:lnTo>
                    <a:pt x="1100" y="83"/>
                  </a:lnTo>
                  <a:lnTo>
                    <a:pt x="1084" y="73"/>
                  </a:lnTo>
                  <a:lnTo>
                    <a:pt x="1088" y="69"/>
                  </a:lnTo>
                  <a:lnTo>
                    <a:pt x="1094" y="67"/>
                  </a:lnTo>
                  <a:lnTo>
                    <a:pt x="1098" y="67"/>
                  </a:lnTo>
                  <a:lnTo>
                    <a:pt x="1100" y="69"/>
                  </a:lnTo>
                  <a:lnTo>
                    <a:pt x="1104" y="69"/>
                  </a:lnTo>
                  <a:lnTo>
                    <a:pt x="1108" y="71"/>
                  </a:lnTo>
                  <a:lnTo>
                    <a:pt x="1112" y="73"/>
                  </a:lnTo>
                  <a:lnTo>
                    <a:pt x="1122" y="79"/>
                  </a:lnTo>
                  <a:lnTo>
                    <a:pt x="1132" y="79"/>
                  </a:lnTo>
                  <a:lnTo>
                    <a:pt x="1128" y="61"/>
                  </a:lnTo>
                  <a:lnTo>
                    <a:pt x="1161" y="57"/>
                  </a:lnTo>
                  <a:lnTo>
                    <a:pt x="1145" y="50"/>
                  </a:lnTo>
                  <a:lnTo>
                    <a:pt x="1149" y="32"/>
                  </a:lnTo>
                  <a:lnTo>
                    <a:pt x="1132" y="38"/>
                  </a:lnTo>
                  <a:lnTo>
                    <a:pt x="1132" y="32"/>
                  </a:lnTo>
                  <a:lnTo>
                    <a:pt x="1128" y="38"/>
                  </a:lnTo>
                  <a:lnTo>
                    <a:pt x="1088" y="32"/>
                  </a:lnTo>
                  <a:lnTo>
                    <a:pt x="1065" y="12"/>
                  </a:lnTo>
                  <a:lnTo>
                    <a:pt x="1055" y="16"/>
                  </a:lnTo>
                  <a:lnTo>
                    <a:pt x="1071" y="28"/>
                  </a:lnTo>
                  <a:lnTo>
                    <a:pt x="1078" y="50"/>
                  </a:lnTo>
                  <a:close/>
                  <a:moveTo>
                    <a:pt x="1033" y="229"/>
                  </a:moveTo>
                  <a:lnTo>
                    <a:pt x="1065" y="217"/>
                  </a:lnTo>
                  <a:lnTo>
                    <a:pt x="1071" y="223"/>
                  </a:lnTo>
                  <a:lnTo>
                    <a:pt x="1078" y="223"/>
                  </a:lnTo>
                  <a:lnTo>
                    <a:pt x="1084" y="239"/>
                  </a:lnTo>
                  <a:lnTo>
                    <a:pt x="1100" y="239"/>
                  </a:lnTo>
                  <a:lnTo>
                    <a:pt x="1106" y="217"/>
                  </a:lnTo>
                  <a:lnTo>
                    <a:pt x="1110" y="213"/>
                  </a:lnTo>
                  <a:lnTo>
                    <a:pt x="1110" y="223"/>
                  </a:lnTo>
                  <a:lnTo>
                    <a:pt x="1128" y="223"/>
                  </a:lnTo>
                  <a:lnTo>
                    <a:pt x="1128" y="213"/>
                  </a:lnTo>
                  <a:lnTo>
                    <a:pt x="1138" y="223"/>
                  </a:lnTo>
                  <a:lnTo>
                    <a:pt x="1138" y="207"/>
                  </a:lnTo>
                  <a:lnTo>
                    <a:pt x="1149" y="201"/>
                  </a:lnTo>
                  <a:lnTo>
                    <a:pt x="1155" y="213"/>
                  </a:lnTo>
                  <a:lnTo>
                    <a:pt x="1161" y="195"/>
                  </a:lnTo>
                  <a:lnTo>
                    <a:pt x="1149" y="184"/>
                  </a:lnTo>
                  <a:lnTo>
                    <a:pt x="1149" y="156"/>
                  </a:lnTo>
                  <a:lnTo>
                    <a:pt x="1132" y="150"/>
                  </a:lnTo>
                  <a:lnTo>
                    <a:pt x="1145" y="146"/>
                  </a:lnTo>
                  <a:lnTo>
                    <a:pt x="1145" y="134"/>
                  </a:lnTo>
                  <a:lnTo>
                    <a:pt x="1138" y="117"/>
                  </a:lnTo>
                  <a:lnTo>
                    <a:pt x="1116" y="99"/>
                  </a:lnTo>
                  <a:lnTo>
                    <a:pt x="1110" y="89"/>
                  </a:lnTo>
                  <a:lnTo>
                    <a:pt x="1100" y="95"/>
                  </a:lnTo>
                  <a:lnTo>
                    <a:pt x="1094" y="105"/>
                  </a:lnTo>
                  <a:lnTo>
                    <a:pt x="1100" y="128"/>
                  </a:lnTo>
                  <a:lnTo>
                    <a:pt x="1116" y="156"/>
                  </a:lnTo>
                  <a:lnTo>
                    <a:pt x="1100" y="150"/>
                  </a:lnTo>
                  <a:lnTo>
                    <a:pt x="1106" y="162"/>
                  </a:lnTo>
                  <a:lnTo>
                    <a:pt x="1088" y="172"/>
                  </a:lnTo>
                  <a:lnTo>
                    <a:pt x="1084" y="166"/>
                  </a:lnTo>
                  <a:lnTo>
                    <a:pt x="1084" y="184"/>
                  </a:lnTo>
                  <a:lnTo>
                    <a:pt x="1071" y="195"/>
                  </a:lnTo>
                  <a:lnTo>
                    <a:pt x="1084" y="201"/>
                  </a:lnTo>
                  <a:lnTo>
                    <a:pt x="1071" y="207"/>
                  </a:lnTo>
                  <a:lnTo>
                    <a:pt x="1065" y="201"/>
                  </a:lnTo>
                  <a:lnTo>
                    <a:pt x="1039" y="201"/>
                  </a:lnTo>
                  <a:lnTo>
                    <a:pt x="1023" y="217"/>
                  </a:lnTo>
                  <a:lnTo>
                    <a:pt x="1011" y="217"/>
                  </a:lnTo>
                  <a:lnTo>
                    <a:pt x="1011" y="233"/>
                  </a:lnTo>
                  <a:lnTo>
                    <a:pt x="1027" y="233"/>
                  </a:lnTo>
                  <a:lnTo>
                    <a:pt x="1033" y="229"/>
                  </a:lnTo>
                  <a:close/>
                  <a:moveTo>
                    <a:pt x="1071" y="233"/>
                  </a:moveTo>
                  <a:lnTo>
                    <a:pt x="1065" y="229"/>
                  </a:lnTo>
                  <a:lnTo>
                    <a:pt x="1061" y="229"/>
                  </a:lnTo>
                  <a:lnTo>
                    <a:pt x="1055" y="233"/>
                  </a:lnTo>
                  <a:lnTo>
                    <a:pt x="1045" y="233"/>
                  </a:lnTo>
                  <a:lnTo>
                    <a:pt x="1033" y="245"/>
                  </a:lnTo>
                  <a:lnTo>
                    <a:pt x="1055" y="261"/>
                  </a:lnTo>
                  <a:lnTo>
                    <a:pt x="1061" y="245"/>
                  </a:lnTo>
                  <a:lnTo>
                    <a:pt x="1071" y="239"/>
                  </a:lnTo>
                  <a:lnTo>
                    <a:pt x="1071" y="233"/>
                  </a:lnTo>
                  <a:close/>
                  <a:moveTo>
                    <a:pt x="1011" y="274"/>
                  </a:moveTo>
                  <a:lnTo>
                    <a:pt x="1023" y="290"/>
                  </a:lnTo>
                  <a:lnTo>
                    <a:pt x="1039" y="284"/>
                  </a:lnTo>
                  <a:lnTo>
                    <a:pt x="1033" y="251"/>
                  </a:lnTo>
                  <a:lnTo>
                    <a:pt x="1027" y="239"/>
                  </a:lnTo>
                  <a:lnTo>
                    <a:pt x="1004" y="239"/>
                  </a:lnTo>
                  <a:lnTo>
                    <a:pt x="1000" y="245"/>
                  </a:lnTo>
                  <a:lnTo>
                    <a:pt x="1000" y="257"/>
                  </a:lnTo>
                  <a:lnTo>
                    <a:pt x="1017" y="257"/>
                  </a:lnTo>
                  <a:lnTo>
                    <a:pt x="1011" y="274"/>
                  </a:lnTo>
                  <a:close/>
                  <a:moveTo>
                    <a:pt x="875" y="542"/>
                  </a:moveTo>
                  <a:lnTo>
                    <a:pt x="897" y="523"/>
                  </a:lnTo>
                  <a:lnTo>
                    <a:pt x="885" y="485"/>
                  </a:lnTo>
                  <a:lnTo>
                    <a:pt x="858" y="468"/>
                  </a:lnTo>
                  <a:lnTo>
                    <a:pt x="846" y="501"/>
                  </a:lnTo>
                  <a:lnTo>
                    <a:pt x="858" y="535"/>
                  </a:lnTo>
                  <a:lnTo>
                    <a:pt x="875" y="542"/>
                  </a:lnTo>
                  <a:close/>
                </a:path>
              </a:pathLst>
            </a:custGeom>
            <a:grpFill/>
            <a:ln w="19050" cap="flat" cmpd="sng">
              <a:noFill/>
              <a:prstDash val="solid"/>
              <a:miter lim="800000"/>
              <a:headEnd type="none" w="med" len="med"/>
              <a:tailEnd type="none" w="med" len="med"/>
            </a:ln>
            <a:effectLst/>
          </p:spPr>
          <p:txBody>
            <a:bodyPr/>
            <a:lstStyle/>
            <a:p>
              <a:pPr>
                <a:defRPr/>
              </a:pPr>
              <a:endParaRPr lang="en-US" sz="1801" kern="0" dirty="0">
                <a:solidFill>
                  <a:sysClr val="windowText" lastClr="000000"/>
                </a:solidFill>
                <a:latin typeface="Montserrat" panose="00000500000000000000" pitchFamily="2" charset="0"/>
              </a:endParaRPr>
            </a:p>
          </p:txBody>
        </p:sp>
        <p:sp>
          <p:nvSpPr>
            <p:cNvPr id="53" name="Freeform 16"/>
            <p:cNvSpPr>
              <a:spLocks noEditPoints="1"/>
            </p:cNvSpPr>
            <p:nvPr/>
          </p:nvSpPr>
          <p:spPr bwMode="auto">
            <a:xfrm>
              <a:off x="3655281" y="-1605086"/>
              <a:ext cx="2171700" cy="2644775"/>
            </a:xfrm>
            <a:custGeom>
              <a:avLst/>
              <a:gdLst/>
              <a:ahLst/>
              <a:cxnLst>
                <a:cxn ang="0">
                  <a:pos x="640" y="266"/>
                </a:cxn>
                <a:cxn ang="0">
                  <a:pos x="567" y="199"/>
                </a:cxn>
                <a:cxn ang="0">
                  <a:pos x="684" y="227"/>
                </a:cxn>
                <a:cxn ang="0">
                  <a:pos x="524" y="182"/>
                </a:cxn>
                <a:cxn ang="0">
                  <a:pos x="550" y="211"/>
                </a:cxn>
                <a:cxn ang="0">
                  <a:pos x="684" y="262"/>
                </a:cxn>
                <a:cxn ang="0">
                  <a:pos x="696" y="239"/>
                </a:cxn>
                <a:cxn ang="0">
                  <a:pos x="796" y="1449"/>
                </a:cxn>
                <a:cxn ang="0">
                  <a:pos x="918" y="1637"/>
                </a:cxn>
                <a:cxn ang="0">
                  <a:pos x="1023" y="1660"/>
                </a:cxn>
                <a:cxn ang="0">
                  <a:pos x="1289" y="667"/>
                </a:cxn>
                <a:cxn ang="0">
                  <a:pos x="1157" y="635"/>
                </a:cxn>
                <a:cxn ang="0">
                  <a:pos x="1135" y="617"/>
                </a:cxn>
                <a:cxn ang="0">
                  <a:pos x="1078" y="533"/>
                </a:cxn>
                <a:cxn ang="0">
                  <a:pos x="895" y="438"/>
                </a:cxn>
                <a:cxn ang="0">
                  <a:pos x="834" y="428"/>
                </a:cxn>
                <a:cxn ang="0">
                  <a:pos x="745" y="400"/>
                </a:cxn>
                <a:cxn ang="0">
                  <a:pos x="729" y="389"/>
                </a:cxn>
                <a:cxn ang="0">
                  <a:pos x="623" y="460"/>
                </a:cxn>
                <a:cxn ang="0">
                  <a:pos x="512" y="434"/>
                </a:cxn>
                <a:cxn ang="0">
                  <a:pos x="441" y="329"/>
                </a:cxn>
                <a:cxn ang="0">
                  <a:pos x="457" y="239"/>
                </a:cxn>
                <a:cxn ang="0">
                  <a:pos x="357" y="266"/>
                </a:cxn>
                <a:cxn ang="0">
                  <a:pos x="301" y="128"/>
                </a:cxn>
                <a:cxn ang="0">
                  <a:pos x="230" y="65"/>
                </a:cxn>
                <a:cxn ang="0">
                  <a:pos x="57" y="0"/>
                </a:cxn>
                <a:cxn ang="0">
                  <a:pos x="23" y="87"/>
                </a:cxn>
                <a:cxn ang="0">
                  <a:pos x="83" y="178"/>
                </a:cxn>
                <a:cxn ang="0">
                  <a:pos x="45" y="99"/>
                </a:cxn>
                <a:cxn ang="0">
                  <a:pos x="96" y="115"/>
                </a:cxn>
                <a:cxn ang="0">
                  <a:pos x="140" y="227"/>
                </a:cxn>
                <a:cxn ang="0">
                  <a:pos x="201" y="288"/>
                </a:cxn>
                <a:cxn ang="0">
                  <a:pos x="362" y="345"/>
                </a:cxn>
                <a:cxn ang="0">
                  <a:pos x="467" y="355"/>
                </a:cxn>
                <a:cxn ang="0">
                  <a:pos x="495" y="438"/>
                </a:cxn>
                <a:cxn ang="0">
                  <a:pos x="585" y="450"/>
                </a:cxn>
                <a:cxn ang="0">
                  <a:pos x="613" y="550"/>
                </a:cxn>
                <a:cxn ang="0">
                  <a:pos x="562" y="661"/>
                </a:cxn>
                <a:cxn ang="0">
                  <a:pos x="617" y="846"/>
                </a:cxn>
                <a:cxn ang="0">
                  <a:pos x="767" y="1047"/>
                </a:cxn>
                <a:cxn ang="0">
                  <a:pos x="774" y="1225"/>
                </a:cxn>
                <a:cxn ang="0">
                  <a:pos x="784" y="1404"/>
                </a:cxn>
                <a:cxn ang="0">
                  <a:pos x="834" y="1522"/>
                </a:cxn>
                <a:cxn ang="0">
                  <a:pos x="851" y="1611"/>
                </a:cxn>
                <a:cxn ang="0">
                  <a:pos x="940" y="1615"/>
                </a:cxn>
                <a:cxn ang="0">
                  <a:pos x="940" y="1544"/>
                </a:cxn>
                <a:cxn ang="0">
                  <a:pos x="940" y="1477"/>
                </a:cxn>
                <a:cxn ang="0">
                  <a:pos x="946" y="1420"/>
                </a:cxn>
                <a:cxn ang="0">
                  <a:pos x="962" y="1370"/>
                </a:cxn>
                <a:cxn ang="0">
                  <a:pos x="1039" y="1299"/>
                </a:cxn>
                <a:cxn ang="0">
                  <a:pos x="1106" y="1242"/>
                </a:cxn>
                <a:cxn ang="0">
                  <a:pos x="1263" y="1053"/>
                </a:cxn>
                <a:cxn ang="0">
                  <a:pos x="1324" y="856"/>
                </a:cxn>
              </a:cxnLst>
              <a:rect l="0" t="0" r="r" b="b"/>
              <a:pathLst>
                <a:path w="1368" h="1666">
                  <a:moveTo>
                    <a:pt x="607" y="266"/>
                  </a:moveTo>
                  <a:lnTo>
                    <a:pt x="629" y="278"/>
                  </a:lnTo>
                  <a:lnTo>
                    <a:pt x="652" y="278"/>
                  </a:lnTo>
                  <a:lnTo>
                    <a:pt x="652" y="266"/>
                  </a:lnTo>
                  <a:lnTo>
                    <a:pt x="640" y="266"/>
                  </a:lnTo>
                  <a:lnTo>
                    <a:pt x="629" y="262"/>
                  </a:lnTo>
                  <a:lnTo>
                    <a:pt x="607" y="266"/>
                  </a:lnTo>
                  <a:close/>
                  <a:moveTo>
                    <a:pt x="546" y="195"/>
                  </a:moveTo>
                  <a:lnTo>
                    <a:pt x="562" y="188"/>
                  </a:lnTo>
                  <a:lnTo>
                    <a:pt x="567" y="199"/>
                  </a:lnTo>
                  <a:lnTo>
                    <a:pt x="591" y="199"/>
                  </a:lnTo>
                  <a:lnTo>
                    <a:pt x="640" y="227"/>
                  </a:lnTo>
                  <a:lnTo>
                    <a:pt x="633" y="239"/>
                  </a:lnTo>
                  <a:lnTo>
                    <a:pt x="678" y="239"/>
                  </a:lnTo>
                  <a:lnTo>
                    <a:pt x="684" y="227"/>
                  </a:lnTo>
                  <a:lnTo>
                    <a:pt x="617" y="195"/>
                  </a:lnTo>
                  <a:lnTo>
                    <a:pt x="601" y="195"/>
                  </a:lnTo>
                  <a:lnTo>
                    <a:pt x="595" y="182"/>
                  </a:lnTo>
                  <a:lnTo>
                    <a:pt x="546" y="172"/>
                  </a:lnTo>
                  <a:lnTo>
                    <a:pt x="524" y="182"/>
                  </a:lnTo>
                  <a:lnTo>
                    <a:pt x="508" y="199"/>
                  </a:lnTo>
                  <a:lnTo>
                    <a:pt x="518" y="199"/>
                  </a:lnTo>
                  <a:lnTo>
                    <a:pt x="546" y="195"/>
                  </a:lnTo>
                  <a:close/>
                  <a:moveTo>
                    <a:pt x="540" y="217"/>
                  </a:moveTo>
                  <a:lnTo>
                    <a:pt x="550" y="211"/>
                  </a:lnTo>
                  <a:lnTo>
                    <a:pt x="550" y="199"/>
                  </a:lnTo>
                  <a:lnTo>
                    <a:pt x="534" y="205"/>
                  </a:lnTo>
                  <a:lnTo>
                    <a:pt x="540" y="217"/>
                  </a:lnTo>
                  <a:close/>
                  <a:moveTo>
                    <a:pt x="713" y="262"/>
                  </a:moveTo>
                  <a:lnTo>
                    <a:pt x="684" y="262"/>
                  </a:lnTo>
                  <a:lnTo>
                    <a:pt x="684" y="272"/>
                  </a:lnTo>
                  <a:lnTo>
                    <a:pt x="723" y="272"/>
                  </a:lnTo>
                  <a:lnTo>
                    <a:pt x="735" y="262"/>
                  </a:lnTo>
                  <a:lnTo>
                    <a:pt x="729" y="239"/>
                  </a:lnTo>
                  <a:lnTo>
                    <a:pt x="696" y="239"/>
                  </a:lnTo>
                  <a:lnTo>
                    <a:pt x="713" y="249"/>
                  </a:lnTo>
                  <a:lnTo>
                    <a:pt x="713" y="262"/>
                  </a:lnTo>
                  <a:close/>
                  <a:moveTo>
                    <a:pt x="790" y="1420"/>
                  </a:moveTo>
                  <a:lnTo>
                    <a:pt x="784" y="1432"/>
                  </a:lnTo>
                  <a:lnTo>
                    <a:pt x="796" y="1449"/>
                  </a:lnTo>
                  <a:lnTo>
                    <a:pt x="806" y="1437"/>
                  </a:lnTo>
                  <a:lnTo>
                    <a:pt x="790" y="1420"/>
                  </a:lnTo>
                  <a:close/>
                  <a:moveTo>
                    <a:pt x="962" y="1611"/>
                  </a:moveTo>
                  <a:lnTo>
                    <a:pt x="940" y="1633"/>
                  </a:lnTo>
                  <a:lnTo>
                    <a:pt x="918" y="1637"/>
                  </a:lnTo>
                  <a:lnTo>
                    <a:pt x="895" y="1650"/>
                  </a:lnTo>
                  <a:lnTo>
                    <a:pt x="934" y="1656"/>
                  </a:lnTo>
                  <a:lnTo>
                    <a:pt x="952" y="1666"/>
                  </a:lnTo>
                  <a:lnTo>
                    <a:pt x="979" y="1666"/>
                  </a:lnTo>
                  <a:lnTo>
                    <a:pt x="1023" y="1660"/>
                  </a:lnTo>
                  <a:lnTo>
                    <a:pt x="962" y="1621"/>
                  </a:lnTo>
                  <a:lnTo>
                    <a:pt x="962" y="1611"/>
                  </a:lnTo>
                  <a:close/>
                  <a:moveTo>
                    <a:pt x="1352" y="706"/>
                  </a:moveTo>
                  <a:lnTo>
                    <a:pt x="1330" y="706"/>
                  </a:lnTo>
                  <a:lnTo>
                    <a:pt x="1289" y="667"/>
                  </a:lnTo>
                  <a:lnTo>
                    <a:pt x="1212" y="661"/>
                  </a:lnTo>
                  <a:lnTo>
                    <a:pt x="1202" y="673"/>
                  </a:lnTo>
                  <a:lnTo>
                    <a:pt x="1202" y="651"/>
                  </a:lnTo>
                  <a:lnTo>
                    <a:pt x="1173" y="635"/>
                  </a:lnTo>
                  <a:lnTo>
                    <a:pt x="1157" y="635"/>
                  </a:lnTo>
                  <a:lnTo>
                    <a:pt x="1141" y="623"/>
                  </a:lnTo>
                  <a:lnTo>
                    <a:pt x="1119" y="651"/>
                  </a:lnTo>
                  <a:lnTo>
                    <a:pt x="1090" y="645"/>
                  </a:lnTo>
                  <a:lnTo>
                    <a:pt x="1119" y="639"/>
                  </a:lnTo>
                  <a:lnTo>
                    <a:pt x="1135" y="617"/>
                  </a:lnTo>
                  <a:lnTo>
                    <a:pt x="1096" y="613"/>
                  </a:lnTo>
                  <a:lnTo>
                    <a:pt x="1078" y="635"/>
                  </a:lnTo>
                  <a:lnTo>
                    <a:pt x="1058" y="639"/>
                  </a:lnTo>
                  <a:lnTo>
                    <a:pt x="1106" y="590"/>
                  </a:lnTo>
                  <a:lnTo>
                    <a:pt x="1078" y="533"/>
                  </a:lnTo>
                  <a:lnTo>
                    <a:pt x="1035" y="501"/>
                  </a:lnTo>
                  <a:lnTo>
                    <a:pt x="974" y="501"/>
                  </a:lnTo>
                  <a:lnTo>
                    <a:pt x="924" y="456"/>
                  </a:lnTo>
                  <a:lnTo>
                    <a:pt x="908" y="434"/>
                  </a:lnTo>
                  <a:lnTo>
                    <a:pt x="895" y="438"/>
                  </a:lnTo>
                  <a:lnTo>
                    <a:pt x="879" y="422"/>
                  </a:lnTo>
                  <a:lnTo>
                    <a:pt x="885" y="412"/>
                  </a:lnTo>
                  <a:lnTo>
                    <a:pt x="845" y="412"/>
                  </a:lnTo>
                  <a:lnTo>
                    <a:pt x="851" y="418"/>
                  </a:lnTo>
                  <a:lnTo>
                    <a:pt x="834" y="428"/>
                  </a:lnTo>
                  <a:lnTo>
                    <a:pt x="818" y="418"/>
                  </a:lnTo>
                  <a:lnTo>
                    <a:pt x="780" y="418"/>
                  </a:lnTo>
                  <a:lnTo>
                    <a:pt x="774" y="400"/>
                  </a:lnTo>
                  <a:lnTo>
                    <a:pt x="745" y="389"/>
                  </a:lnTo>
                  <a:lnTo>
                    <a:pt x="745" y="400"/>
                  </a:lnTo>
                  <a:lnTo>
                    <a:pt x="735" y="412"/>
                  </a:lnTo>
                  <a:lnTo>
                    <a:pt x="739" y="450"/>
                  </a:lnTo>
                  <a:lnTo>
                    <a:pt x="719" y="438"/>
                  </a:lnTo>
                  <a:lnTo>
                    <a:pt x="719" y="418"/>
                  </a:lnTo>
                  <a:lnTo>
                    <a:pt x="729" y="389"/>
                  </a:lnTo>
                  <a:lnTo>
                    <a:pt x="719" y="383"/>
                  </a:lnTo>
                  <a:lnTo>
                    <a:pt x="674" y="406"/>
                  </a:lnTo>
                  <a:lnTo>
                    <a:pt x="652" y="406"/>
                  </a:lnTo>
                  <a:lnTo>
                    <a:pt x="646" y="438"/>
                  </a:lnTo>
                  <a:lnTo>
                    <a:pt x="623" y="460"/>
                  </a:lnTo>
                  <a:lnTo>
                    <a:pt x="595" y="438"/>
                  </a:lnTo>
                  <a:lnTo>
                    <a:pt x="573" y="434"/>
                  </a:lnTo>
                  <a:lnTo>
                    <a:pt x="550" y="450"/>
                  </a:lnTo>
                  <a:lnTo>
                    <a:pt x="530" y="450"/>
                  </a:lnTo>
                  <a:lnTo>
                    <a:pt x="512" y="434"/>
                  </a:lnTo>
                  <a:lnTo>
                    <a:pt x="508" y="406"/>
                  </a:lnTo>
                  <a:lnTo>
                    <a:pt x="518" y="333"/>
                  </a:lnTo>
                  <a:lnTo>
                    <a:pt x="518" y="322"/>
                  </a:lnTo>
                  <a:lnTo>
                    <a:pt x="451" y="322"/>
                  </a:lnTo>
                  <a:lnTo>
                    <a:pt x="441" y="329"/>
                  </a:lnTo>
                  <a:lnTo>
                    <a:pt x="435" y="316"/>
                  </a:lnTo>
                  <a:lnTo>
                    <a:pt x="445" y="294"/>
                  </a:lnTo>
                  <a:lnTo>
                    <a:pt x="441" y="278"/>
                  </a:lnTo>
                  <a:lnTo>
                    <a:pt x="451" y="262"/>
                  </a:lnTo>
                  <a:lnTo>
                    <a:pt x="457" y="239"/>
                  </a:lnTo>
                  <a:lnTo>
                    <a:pt x="473" y="221"/>
                  </a:lnTo>
                  <a:lnTo>
                    <a:pt x="467" y="211"/>
                  </a:lnTo>
                  <a:lnTo>
                    <a:pt x="412" y="217"/>
                  </a:lnTo>
                  <a:lnTo>
                    <a:pt x="384" y="266"/>
                  </a:lnTo>
                  <a:lnTo>
                    <a:pt x="357" y="266"/>
                  </a:lnTo>
                  <a:lnTo>
                    <a:pt x="329" y="278"/>
                  </a:lnTo>
                  <a:lnTo>
                    <a:pt x="290" y="233"/>
                  </a:lnTo>
                  <a:lnTo>
                    <a:pt x="284" y="154"/>
                  </a:lnTo>
                  <a:lnTo>
                    <a:pt x="301" y="138"/>
                  </a:lnTo>
                  <a:lnTo>
                    <a:pt x="301" y="128"/>
                  </a:lnTo>
                  <a:lnTo>
                    <a:pt x="284" y="115"/>
                  </a:lnTo>
                  <a:lnTo>
                    <a:pt x="278" y="77"/>
                  </a:lnTo>
                  <a:lnTo>
                    <a:pt x="256" y="48"/>
                  </a:lnTo>
                  <a:lnTo>
                    <a:pt x="234" y="55"/>
                  </a:lnTo>
                  <a:lnTo>
                    <a:pt x="230" y="65"/>
                  </a:lnTo>
                  <a:lnTo>
                    <a:pt x="217" y="65"/>
                  </a:lnTo>
                  <a:lnTo>
                    <a:pt x="185" y="10"/>
                  </a:lnTo>
                  <a:lnTo>
                    <a:pt x="163" y="10"/>
                  </a:lnTo>
                  <a:lnTo>
                    <a:pt x="128" y="20"/>
                  </a:lnTo>
                  <a:lnTo>
                    <a:pt x="57" y="0"/>
                  </a:lnTo>
                  <a:lnTo>
                    <a:pt x="6" y="0"/>
                  </a:lnTo>
                  <a:lnTo>
                    <a:pt x="0" y="26"/>
                  </a:lnTo>
                  <a:lnTo>
                    <a:pt x="6" y="48"/>
                  </a:lnTo>
                  <a:lnTo>
                    <a:pt x="18" y="65"/>
                  </a:lnTo>
                  <a:lnTo>
                    <a:pt x="23" y="87"/>
                  </a:lnTo>
                  <a:lnTo>
                    <a:pt x="12" y="87"/>
                  </a:lnTo>
                  <a:lnTo>
                    <a:pt x="45" y="132"/>
                  </a:lnTo>
                  <a:lnTo>
                    <a:pt x="45" y="150"/>
                  </a:lnTo>
                  <a:lnTo>
                    <a:pt x="73" y="188"/>
                  </a:lnTo>
                  <a:lnTo>
                    <a:pt x="83" y="178"/>
                  </a:lnTo>
                  <a:lnTo>
                    <a:pt x="67" y="160"/>
                  </a:lnTo>
                  <a:lnTo>
                    <a:pt x="67" y="144"/>
                  </a:lnTo>
                  <a:lnTo>
                    <a:pt x="57" y="138"/>
                  </a:lnTo>
                  <a:lnTo>
                    <a:pt x="61" y="122"/>
                  </a:lnTo>
                  <a:lnTo>
                    <a:pt x="45" y="99"/>
                  </a:lnTo>
                  <a:lnTo>
                    <a:pt x="45" y="83"/>
                  </a:lnTo>
                  <a:lnTo>
                    <a:pt x="29" y="44"/>
                  </a:lnTo>
                  <a:lnTo>
                    <a:pt x="35" y="16"/>
                  </a:lnTo>
                  <a:lnTo>
                    <a:pt x="51" y="20"/>
                  </a:lnTo>
                  <a:lnTo>
                    <a:pt x="96" y="115"/>
                  </a:lnTo>
                  <a:lnTo>
                    <a:pt x="96" y="128"/>
                  </a:lnTo>
                  <a:lnTo>
                    <a:pt x="112" y="144"/>
                  </a:lnTo>
                  <a:lnTo>
                    <a:pt x="140" y="178"/>
                  </a:lnTo>
                  <a:lnTo>
                    <a:pt x="144" y="211"/>
                  </a:lnTo>
                  <a:lnTo>
                    <a:pt x="140" y="227"/>
                  </a:lnTo>
                  <a:lnTo>
                    <a:pt x="150" y="255"/>
                  </a:lnTo>
                  <a:lnTo>
                    <a:pt x="169" y="255"/>
                  </a:lnTo>
                  <a:lnTo>
                    <a:pt x="173" y="272"/>
                  </a:lnTo>
                  <a:lnTo>
                    <a:pt x="201" y="278"/>
                  </a:lnTo>
                  <a:lnTo>
                    <a:pt x="201" y="288"/>
                  </a:lnTo>
                  <a:lnTo>
                    <a:pt x="223" y="300"/>
                  </a:lnTo>
                  <a:lnTo>
                    <a:pt x="240" y="300"/>
                  </a:lnTo>
                  <a:lnTo>
                    <a:pt x="290" y="322"/>
                  </a:lnTo>
                  <a:lnTo>
                    <a:pt x="317" y="312"/>
                  </a:lnTo>
                  <a:lnTo>
                    <a:pt x="362" y="345"/>
                  </a:lnTo>
                  <a:lnTo>
                    <a:pt x="400" y="361"/>
                  </a:lnTo>
                  <a:lnTo>
                    <a:pt x="435" y="373"/>
                  </a:lnTo>
                  <a:lnTo>
                    <a:pt x="445" y="361"/>
                  </a:lnTo>
                  <a:lnTo>
                    <a:pt x="457" y="367"/>
                  </a:lnTo>
                  <a:lnTo>
                    <a:pt x="467" y="355"/>
                  </a:lnTo>
                  <a:lnTo>
                    <a:pt x="445" y="379"/>
                  </a:lnTo>
                  <a:lnTo>
                    <a:pt x="473" y="406"/>
                  </a:lnTo>
                  <a:lnTo>
                    <a:pt x="467" y="418"/>
                  </a:lnTo>
                  <a:lnTo>
                    <a:pt x="473" y="438"/>
                  </a:lnTo>
                  <a:lnTo>
                    <a:pt x="495" y="438"/>
                  </a:lnTo>
                  <a:lnTo>
                    <a:pt x="508" y="460"/>
                  </a:lnTo>
                  <a:lnTo>
                    <a:pt x="530" y="460"/>
                  </a:lnTo>
                  <a:lnTo>
                    <a:pt x="562" y="479"/>
                  </a:lnTo>
                  <a:lnTo>
                    <a:pt x="562" y="460"/>
                  </a:lnTo>
                  <a:lnTo>
                    <a:pt x="585" y="450"/>
                  </a:lnTo>
                  <a:lnTo>
                    <a:pt x="601" y="467"/>
                  </a:lnTo>
                  <a:lnTo>
                    <a:pt x="595" y="483"/>
                  </a:lnTo>
                  <a:lnTo>
                    <a:pt x="613" y="489"/>
                  </a:lnTo>
                  <a:lnTo>
                    <a:pt x="617" y="505"/>
                  </a:lnTo>
                  <a:lnTo>
                    <a:pt x="613" y="550"/>
                  </a:lnTo>
                  <a:lnTo>
                    <a:pt x="591" y="572"/>
                  </a:lnTo>
                  <a:lnTo>
                    <a:pt x="585" y="584"/>
                  </a:lnTo>
                  <a:lnTo>
                    <a:pt x="546" y="639"/>
                  </a:lnTo>
                  <a:lnTo>
                    <a:pt x="546" y="661"/>
                  </a:lnTo>
                  <a:lnTo>
                    <a:pt x="562" y="661"/>
                  </a:lnTo>
                  <a:lnTo>
                    <a:pt x="562" y="680"/>
                  </a:lnTo>
                  <a:lnTo>
                    <a:pt x="546" y="696"/>
                  </a:lnTo>
                  <a:lnTo>
                    <a:pt x="546" y="728"/>
                  </a:lnTo>
                  <a:lnTo>
                    <a:pt x="573" y="747"/>
                  </a:lnTo>
                  <a:lnTo>
                    <a:pt x="617" y="846"/>
                  </a:lnTo>
                  <a:lnTo>
                    <a:pt x="640" y="862"/>
                  </a:lnTo>
                  <a:lnTo>
                    <a:pt x="640" y="891"/>
                  </a:lnTo>
                  <a:lnTo>
                    <a:pt x="729" y="947"/>
                  </a:lnTo>
                  <a:lnTo>
                    <a:pt x="751" y="968"/>
                  </a:lnTo>
                  <a:lnTo>
                    <a:pt x="767" y="1047"/>
                  </a:lnTo>
                  <a:lnTo>
                    <a:pt x="757" y="1063"/>
                  </a:lnTo>
                  <a:lnTo>
                    <a:pt x="767" y="1165"/>
                  </a:lnTo>
                  <a:lnTo>
                    <a:pt x="761" y="1175"/>
                  </a:lnTo>
                  <a:lnTo>
                    <a:pt x="774" y="1197"/>
                  </a:lnTo>
                  <a:lnTo>
                    <a:pt x="774" y="1225"/>
                  </a:lnTo>
                  <a:lnTo>
                    <a:pt x="784" y="1242"/>
                  </a:lnTo>
                  <a:lnTo>
                    <a:pt x="774" y="1315"/>
                  </a:lnTo>
                  <a:lnTo>
                    <a:pt x="767" y="1331"/>
                  </a:lnTo>
                  <a:lnTo>
                    <a:pt x="790" y="1382"/>
                  </a:lnTo>
                  <a:lnTo>
                    <a:pt x="784" y="1404"/>
                  </a:lnTo>
                  <a:lnTo>
                    <a:pt x="806" y="1416"/>
                  </a:lnTo>
                  <a:lnTo>
                    <a:pt x="818" y="1455"/>
                  </a:lnTo>
                  <a:lnTo>
                    <a:pt x="822" y="1493"/>
                  </a:lnTo>
                  <a:lnTo>
                    <a:pt x="806" y="1504"/>
                  </a:lnTo>
                  <a:lnTo>
                    <a:pt x="834" y="1522"/>
                  </a:lnTo>
                  <a:lnTo>
                    <a:pt x="818" y="1538"/>
                  </a:lnTo>
                  <a:lnTo>
                    <a:pt x="828" y="1554"/>
                  </a:lnTo>
                  <a:lnTo>
                    <a:pt x="834" y="1577"/>
                  </a:lnTo>
                  <a:lnTo>
                    <a:pt x="845" y="1589"/>
                  </a:lnTo>
                  <a:lnTo>
                    <a:pt x="851" y="1611"/>
                  </a:lnTo>
                  <a:lnTo>
                    <a:pt x="869" y="1615"/>
                  </a:lnTo>
                  <a:lnTo>
                    <a:pt x="869" y="1627"/>
                  </a:lnTo>
                  <a:lnTo>
                    <a:pt x="895" y="1621"/>
                  </a:lnTo>
                  <a:lnTo>
                    <a:pt x="912" y="1627"/>
                  </a:lnTo>
                  <a:lnTo>
                    <a:pt x="940" y="1615"/>
                  </a:lnTo>
                  <a:lnTo>
                    <a:pt x="952" y="1605"/>
                  </a:lnTo>
                  <a:lnTo>
                    <a:pt x="934" y="1599"/>
                  </a:lnTo>
                  <a:lnTo>
                    <a:pt x="928" y="1577"/>
                  </a:lnTo>
                  <a:lnTo>
                    <a:pt x="940" y="1570"/>
                  </a:lnTo>
                  <a:lnTo>
                    <a:pt x="940" y="1544"/>
                  </a:lnTo>
                  <a:lnTo>
                    <a:pt x="956" y="1538"/>
                  </a:lnTo>
                  <a:lnTo>
                    <a:pt x="956" y="1516"/>
                  </a:lnTo>
                  <a:lnTo>
                    <a:pt x="924" y="1499"/>
                  </a:lnTo>
                  <a:lnTo>
                    <a:pt x="924" y="1487"/>
                  </a:lnTo>
                  <a:lnTo>
                    <a:pt x="940" y="1477"/>
                  </a:lnTo>
                  <a:lnTo>
                    <a:pt x="946" y="1443"/>
                  </a:lnTo>
                  <a:lnTo>
                    <a:pt x="940" y="1432"/>
                  </a:lnTo>
                  <a:lnTo>
                    <a:pt x="962" y="1437"/>
                  </a:lnTo>
                  <a:lnTo>
                    <a:pt x="962" y="1420"/>
                  </a:lnTo>
                  <a:lnTo>
                    <a:pt x="946" y="1420"/>
                  </a:lnTo>
                  <a:lnTo>
                    <a:pt x="934" y="1426"/>
                  </a:lnTo>
                  <a:lnTo>
                    <a:pt x="924" y="1398"/>
                  </a:lnTo>
                  <a:lnTo>
                    <a:pt x="968" y="1404"/>
                  </a:lnTo>
                  <a:lnTo>
                    <a:pt x="974" y="1388"/>
                  </a:lnTo>
                  <a:lnTo>
                    <a:pt x="962" y="1370"/>
                  </a:lnTo>
                  <a:lnTo>
                    <a:pt x="979" y="1353"/>
                  </a:lnTo>
                  <a:lnTo>
                    <a:pt x="1023" y="1353"/>
                  </a:lnTo>
                  <a:lnTo>
                    <a:pt x="1052" y="1325"/>
                  </a:lnTo>
                  <a:lnTo>
                    <a:pt x="1039" y="1309"/>
                  </a:lnTo>
                  <a:lnTo>
                    <a:pt x="1039" y="1299"/>
                  </a:lnTo>
                  <a:lnTo>
                    <a:pt x="1007" y="1276"/>
                  </a:lnTo>
                  <a:lnTo>
                    <a:pt x="1017" y="1264"/>
                  </a:lnTo>
                  <a:lnTo>
                    <a:pt x="1039" y="1286"/>
                  </a:lnTo>
                  <a:lnTo>
                    <a:pt x="1078" y="1276"/>
                  </a:lnTo>
                  <a:lnTo>
                    <a:pt x="1106" y="1242"/>
                  </a:lnTo>
                  <a:lnTo>
                    <a:pt x="1135" y="1175"/>
                  </a:lnTo>
                  <a:lnTo>
                    <a:pt x="1157" y="1159"/>
                  </a:lnTo>
                  <a:lnTo>
                    <a:pt x="1145" y="1114"/>
                  </a:lnTo>
                  <a:lnTo>
                    <a:pt x="1202" y="1069"/>
                  </a:lnTo>
                  <a:lnTo>
                    <a:pt x="1263" y="1053"/>
                  </a:lnTo>
                  <a:lnTo>
                    <a:pt x="1295" y="980"/>
                  </a:lnTo>
                  <a:lnTo>
                    <a:pt x="1295" y="964"/>
                  </a:lnTo>
                  <a:lnTo>
                    <a:pt x="1307" y="952"/>
                  </a:lnTo>
                  <a:lnTo>
                    <a:pt x="1295" y="868"/>
                  </a:lnTo>
                  <a:lnTo>
                    <a:pt x="1324" y="856"/>
                  </a:lnTo>
                  <a:lnTo>
                    <a:pt x="1324" y="836"/>
                  </a:lnTo>
                  <a:lnTo>
                    <a:pt x="1362" y="789"/>
                  </a:lnTo>
                  <a:lnTo>
                    <a:pt x="1368" y="751"/>
                  </a:lnTo>
                  <a:lnTo>
                    <a:pt x="1352" y="706"/>
                  </a:lnTo>
                  <a:close/>
                </a:path>
              </a:pathLst>
            </a:custGeom>
            <a:grpFill/>
            <a:ln w="19050" cap="flat" cmpd="sng">
              <a:noFill/>
              <a:prstDash val="solid"/>
              <a:miter lim="800000"/>
              <a:headEnd type="none" w="med" len="med"/>
              <a:tailEnd type="none" w="med" len="med"/>
            </a:ln>
            <a:effectLst/>
          </p:spPr>
          <p:txBody>
            <a:bodyPr/>
            <a:lstStyle/>
            <a:p>
              <a:pPr>
                <a:defRPr/>
              </a:pPr>
              <a:endParaRPr lang="en-US" sz="1801" kern="0" dirty="0">
                <a:solidFill>
                  <a:sysClr val="windowText" lastClr="000000"/>
                </a:solidFill>
                <a:latin typeface="Montserrat" panose="00000500000000000000" pitchFamily="2" charset="0"/>
              </a:endParaRPr>
            </a:p>
          </p:txBody>
        </p:sp>
      </p:grpSp>
      <p:grpSp>
        <p:nvGrpSpPr>
          <p:cNvPr id="13" name="Group 12"/>
          <p:cNvGrpSpPr/>
          <p:nvPr userDrawn="1"/>
        </p:nvGrpSpPr>
        <p:grpSpPr>
          <a:xfrm>
            <a:off x="3006712" y="3521536"/>
            <a:ext cx="3206050" cy="3206050"/>
            <a:chOff x="3006712" y="3521536"/>
            <a:chExt cx="3206050" cy="3206050"/>
          </a:xfrm>
        </p:grpSpPr>
        <p:grpSp>
          <p:nvGrpSpPr>
            <p:cNvPr id="14" name="Group 13"/>
            <p:cNvGrpSpPr/>
            <p:nvPr/>
          </p:nvGrpSpPr>
          <p:grpSpPr>
            <a:xfrm>
              <a:off x="3006712" y="3521536"/>
              <a:ext cx="3206050" cy="3206050"/>
              <a:chOff x="3108025" y="3267526"/>
              <a:chExt cx="3206050" cy="3206050"/>
            </a:xfrm>
          </p:grpSpPr>
          <p:sp>
            <p:nvSpPr>
              <p:cNvPr id="17" name="Oval 16"/>
              <p:cNvSpPr/>
              <p:nvPr/>
            </p:nvSpPr>
            <p:spPr>
              <a:xfrm>
                <a:off x="3108025" y="3267526"/>
                <a:ext cx="3206050" cy="3206050"/>
              </a:xfrm>
              <a:prstGeom prst="ellipse">
                <a:avLst/>
              </a:prstGeom>
              <a:solidFill>
                <a:schemeClr val="accent2">
                  <a:lumMod val="75000"/>
                  <a:alpha val="85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defRPr/>
                </a:pPr>
                <a:br>
                  <a:rPr lang="en-US" sz="2800" kern="0" dirty="0">
                    <a:solidFill>
                      <a:sysClr val="windowText" lastClr="000000"/>
                    </a:solidFill>
                    <a:latin typeface="Montserrat" panose="00000500000000000000" pitchFamily="2" charset="0"/>
                  </a:rPr>
                </a:br>
                <a:endParaRPr lang="en-US" sz="2400" kern="0" dirty="0">
                  <a:solidFill>
                    <a:prstClr val="white"/>
                  </a:solidFill>
                  <a:latin typeface="Montserrat" panose="00000500000000000000" pitchFamily="2" charset="0"/>
                </a:endParaRPr>
              </a:p>
            </p:txBody>
          </p:sp>
          <p:sp>
            <p:nvSpPr>
              <p:cNvPr id="18" name="Rectangle 17"/>
              <p:cNvSpPr/>
              <p:nvPr/>
            </p:nvSpPr>
            <p:spPr>
              <a:xfrm>
                <a:off x="3628685" y="4098314"/>
                <a:ext cx="2268570" cy="1323439"/>
              </a:xfrm>
              <a:prstGeom prst="rect">
                <a:avLst/>
              </a:prstGeom>
            </p:spPr>
            <p:txBody>
              <a:bodyPr wrap="none">
                <a:spAutoFit/>
              </a:bodyPr>
              <a:lstStyle/>
              <a:p>
                <a:pPr algn="ctr">
                  <a:defRPr/>
                </a:pPr>
                <a:r>
                  <a:rPr lang="en-US" sz="8000" b="1" kern="0" dirty="0">
                    <a:solidFill>
                      <a:prstClr val="white"/>
                    </a:solidFill>
                    <a:latin typeface="Montserrat" panose="00000500000000000000" pitchFamily="2" charset="0"/>
                    <a:cs typeface="Montserrat" panose="020B0604020202020204" pitchFamily="34" charset="0"/>
                  </a:rPr>
                  <a:t>500</a:t>
                </a:r>
                <a:endParaRPr lang="en-GB" sz="8000" b="1" kern="0" dirty="0">
                  <a:solidFill>
                    <a:prstClr val="white"/>
                  </a:solidFill>
                  <a:latin typeface="Montserrat" panose="00000500000000000000" pitchFamily="2" charset="0"/>
                  <a:cs typeface="Montserrat" panose="020B0604020202020204" pitchFamily="34" charset="0"/>
                </a:endParaRPr>
              </a:p>
            </p:txBody>
          </p:sp>
        </p:grpSp>
        <p:sp>
          <p:nvSpPr>
            <p:cNvPr id="15" name="Rectangle 14"/>
            <p:cNvSpPr/>
            <p:nvPr/>
          </p:nvSpPr>
          <p:spPr>
            <a:xfrm>
              <a:off x="3561181" y="4150543"/>
              <a:ext cx="1782079" cy="477054"/>
            </a:xfrm>
            <a:prstGeom prst="rect">
              <a:avLst/>
            </a:prstGeom>
          </p:spPr>
          <p:txBody>
            <a:bodyPr wrap="square">
              <a:spAutoFit/>
            </a:bodyPr>
            <a:lstStyle/>
            <a:p>
              <a:pPr>
                <a:lnSpc>
                  <a:spcPts val="3001"/>
                </a:lnSpc>
                <a:defRPr/>
              </a:pPr>
              <a:r>
                <a:rPr lang="en-US" sz="2400" kern="0" dirty="0">
                  <a:solidFill>
                    <a:prstClr val="white"/>
                  </a:solidFill>
                  <a:latin typeface="Montserrat" panose="00000500000000000000" pitchFamily="2" charset="0"/>
                  <a:cs typeface="Montserrat" panose="020B0604020202020204" pitchFamily="34" charset="0"/>
                </a:rPr>
                <a:t>More than</a:t>
              </a:r>
            </a:p>
          </p:txBody>
        </p:sp>
        <p:sp>
          <p:nvSpPr>
            <p:cNvPr id="16" name="Rectangle 15"/>
            <p:cNvSpPr/>
            <p:nvPr/>
          </p:nvSpPr>
          <p:spPr>
            <a:xfrm>
              <a:off x="3561181" y="5440990"/>
              <a:ext cx="1919115" cy="707886"/>
            </a:xfrm>
            <a:prstGeom prst="rect">
              <a:avLst/>
            </a:prstGeom>
          </p:spPr>
          <p:txBody>
            <a:bodyPr wrap="none">
              <a:spAutoFit/>
            </a:bodyPr>
            <a:lstStyle/>
            <a:p>
              <a:pPr>
                <a:lnSpc>
                  <a:spcPts val="2400"/>
                </a:lnSpc>
              </a:pPr>
              <a:r>
                <a:rPr lang="pl-PL" sz="2400" kern="0" dirty="0">
                  <a:solidFill>
                    <a:prstClr val="white"/>
                  </a:solidFill>
                  <a:latin typeface="Montserrat" panose="00000500000000000000" pitchFamily="2" charset="0"/>
                  <a:cs typeface="Montserrat" panose="020B0604020202020204" pitchFamily="34" charset="0"/>
                </a:rPr>
                <a:t>s</a:t>
              </a:r>
              <a:r>
                <a:rPr lang="en-US" sz="2400" kern="0" dirty="0">
                  <a:solidFill>
                    <a:prstClr val="white"/>
                  </a:solidFill>
                  <a:latin typeface="Montserrat" panose="00000500000000000000" pitchFamily="2" charset="0"/>
                  <a:cs typeface="Montserrat" panose="020B0604020202020204" pitchFamily="34" charset="0"/>
                </a:rPr>
                <a:t>killed</a:t>
              </a:r>
              <a:br>
                <a:rPr lang="pl-PL" sz="2400" kern="0" dirty="0">
                  <a:solidFill>
                    <a:prstClr val="white"/>
                  </a:solidFill>
                  <a:latin typeface="Montserrat" panose="00000500000000000000" pitchFamily="2" charset="0"/>
                  <a:cs typeface="Montserrat" panose="020B0604020202020204" pitchFamily="34" charset="0"/>
                </a:rPr>
              </a:br>
              <a:r>
                <a:rPr lang="en-US" sz="2400" kern="0" dirty="0">
                  <a:solidFill>
                    <a:prstClr val="white"/>
                  </a:solidFill>
                  <a:latin typeface="Montserrat" panose="00000500000000000000" pitchFamily="2" charset="0"/>
                  <a:cs typeface="Montserrat" panose="020B0604020202020204" pitchFamily="34" charset="0"/>
                </a:rPr>
                <a:t>researchers</a:t>
              </a:r>
              <a:endParaRPr lang="en-US" sz="1801" dirty="0">
                <a:solidFill>
                  <a:prstClr val="black"/>
                </a:solidFill>
                <a:latin typeface="Montserrat" panose="00000500000000000000" pitchFamily="2" charset="0"/>
                <a:cs typeface="Montserrat" panose="020B0604020202020204" pitchFamily="34" charset="0"/>
              </a:endParaRPr>
            </a:p>
          </p:txBody>
        </p:sp>
      </p:grpSp>
      <p:grpSp>
        <p:nvGrpSpPr>
          <p:cNvPr id="19" name="Group 18"/>
          <p:cNvGrpSpPr/>
          <p:nvPr userDrawn="1"/>
        </p:nvGrpSpPr>
        <p:grpSpPr>
          <a:xfrm>
            <a:off x="5242095" y="1341374"/>
            <a:ext cx="2743200" cy="2743200"/>
            <a:chOff x="5242095" y="1341374"/>
            <a:chExt cx="2743200" cy="2743200"/>
          </a:xfrm>
        </p:grpSpPr>
        <p:grpSp>
          <p:nvGrpSpPr>
            <p:cNvPr id="20" name="Group 19"/>
            <p:cNvGrpSpPr>
              <a:grpSpLocks noChangeAspect="1"/>
            </p:cNvGrpSpPr>
            <p:nvPr/>
          </p:nvGrpSpPr>
          <p:grpSpPr>
            <a:xfrm>
              <a:off x="5242095" y="1341374"/>
              <a:ext cx="2743200" cy="2743200"/>
              <a:chOff x="4790340" y="284866"/>
              <a:chExt cx="3206050" cy="3206050"/>
            </a:xfrm>
          </p:grpSpPr>
          <p:sp>
            <p:nvSpPr>
              <p:cNvPr id="23" name="Oval 22"/>
              <p:cNvSpPr/>
              <p:nvPr/>
            </p:nvSpPr>
            <p:spPr>
              <a:xfrm>
                <a:off x="4790340" y="284866"/>
                <a:ext cx="3206050" cy="3206050"/>
              </a:xfrm>
              <a:prstGeom prst="ellipse">
                <a:avLst/>
              </a:prstGeom>
              <a:solidFill>
                <a:schemeClr val="accent2">
                  <a:alpha val="8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defRPr/>
                </a:pPr>
                <a:br>
                  <a:rPr lang="en-US" sz="2800" kern="0" dirty="0">
                    <a:solidFill>
                      <a:sysClr val="windowText" lastClr="000000"/>
                    </a:solidFill>
                    <a:latin typeface="Montserrat" panose="00000500000000000000" pitchFamily="2" charset="0"/>
                  </a:rPr>
                </a:br>
                <a:endParaRPr lang="en-US" sz="2800" kern="0" dirty="0">
                  <a:solidFill>
                    <a:sysClr val="windowText" lastClr="000000"/>
                  </a:solidFill>
                  <a:latin typeface="Montserrat" panose="00000500000000000000" pitchFamily="2" charset="0"/>
                </a:endParaRPr>
              </a:p>
              <a:p>
                <a:pPr>
                  <a:defRPr/>
                </a:pPr>
                <a:r>
                  <a:rPr lang="en-US" sz="2800" kern="0" dirty="0">
                    <a:solidFill>
                      <a:sysClr val="windowText" lastClr="000000"/>
                    </a:solidFill>
                    <a:latin typeface="Montserrat" panose="00000500000000000000" pitchFamily="2" charset="0"/>
                  </a:rPr>
                  <a:t>  </a:t>
                </a:r>
                <a:br>
                  <a:rPr lang="en-US" sz="2800" kern="0" dirty="0">
                    <a:solidFill>
                      <a:sysClr val="windowText" lastClr="000000"/>
                    </a:solidFill>
                    <a:latin typeface="Montserrat" panose="00000500000000000000" pitchFamily="2" charset="0"/>
                  </a:rPr>
                </a:br>
                <a:endParaRPr lang="en-US" sz="2400" kern="0" dirty="0">
                  <a:solidFill>
                    <a:prstClr val="white"/>
                  </a:solidFill>
                  <a:latin typeface="Montserrat" panose="00000500000000000000" pitchFamily="2" charset="0"/>
                </a:endParaRPr>
              </a:p>
            </p:txBody>
          </p:sp>
          <p:sp>
            <p:nvSpPr>
              <p:cNvPr id="24" name="Rectangle 23"/>
              <p:cNvSpPr/>
              <p:nvPr/>
            </p:nvSpPr>
            <p:spPr>
              <a:xfrm>
                <a:off x="5454568" y="844906"/>
                <a:ext cx="2098663" cy="1834503"/>
              </a:xfrm>
              <a:prstGeom prst="rect">
                <a:avLst/>
              </a:prstGeom>
            </p:spPr>
            <p:txBody>
              <a:bodyPr wrap="none">
                <a:spAutoFit/>
              </a:bodyPr>
              <a:lstStyle/>
              <a:p>
                <a:pPr>
                  <a:defRPr/>
                </a:pPr>
                <a:r>
                  <a:rPr lang="en-US" sz="9600" b="1" kern="0" dirty="0">
                    <a:solidFill>
                      <a:prstClr val="white"/>
                    </a:solidFill>
                    <a:latin typeface="Montserrat" panose="00000500000000000000" pitchFamily="2" charset="0"/>
                    <a:cs typeface="Montserrat" panose="020B0604020202020204" pitchFamily="34" charset="0"/>
                  </a:rPr>
                  <a:t>20</a:t>
                </a:r>
                <a:endParaRPr lang="en-GB" sz="1801" b="1" kern="0" dirty="0">
                  <a:solidFill>
                    <a:prstClr val="white"/>
                  </a:solidFill>
                  <a:latin typeface="Montserrat" panose="00000500000000000000" pitchFamily="2" charset="0"/>
                  <a:cs typeface="Montserrat" panose="020B0604020202020204" pitchFamily="34" charset="0"/>
                </a:endParaRPr>
              </a:p>
            </p:txBody>
          </p:sp>
        </p:grpSp>
        <p:sp>
          <p:nvSpPr>
            <p:cNvPr id="21" name="Rectangle 20"/>
            <p:cNvSpPr/>
            <p:nvPr/>
          </p:nvSpPr>
          <p:spPr>
            <a:xfrm>
              <a:off x="5866317" y="1714590"/>
              <a:ext cx="758541" cy="461665"/>
            </a:xfrm>
            <a:prstGeom prst="rect">
              <a:avLst/>
            </a:prstGeom>
          </p:spPr>
          <p:txBody>
            <a:bodyPr wrap="none">
              <a:spAutoFit/>
            </a:bodyPr>
            <a:lstStyle/>
            <a:p>
              <a:r>
                <a:rPr lang="en-US" sz="2400" kern="0" dirty="0">
                  <a:solidFill>
                    <a:prstClr val="white"/>
                  </a:solidFill>
                  <a:latin typeface="Montserrat" panose="00000500000000000000" pitchFamily="2" charset="0"/>
                  <a:cs typeface="Montserrat" panose="020B0604020202020204" pitchFamily="34" charset="0"/>
                </a:rPr>
                <a:t>Top</a:t>
              </a:r>
              <a:endParaRPr lang="en-US" sz="1801" dirty="0">
                <a:solidFill>
                  <a:prstClr val="black"/>
                </a:solidFill>
                <a:latin typeface="Montserrat" panose="00000500000000000000" pitchFamily="2" charset="0"/>
                <a:cs typeface="Montserrat" panose="020B0604020202020204" pitchFamily="34" charset="0"/>
              </a:endParaRPr>
            </a:p>
          </p:txBody>
        </p:sp>
        <p:sp>
          <p:nvSpPr>
            <p:cNvPr id="22" name="Rectangle 21"/>
            <p:cNvSpPr/>
            <p:nvPr/>
          </p:nvSpPr>
          <p:spPr>
            <a:xfrm>
              <a:off x="5808789" y="3024688"/>
              <a:ext cx="1843774" cy="461665"/>
            </a:xfrm>
            <a:prstGeom prst="rect">
              <a:avLst/>
            </a:prstGeom>
          </p:spPr>
          <p:txBody>
            <a:bodyPr wrap="none">
              <a:spAutoFit/>
            </a:bodyPr>
            <a:lstStyle/>
            <a:p>
              <a:r>
                <a:rPr lang="en-US" sz="2400" kern="0" dirty="0">
                  <a:solidFill>
                    <a:prstClr val="white"/>
                  </a:solidFill>
                  <a:latin typeface="Montserrat" panose="00000500000000000000" pitchFamily="2" charset="0"/>
                  <a:cs typeface="Montserrat" panose="020B0604020202020204" pitchFamily="34" charset="0"/>
                </a:rPr>
                <a:t>global firm</a:t>
              </a:r>
              <a:endParaRPr lang="en-US" sz="1801" dirty="0">
                <a:solidFill>
                  <a:prstClr val="black"/>
                </a:solidFill>
                <a:latin typeface="Montserrat" panose="00000500000000000000" pitchFamily="2" charset="0"/>
                <a:cs typeface="Montserrat" panose="020B0604020202020204" pitchFamily="34" charset="0"/>
              </a:endParaRPr>
            </a:p>
          </p:txBody>
        </p:sp>
      </p:grpSp>
      <p:grpSp>
        <p:nvGrpSpPr>
          <p:cNvPr id="25" name="Group 24"/>
          <p:cNvGrpSpPr/>
          <p:nvPr userDrawn="1"/>
        </p:nvGrpSpPr>
        <p:grpSpPr>
          <a:xfrm>
            <a:off x="7913454" y="2519353"/>
            <a:ext cx="3206050" cy="3206050"/>
            <a:chOff x="7913454" y="2519353"/>
            <a:chExt cx="3206050" cy="3206050"/>
          </a:xfrm>
        </p:grpSpPr>
        <p:grpSp>
          <p:nvGrpSpPr>
            <p:cNvPr id="26" name="Group 25"/>
            <p:cNvGrpSpPr/>
            <p:nvPr/>
          </p:nvGrpSpPr>
          <p:grpSpPr>
            <a:xfrm>
              <a:off x="7913454" y="2519353"/>
              <a:ext cx="3206050" cy="3206050"/>
              <a:chOff x="7913454" y="2088526"/>
              <a:chExt cx="3206050" cy="3206050"/>
            </a:xfrm>
          </p:grpSpPr>
          <p:sp>
            <p:nvSpPr>
              <p:cNvPr id="29" name="Oval 28"/>
              <p:cNvSpPr/>
              <p:nvPr/>
            </p:nvSpPr>
            <p:spPr>
              <a:xfrm>
                <a:off x="7913454" y="2088526"/>
                <a:ext cx="3206050" cy="3206050"/>
              </a:xfrm>
              <a:prstGeom prst="ellipse">
                <a:avLst/>
              </a:prstGeom>
              <a:solidFill>
                <a:schemeClr val="accent4">
                  <a:alpha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ts val="3001"/>
                  </a:lnSpc>
                  <a:defRPr/>
                </a:pPr>
                <a:endParaRPr lang="en-US" sz="2400" kern="0" dirty="0">
                  <a:solidFill>
                    <a:sysClr val="windowText" lastClr="000000"/>
                  </a:solidFill>
                  <a:latin typeface="Montserrat" panose="00000500000000000000" pitchFamily="2" charset="0"/>
                </a:endParaRPr>
              </a:p>
              <a:p>
                <a:pPr>
                  <a:lnSpc>
                    <a:spcPts val="3001"/>
                  </a:lnSpc>
                  <a:defRPr/>
                </a:pPr>
                <a:br>
                  <a:rPr lang="en-US" sz="2400" kern="0" dirty="0">
                    <a:solidFill>
                      <a:sysClr val="windowText" lastClr="000000"/>
                    </a:solidFill>
                    <a:latin typeface="Montserrat" panose="00000500000000000000" pitchFamily="2" charset="0"/>
                  </a:rPr>
                </a:br>
                <a:endParaRPr lang="en-US" sz="2400" kern="0" dirty="0">
                  <a:solidFill>
                    <a:sysClr val="windowText" lastClr="000000"/>
                  </a:solidFill>
                  <a:latin typeface="Montserrat" panose="00000500000000000000" pitchFamily="2" charset="0"/>
                </a:endParaRPr>
              </a:p>
            </p:txBody>
          </p:sp>
          <p:sp>
            <p:nvSpPr>
              <p:cNvPr id="30" name="Rectangle 29"/>
              <p:cNvSpPr/>
              <p:nvPr/>
            </p:nvSpPr>
            <p:spPr>
              <a:xfrm>
                <a:off x="8651073" y="3042279"/>
                <a:ext cx="2092239" cy="1569660"/>
              </a:xfrm>
              <a:prstGeom prst="rect">
                <a:avLst/>
              </a:prstGeom>
            </p:spPr>
            <p:txBody>
              <a:bodyPr wrap="none">
                <a:spAutoFit/>
              </a:bodyPr>
              <a:lstStyle/>
              <a:p>
                <a:pPr>
                  <a:defRPr/>
                </a:pPr>
                <a:r>
                  <a:rPr lang="en-US" sz="9600" b="1" kern="0" dirty="0">
                    <a:solidFill>
                      <a:prstClr val="white"/>
                    </a:solidFill>
                    <a:latin typeface="Montserrat" panose="00000500000000000000" pitchFamily="2" charset="0"/>
                    <a:cs typeface="Montserrat" panose="020B0604020202020204" pitchFamily="34" charset="0"/>
                  </a:rPr>
                  <a:t>50 </a:t>
                </a:r>
                <a:endParaRPr lang="en-GB" sz="9600" b="1" kern="0" dirty="0">
                  <a:solidFill>
                    <a:prstClr val="white"/>
                  </a:solidFill>
                  <a:latin typeface="Montserrat" panose="00000500000000000000" pitchFamily="2" charset="0"/>
                  <a:cs typeface="Montserrat" panose="020B0604020202020204" pitchFamily="34" charset="0"/>
                </a:endParaRPr>
              </a:p>
            </p:txBody>
          </p:sp>
        </p:grpSp>
        <p:sp>
          <p:nvSpPr>
            <p:cNvPr id="27" name="Rectangle 26"/>
            <p:cNvSpPr/>
            <p:nvPr/>
          </p:nvSpPr>
          <p:spPr>
            <a:xfrm>
              <a:off x="8715322" y="3059471"/>
              <a:ext cx="2153154" cy="707886"/>
            </a:xfrm>
            <a:prstGeom prst="rect">
              <a:avLst/>
            </a:prstGeom>
          </p:spPr>
          <p:txBody>
            <a:bodyPr wrap="none">
              <a:spAutoFit/>
            </a:bodyPr>
            <a:lstStyle/>
            <a:p>
              <a:pPr>
                <a:lnSpc>
                  <a:spcPts val="2400"/>
                </a:lnSpc>
                <a:defRPr/>
              </a:pPr>
              <a:r>
                <a:rPr lang="en-US" sz="2400" kern="0" dirty="0">
                  <a:solidFill>
                    <a:prstClr val="white"/>
                  </a:solidFill>
                  <a:latin typeface="Montserrat" panose="00000500000000000000" pitchFamily="2" charset="0"/>
                  <a:cs typeface="Montserrat" panose="020B0604020202020204" pitchFamily="34" charset="0"/>
                </a:rPr>
                <a:t>Clients</a:t>
              </a:r>
              <a:endParaRPr lang="pl-PL" sz="2400" kern="0" dirty="0">
                <a:solidFill>
                  <a:prstClr val="white"/>
                </a:solidFill>
                <a:latin typeface="Montserrat" panose="00000500000000000000" pitchFamily="2" charset="0"/>
                <a:cs typeface="Montserrat" panose="020B0604020202020204" pitchFamily="34" charset="0"/>
              </a:endParaRPr>
            </a:p>
            <a:p>
              <a:pPr>
                <a:lnSpc>
                  <a:spcPts val="2400"/>
                </a:lnSpc>
                <a:defRPr/>
              </a:pPr>
              <a:r>
                <a:rPr lang="en-US" sz="2400" kern="0" dirty="0">
                  <a:solidFill>
                    <a:prstClr val="white"/>
                  </a:solidFill>
                  <a:latin typeface="Montserrat" panose="00000500000000000000" pitchFamily="2" charset="0"/>
                  <a:cs typeface="Montserrat" panose="020B0604020202020204" pitchFamily="34" charset="0"/>
                </a:rPr>
                <a:t>in more than</a:t>
              </a:r>
            </a:p>
          </p:txBody>
        </p:sp>
        <p:sp>
          <p:nvSpPr>
            <p:cNvPr id="28" name="Rectangle 27"/>
            <p:cNvSpPr/>
            <p:nvPr/>
          </p:nvSpPr>
          <p:spPr>
            <a:xfrm>
              <a:off x="8830642" y="4687027"/>
              <a:ext cx="1598515" cy="461665"/>
            </a:xfrm>
            <a:prstGeom prst="rect">
              <a:avLst/>
            </a:prstGeom>
          </p:spPr>
          <p:txBody>
            <a:bodyPr wrap="none">
              <a:spAutoFit/>
            </a:bodyPr>
            <a:lstStyle/>
            <a:p>
              <a:r>
                <a:rPr lang="en-US" sz="2400" kern="0" dirty="0">
                  <a:solidFill>
                    <a:prstClr val="white"/>
                  </a:solidFill>
                  <a:latin typeface="Montserrat" panose="00000500000000000000" pitchFamily="2" charset="0"/>
                  <a:cs typeface="Montserrat" panose="020B0604020202020204" pitchFamily="34" charset="0"/>
                </a:rPr>
                <a:t>countries</a:t>
              </a:r>
              <a:endParaRPr lang="en-US" sz="2400" dirty="0">
                <a:solidFill>
                  <a:prstClr val="white"/>
                </a:solidFill>
                <a:latin typeface="Montserrat" panose="00000500000000000000" pitchFamily="2" charset="0"/>
                <a:cs typeface="Montserrat" panose="020B0604020202020204" pitchFamily="34" charset="0"/>
              </a:endParaRPr>
            </a:p>
          </p:txBody>
        </p:sp>
      </p:grpSp>
      <p:grpSp>
        <p:nvGrpSpPr>
          <p:cNvPr id="31" name="Group 30"/>
          <p:cNvGrpSpPr/>
          <p:nvPr userDrawn="1"/>
        </p:nvGrpSpPr>
        <p:grpSpPr>
          <a:xfrm>
            <a:off x="531745" y="1109949"/>
            <a:ext cx="3206050" cy="3206050"/>
            <a:chOff x="531745" y="1109949"/>
            <a:chExt cx="3206050" cy="3206050"/>
          </a:xfrm>
        </p:grpSpPr>
        <p:sp>
          <p:nvSpPr>
            <p:cNvPr id="32" name="Oval 31"/>
            <p:cNvSpPr/>
            <p:nvPr/>
          </p:nvSpPr>
          <p:spPr>
            <a:xfrm>
              <a:off x="531745" y="1109949"/>
              <a:ext cx="3206050" cy="3206050"/>
            </a:xfrm>
            <a:prstGeom prst="ellipse">
              <a:avLst/>
            </a:prstGeom>
            <a:solidFill>
              <a:schemeClr val="accent5">
                <a:alpha val="85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defRPr/>
              </a:pPr>
              <a:endParaRPr lang="en-US" sz="7200" kern="0" dirty="0">
                <a:solidFill>
                  <a:sysClr val="windowText" lastClr="000000"/>
                </a:solidFill>
                <a:latin typeface="Montserrat" panose="00000500000000000000" pitchFamily="2" charset="0"/>
              </a:endParaRPr>
            </a:p>
          </p:txBody>
        </p:sp>
        <p:sp>
          <p:nvSpPr>
            <p:cNvPr id="33" name="Rectangle 32"/>
            <p:cNvSpPr/>
            <p:nvPr/>
          </p:nvSpPr>
          <p:spPr>
            <a:xfrm>
              <a:off x="1240468" y="1497359"/>
              <a:ext cx="1457450" cy="1569660"/>
            </a:xfrm>
            <a:prstGeom prst="rect">
              <a:avLst/>
            </a:prstGeom>
          </p:spPr>
          <p:txBody>
            <a:bodyPr wrap="none">
              <a:spAutoFit/>
            </a:bodyPr>
            <a:lstStyle/>
            <a:p>
              <a:pPr>
                <a:defRPr/>
              </a:pPr>
              <a:r>
                <a:rPr lang="en-US" sz="9600" b="1" kern="0" dirty="0">
                  <a:solidFill>
                    <a:prstClr val="white"/>
                  </a:solidFill>
                  <a:latin typeface="Montserrat" panose="00000500000000000000" pitchFamily="2" charset="0"/>
                  <a:cs typeface="Montserrat" panose="020B0604020202020204" pitchFamily="34" charset="0"/>
                </a:rPr>
                <a:t>16</a:t>
              </a:r>
              <a:endParaRPr lang="en-GB" sz="2400" b="1" kern="0" dirty="0">
                <a:solidFill>
                  <a:sysClr val="windowText" lastClr="000000"/>
                </a:solidFill>
                <a:latin typeface="Montserrat" panose="00000500000000000000" pitchFamily="2" charset="0"/>
                <a:cs typeface="Montserrat" panose="020B0604020202020204" pitchFamily="34" charset="0"/>
              </a:endParaRPr>
            </a:p>
          </p:txBody>
        </p:sp>
        <p:sp>
          <p:nvSpPr>
            <p:cNvPr id="34" name="Rectangle 33"/>
            <p:cNvSpPr/>
            <p:nvPr userDrawn="1"/>
          </p:nvSpPr>
          <p:spPr>
            <a:xfrm>
              <a:off x="1384210" y="2826023"/>
              <a:ext cx="1979485" cy="707886"/>
            </a:xfrm>
            <a:prstGeom prst="rect">
              <a:avLst/>
            </a:prstGeom>
          </p:spPr>
          <p:txBody>
            <a:bodyPr wrap="square">
              <a:spAutoFit/>
            </a:bodyPr>
            <a:lstStyle/>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Montserrat" panose="00000500000000000000" pitchFamily="2" charset="0"/>
                  <a:ea typeface="+mn-ea"/>
                  <a:cs typeface="Montserrat" panose="020B0604020202020204" pitchFamily="34" charset="0"/>
                </a:rPr>
                <a:t>locations</a:t>
              </a:r>
              <a:br>
                <a:rPr kumimoji="0" lang="en-US" sz="2400" b="0" i="0" u="none" strike="noStrike" kern="0" cap="none" spc="0" normalizeH="0" baseline="0" noProof="0" dirty="0">
                  <a:ln>
                    <a:noFill/>
                  </a:ln>
                  <a:solidFill>
                    <a:prstClr val="white"/>
                  </a:solidFill>
                  <a:effectLst/>
                  <a:uLnTx/>
                  <a:uFillTx/>
                  <a:latin typeface="Montserrat" panose="00000500000000000000" pitchFamily="2" charset="0"/>
                  <a:ea typeface="+mn-ea"/>
                  <a:cs typeface="Montserrat" panose="020B0604020202020204" pitchFamily="34" charset="0"/>
                </a:rPr>
              </a:br>
              <a:r>
                <a:rPr kumimoji="0" lang="en-US" sz="2400" b="0" i="0" u="none" strike="noStrike" kern="0" cap="none" spc="0" normalizeH="0" baseline="0" noProof="0" dirty="0">
                  <a:ln>
                    <a:noFill/>
                  </a:ln>
                  <a:solidFill>
                    <a:prstClr val="white"/>
                  </a:solidFill>
                  <a:effectLst/>
                  <a:uLnTx/>
                  <a:uFillTx/>
                  <a:latin typeface="Montserrat" panose="00000500000000000000" pitchFamily="2" charset="0"/>
                  <a:ea typeface="+mn-ea"/>
                  <a:cs typeface="Montserrat" panose="020B0604020202020204" pitchFamily="34" charset="0"/>
                </a:rPr>
                <a:t>worldwide</a:t>
              </a:r>
            </a:p>
          </p:txBody>
        </p:sp>
      </p:grpSp>
      <p:sp>
        <p:nvSpPr>
          <p:cNvPr id="35"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660AD819-8BCE-490F-8F3D-13603E4B9DB9}" type="datetime1">
              <a:rPr lang="en-GB" smtClean="0"/>
              <a:t>19/07/2018</a:t>
            </a:fld>
            <a:endParaRPr lang="en-GB" dirty="0"/>
          </a:p>
        </p:txBody>
      </p:sp>
      <p:sp>
        <p:nvSpPr>
          <p:cNvPr id="36"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37"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32565181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fltVal val="0"/>
                                          </p:val>
                                        </p:tav>
                                        <p:tav tm="100000">
                                          <p:val>
                                            <p:strVal val="#ppt_w"/>
                                          </p:val>
                                        </p:tav>
                                      </p:tavLst>
                                    </p:anim>
                                    <p:anim calcmode="lin" valueType="num">
                                      <p:cBhvr>
                                        <p:cTn id="16" dur="1000" fill="hold"/>
                                        <p:tgtEl>
                                          <p:spTgt spid="13"/>
                                        </p:tgtEl>
                                        <p:attrNameLst>
                                          <p:attrName>ppt_h</p:attrName>
                                        </p:attrNameLst>
                                      </p:cBhvr>
                                      <p:tavLst>
                                        <p:tav tm="0">
                                          <p:val>
                                            <p:fltVal val="0"/>
                                          </p:val>
                                        </p:tav>
                                        <p:tav tm="100000">
                                          <p:val>
                                            <p:strVal val="#ppt_h"/>
                                          </p:val>
                                        </p:tav>
                                      </p:tavLst>
                                    </p:anim>
                                    <p:anim calcmode="lin" valueType="num">
                                      <p:cBhvr>
                                        <p:cTn id="17" dur="1000" fill="hold"/>
                                        <p:tgtEl>
                                          <p:spTgt spid="13"/>
                                        </p:tgtEl>
                                        <p:attrNameLst>
                                          <p:attrName>style.rotation</p:attrName>
                                        </p:attrNameLst>
                                      </p:cBhvr>
                                      <p:tavLst>
                                        <p:tav tm="0">
                                          <p:val>
                                            <p:fltVal val="90"/>
                                          </p:val>
                                        </p:tav>
                                        <p:tav tm="100000">
                                          <p:val>
                                            <p:fltVal val="0"/>
                                          </p:val>
                                        </p:tav>
                                      </p:tavLst>
                                    </p:anim>
                                    <p:animEffect transition="in" filter="fade">
                                      <p:cBhvr>
                                        <p:cTn id="18" dur="1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1000" fill="hold"/>
                                        <p:tgtEl>
                                          <p:spTgt spid="19"/>
                                        </p:tgtEl>
                                        <p:attrNameLst>
                                          <p:attrName>ppt_w</p:attrName>
                                        </p:attrNameLst>
                                      </p:cBhvr>
                                      <p:tavLst>
                                        <p:tav tm="0">
                                          <p:val>
                                            <p:fltVal val="0"/>
                                          </p:val>
                                        </p:tav>
                                        <p:tav tm="100000">
                                          <p:val>
                                            <p:strVal val="#ppt_w"/>
                                          </p:val>
                                        </p:tav>
                                      </p:tavLst>
                                    </p:anim>
                                    <p:anim calcmode="lin" valueType="num">
                                      <p:cBhvr>
                                        <p:cTn id="24" dur="1000" fill="hold"/>
                                        <p:tgtEl>
                                          <p:spTgt spid="19"/>
                                        </p:tgtEl>
                                        <p:attrNameLst>
                                          <p:attrName>ppt_h</p:attrName>
                                        </p:attrNameLst>
                                      </p:cBhvr>
                                      <p:tavLst>
                                        <p:tav tm="0">
                                          <p:val>
                                            <p:fltVal val="0"/>
                                          </p:val>
                                        </p:tav>
                                        <p:tav tm="100000">
                                          <p:val>
                                            <p:strVal val="#ppt_h"/>
                                          </p:val>
                                        </p:tav>
                                      </p:tavLst>
                                    </p:anim>
                                    <p:anim calcmode="lin" valueType="num">
                                      <p:cBhvr>
                                        <p:cTn id="25" dur="1000" fill="hold"/>
                                        <p:tgtEl>
                                          <p:spTgt spid="19"/>
                                        </p:tgtEl>
                                        <p:attrNameLst>
                                          <p:attrName>style.rotation</p:attrName>
                                        </p:attrNameLst>
                                      </p:cBhvr>
                                      <p:tavLst>
                                        <p:tav tm="0">
                                          <p:val>
                                            <p:fltVal val="90"/>
                                          </p:val>
                                        </p:tav>
                                        <p:tav tm="100000">
                                          <p:val>
                                            <p:fltVal val="0"/>
                                          </p:val>
                                        </p:tav>
                                      </p:tavLst>
                                    </p:anim>
                                    <p:animEffect transition="in" filter="fade">
                                      <p:cBhvr>
                                        <p:cTn id="26" dur="10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1000" fill="hold"/>
                                        <p:tgtEl>
                                          <p:spTgt spid="25"/>
                                        </p:tgtEl>
                                        <p:attrNameLst>
                                          <p:attrName>ppt_w</p:attrName>
                                        </p:attrNameLst>
                                      </p:cBhvr>
                                      <p:tavLst>
                                        <p:tav tm="0">
                                          <p:val>
                                            <p:fltVal val="0"/>
                                          </p:val>
                                        </p:tav>
                                        <p:tav tm="100000">
                                          <p:val>
                                            <p:strVal val="#ppt_w"/>
                                          </p:val>
                                        </p:tav>
                                      </p:tavLst>
                                    </p:anim>
                                    <p:anim calcmode="lin" valueType="num">
                                      <p:cBhvr>
                                        <p:cTn id="32" dur="1000" fill="hold"/>
                                        <p:tgtEl>
                                          <p:spTgt spid="25"/>
                                        </p:tgtEl>
                                        <p:attrNameLst>
                                          <p:attrName>ppt_h</p:attrName>
                                        </p:attrNameLst>
                                      </p:cBhvr>
                                      <p:tavLst>
                                        <p:tav tm="0">
                                          <p:val>
                                            <p:fltVal val="0"/>
                                          </p:val>
                                        </p:tav>
                                        <p:tav tm="100000">
                                          <p:val>
                                            <p:strVal val="#ppt_h"/>
                                          </p:val>
                                        </p:tav>
                                      </p:tavLst>
                                    </p:anim>
                                    <p:anim calcmode="lin" valueType="num">
                                      <p:cBhvr>
                                        <p:cTn id="33" dur="1000" fill="hold"/>
                                        <p:tgtEl>
                                          <p:spTgt spid="25"/>
                                        </p:tgtEl>
                                        <p:attrNameLst>
                                          <p:attrName>style.rotation</p:attrName>
                                        </p:attrNameLst>
                                      </p:cBhvr>
                                      <p:tavLst>
                                        <p:tav tm="0">
                                          <p:val>
                                            <p:fltVal val="90"/>
                                          </p:val>
                                        </p:tav>
                                        <p:tav tm="100000">
                                          <p:val>
                                            <p:fltVal val="0"/>
                                          </p:val>
                                        </p:tav>
                                      </p:tavLst>
                                    </p:anim>
                                    <p:animEffect transition="in" filter="fade">
                                      <p:cBhvr>
                                        <p:cTn id="34"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ur 4 areas of specialism">
    <p:bg>
      <p:bgPr>
        <a:solidFill>
          <a:srgbClr val="073A63"/>
        </a:solidFill>
        <a:effectLst/>
      </p:bgPr>
    </p:bg>
    <p:spTree>
      <p:nvGrpSpPr>
        <p:cNvPr id="1" name=""/>
        <p:cNvGrpSpPr/>
        <p:nvPr/>
      </p:nvGrpSpPr>
      <p:grpSpPr>
        <a:xfrm>
          <a:off x="0" y="0"/>
          <a:ext cx="0" cy="0"/>
          <a:chOff x="0" y="0"/>
          <a:chExt cx="0" cy="0"/>
        </a:xfrm>
      </p:grpSpPr>
      <p:sp>
        <p:nvSpPr>
          <p:cNvPr id="266" name="Title 1"/>
          <p:cNvSpPr>
            <a:spLocks noGrp="1"/>
          </p:cNvSpPr>
          <p:nvPr>
            <p:ph type="title" hasCustomPrompt="1"/>
          </p:nvPr>
        </p:nvSpPr>
        <p:spPr>
          <a:xfrm>
            <a:off x="606210" y="473524"/>
            <a:ext cx="10098302" cy="492945"/>
          </a:xfrm>
          <a:prstGeom prst="rect">
            <a:avLst/>
          </a:prstGeom>
        </p:spPr>
        <p:txBody>
          <a:bodyPr lIns="0" tIns="36000" rIns="0" bIns="0" anchor="t" anchorCtr="0">
            <a:normAutofit/>
          </a:bodyPr>
          <a:lstStyle>
            <a:lvl1pPr>
              <a:defRPr sz="3200" b="0">
                <a:solidFill>
                  <a:schemeClr val="bg1"/>
                </a:solidFill>
                <a:latin typeface="Montserrat" panose="00000500000000000000" pitchFamily="2" charset="0"/>
                <a:cs typeface="Montserrat" panose="020B0604020202020204" pitchFamily="34" charset="0"/>
              </a:defRPr>
            </a:lvl1pPr>
          </a:lstStyle>
          <a:p>
            <a:r>
              <a:rPr lang="en-US" dirty="0"/>
              <a:t>CLICK TO EDIT MASTER TITLE STYLE</a:t>
            </a:r>
            <a:endParaRPr lang="en-GB" dirty="0"/>
          </a:p>
        </p:txBody>
      </p:sp>
      <p:cxnSp>
        <p:nvCxnSpPr>
          <p:cNvPr id="267" name="Straight Connector 266"/>
          <p:cNvCxnSpPr/>
          <p:nvPr userDrawn="1"/>
        </p:nvCxnSpPr>
        <p:spPr>
          <a:xfrm>
            <a:off x="606210" y="473524"/>
            <a:ext cx="111429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68" name="Picture 26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8409" y="534987"/>
            <a:ext cx="810768" cy="431482"/>
          </a:xfrm>
          <a:prstGeom prst="rect">
            <a:avLst/>
          </a:prstGeom>
        </p:spPr>
      </p:pic>
      <p:pic>
        <p:nvPicPr>
          <p:cNvPr id="3" name="Picture 2"/>
          <p:cNvPicPr>
            <a:picLocks noChangeAspect="1"/>
          </p:cNvPicPr>
          <p:nvPr userDrawn="1"/>
        </p:nvPicPr>
        <p:blipFill>
          <a:blip r:embed="rId3"/>
          <a:stretch>
            <a:fillRect/>
          </a:stretch>
        </p:blipFill>
        <p:spPr>
          <a:xfrm>
            <a:off x="273815" y="1659426"/>
            <a:ext cx="11644369" cy="4834547"/>
          </a:xfrm>
          <a:prstGeom prst="rect">
            <a:avLst/>
          </a:prstGeom>
        </p:spPr>
      </p:pic>
      <p:sp>
        <p:nvSpPr>
          <p:cNvPr id="6"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73E7B4F7-9A9F-4C12-95FB-37DFBC448581}" type="datetime1">
              <a:rPr lang="en-GB" smtClean="0"/>
              <a:t>19/07/2018</a:t>
            </a:fld>
            <a:endParaRPr lang="en-GB" dirty="0"/>
          </a:p>
        </p:txBody>
      </p:sp>
      <p:sp>
        <p:nvSpPr>
          <p:cNvPr id="7"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8"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3185437421"/>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rgbClr val="A1B5C4"/>
        </a:solidFill>
        <a:effectLst/>
      </p:bgPr>
    </p:bg>
    <p:spTree>
      <p:nvGrpSpPr>
        <p:cNvPr id="1" name=""/>
        <p:cNvGrpSpPr/>
        <p:nvPr/>
      </p:nvGrpSpPr>
      <p:grpSpPr>
        <a:xfrm>
          <a:off x="0" y="0"/>
          <a:ext cx="0" cy="0"/>
          <a:chOff x="0" y="0"/>
          <a:chExt cx="0" cy="0"/>
        </a:xfrm>
      </p:grpSpPr>
      <p:cxnSp>
        <p:nvCxnSpPr>
          <p:cNvPr id="13" name="Straight Connector 12"/>
          <p:cNvCxnSpPr/>
          <p:nvPr userDrawn="1"/>
        </p:nvCxnSpPr>
        <p:spPr>
          <a:xfrm flipV="1">
            <a:off x="-55622" y="3933056"/>
            <a:ext cx="7884066" cy="9594"/>
          </a:xfrm>
          <a:prstGeom prst="line">
            <a:avLst/>
          </a:prstGeom>
          <a:ln w="12700">
            <a:solidFill>
              <a:srgbClr val="57E2FF"/>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1148410" y="3777533"/>
            <a:ext cx="6938118" cy="1569660"/>
          </a:xfrm>
          <a:prstGeom prst="rect">
            <a:avLst/>
          </a:prstGeom>
        </p:spPr>
        <p:txBody>
          <a:bodyPr wrap="none">
            <a:spAutoFit/>
          </a:bodyPr>
          <a:lstStyle/>
          <a:p>
            <a:r>
              <a:rPr lang="en-GB" sz="9600" b="1" dirty="0">
                <a:solidFill>
                  <a:schemeClr val="bg2"/>
                </a:solidFill>
                <a:latin typeface="Montserrat" panose="00000500000000000000" pitchFamily="2" charset="0"/>
                <a:cs typeface="Montserrat" panose="020B0604020202020204" pitchFamily="34" charset="0"/>
              </a:rPr>
              <a:t>Thank you</a:t>
            </a:r>
            <a:r>
              <a:rPr lang="en-GB" sz="3600" kern="1200" dirty="0">
                <a:solidFill>
                  <a:schemeClr val="accent2"/>
                </a:solidFill>
                <a:latin typeface="Montserrat" panose="00000500000000000000" pitchFamily="2" charset="0"/>
                <a:ea typeface="+mn-ea"/>
                <a:cs typeface="+mn-cs"/>
              </a:rPr>
              <a:t>■</a:t>
            </a:r>
            <a:endParaRPr lang="en-GB" sz="1800" kern="1200" dirty="0">
              <a:solidFill>
                <a:schemeClr val="accent2"/>
              </a:solidFill>
              <a:latin typeface="Montserrat" panose="00000500000000000000" pitchFamily="2" charset="0"/>
              <a:ea typeface="+mn-ea"/>
              <a:cs typeface="+mn-cs"/>
            </a:endParaRPr>
          </a:p>
        </p:txBody>
      </p:sp>
      <p:sp>
        <p:nvSpPr>
          <p:cNvPr id="6"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5A61EC54-DBC5-49D5-8DE9-0E6B84D08049}" type="datetime1">
              <a:rPr lang="en-GB" smtClean="0"/>
              <a:t>19/07/2018</a:t>
            </a:fld>
            <a:endParaRPr lang="en-GB" dirty="0"/>
          </a:p>
        </p:txBody>
      </p:sp>
      <p:sp>
        <p:nvSpPr>
          <p:cNvPr id="8"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spTree>
    <p:extLst>
      <p:ext uri="{BB962C8B-B14F-4D97-AF65-F5344CB8AC3E}">
        <p14:creationId xmlns:p14="http://schemas.microsoft.com/office/powerpoint/2010/main" val="3959603420"/>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152400"/>
            <a:ext cx="10972800" cy="533400"/>
          </a:xfrm>
          <a:prstGeom prst="rect">
            <a:avLst/>
          </a:prstGeom>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a:xfrm>
            <a:off x="812800" y="1066800"/>
            <a:ext cx="10972800" cy="4953000"/>
          </a:xfrm>
        </p:spPr>
        <p:txBody>
          <a:bodyPr/>
          <a:lstStyle>
            <a:lvl1pPr marL="228600" indent="-228600">
              <a:defRPr sz="1800">
                <a:solidFill>
                  <a:schemeClr val="tx1"/>
                </a:solidFill>
              </a:defRPr>
            </a:lvl1pPr>
            <a:lvl2pPr>
              <a:defRPr sz="1600">
                <a:solidFill>
                  <a:schemeClr val="tx1"/>
                </a:solidFill>
              </a:defRPr>
            </a:lvl2pPr>
            <a:lvl3pPr marL="857250" indent="-171450">
              <a:defRPr sz="1400">
                <a:solidFill>
                  <a:schemeClr val="tx1"/>
                </a:solidFill>
              </a:defRPr>
            </a:lvl3pPr>
            <a:lvl4pPr>
              <a:defRPr sz="1200">
                <a:solidFill>
                  <a:schemeClr val="tx1"/>
                </a:solidFill>
              </a:defRPr>
            </a:lvl4pPr>
            <a:lvl5pPr>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hasCustomPrompt="1"/>
          </p:nvPr>
        </p:nvSpPr>
        <p:spPr>
          <a:xfrm>
            <a:off x="585057" y="6205538"/>
            <a:ext cx="7812985" cy="390525"/>
          </a:xfrm>
        </p:spPr>
        <p:txBody>
          <a:bodyPr vert="horz" lIns="45720" tIns="45720" rIns="45720" bIns="45720" rtlCol="0" anchor="b" anchorCtr="0">
            <a:noAutofit/>
          </a:bodyPr>
          <a:lstStyle>
            <a:lvl1pPr marL="0" indent="0">
              <a:buFontTx/>
              <a:buNone/>
              <a:defRPr lang="en-US" sz="1000" b="0" i="1" smtClean="0">
                <a:ea typeface="+mj-ea"/>
              </a:defRPr>
            </a:lvl1pPr>
            <a:lvl2pPr>
              <a:defRPr lang="en-US" sz="1800" smtClean="0">
                <a:solidFill>
                  <a:schemeClr val="tx1"/>
                </a:solidFill>
                <a:latin typeface="+mn-lt"/>
                <a:cs typeface="+mn-cs"/>
              </a:defRPr>
            </a:lvl2pPr>
            <a:lvl3pPr>
              <a:defRPr lang="en-US" sz="1800"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spcBef>
                <a:spcPct val="0"/>
              </a:spcBef>
            </a:pPr>
            <a:r>
              <a:rPr lang="en-US" dirty="0"/>
              <a:t>Click to edit footnote</a:t>
            </a:r>
          </a:p>
        </p:txBody>
      </p:sp>
    </p:spTree>
    <p:extLst>
      <p:ext uri="{BB962C8B-B14F-4D97-AF65-F5344CB8AC3E}">
        <p14:creationId xmlns:p14="http://schemas.microsoft.com/office/powerpoint/2010/main" val="529428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6.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4.w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3.tif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Date Placeholder 4"/>
          <p:cNvSpPr>
            <a:spLocks noGrp="1"/>
          </p:cNvSpPr>
          <p:nvPr>
            <p:ph type="dt" sz="half" idx="2"/>
          </p:nvPr>
        </p:nvSpPr>
        <p:spPr>
          <a:xfrm>
            <a:off x="1135046" y="6523740"/>
            <a:ext cx="915193" cy="365125"/>
          </a:xfrm>
          <a:prstGeom prst="rect">
            <a:avLst/>
          </a:prstGeom>
        </p:spPr>
        <p:txBody>
          <a:bodyPr vert="horz" lIns="91440" tIns="45720" rIns="91440" bIns="45720" rtlCol="0" anchor="ctr"/>
          <a:lstStyle>
            <a:lvl1pPr algn="l">
              <a:defRPr sz="700">
                <a:solidFill>
                  <a:schemeClr val="accent5"/>
                </a:solidFill>
              </a:defRPr>
            </a:lvl1pPr>
          </a:lstStyle>
          <a:p>
            <a:fld id="{F57E0C03-E014-4DEC-BDBC-679B3348CDB0}" type="datetime1">
              <a:rPr lang="en-GB" smtClean="0"/>
              <a:t>19/07/2018</a:t>
            </a:fld>
            <a:endParaRPr lang="en-GB" dirty="0"/>
          </a:p>
        </p:txBody>
      </p:sp>
      <p:sp>
        <p:nvSpPr>
          <p:cNvPr id="4" name="Footer Placeholder 5"/>
          <p:cNvSpPr>
            <a:spLocks noGrp="1"/>
          </p:cNvSpPr>
          <p:nvPr>
            <p:ph type="ftr" sz="quarter" idx="3"/>
          </p:nvPr>
        </p:nvSpPr>
        <p:spPr>
          <a:xfrm>
            <a:off x="2319867" y="6523740"/>
            <a:ext cx="9429310" cy="365125"/>
          </a:xfrm>
          <a:prstGeom prst="rect">
            <a:avLst/>
          </a:prstGeom>
        </p:spPr>
        <p:txBody>
          <a:bodyPr vert="horz" lIns="91440" tIns="45720" rIns="91440" bIns="45720" rtlCol="0" anchor="ctr"/>
          <a:lstStyle>
            <a:lvl1pPr algn="l">
              <a:defRPr sz="700">
                <a:solidFill>
                  <a:schemeClr val="accent5"/>
                </a:solidFill>
              </a:defRPr>
            </a:lvl1pPr>
          </a:lstStyle>
          <a:p>
            <a:endParaRPr lang="en-GB" dirty="0"/>
          </a:p>
        </p:txBody>
      </p:sp>
      <p:sp>
        <p:nvSpPr>
          <p:cNvPr id="5" name="Slide Number Placeholder 15"/>
          <p:cNvSpPr>
            <a:spLocks noGrp="1"/>
          </p:cNvSpPr>
          <p:nvPr>
            <p:ph type="sldNum" sz="quarter" idx="4"/>
          </p:nvPr>
        </p:nvSpPr>
        <p:spPr>
          <a:xfrm>
            <a:off x="533395" y="6523740"/>
            <a:ext cx="443477" cy="365125"/>
          </a:xfrm>
          <a:prstGeom prst="rect">
            <a:avLst/>
          </a:prstGeom>
        </p:spPr>
        <p:txBody>
          <a:bodyPr vert="horz" lIns="91440" tIns="45720" rIns="91440" bIns="45720" rtlCol="0" anchor="ctr"/>
          <a:lstStyle>
            <a:lvl1pPr algn="r">
              <a:defRPr sz="700" baseline="0">
                <a:solidFill>
                  <a:schemeClr val="accent5"/>
                </a:solidFill>
                <a:latin typeface="+mn-lt"/>
              </a:defRPr>
            </a:lvl1pPr>
          </a:lstStyle>
          <a:p>
            <a:pPr algn="l"/>
            <a:fld id="{7F4B7A61-E111-4EE0-8B71-FC534CB11AED}" type="slidenum">
              <a:rPr lang="en-GB" smtClean="0"/>
              <a:pPr algn="l"/>
              <a:t>‹#›</a:t>
            </a:fld>
            <a:endParaRPr lang="en-GB" dirty="0"/>
          </a:p>
        </p:txBody>
      </p:sp>
      <p:grpSp>
        <p:nvGrpSpPr>
          <p:cNvPr id="17" name="Group 16"/>
          <p:cNvGrpSpPr/>
          <p:nvPr userDrawn="1"/>
        </p:nvGrpSpPr>
        <p:grpSpPr>
          <a:xfrm>
            <a:off x="7164888" y="6344211"/>
            <a:ext cx="4823554" cy="438633"/>
            <a:chOff x="7164888" y="6344211"/>
            <a:chExt cx="4823554" cy="438633"/>
          </a:xfrm>
        </p:grpSpPr>
        <p:pic>
          <p:nvPicPr>
            <p:cNvPr id="9" name="Picture 8"/>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1306863" y="6356372"/>
              <a:ext cx="681579" cy="363224"/>
            </a:xfrm>
            <a:prstGeom prst="rect">
              <a:avLst/>
            </a:prstGeom>
          </p:spPr>
        </p:pic>
        <p:pic>
          <p:nvPicPr>
            <p:cNvPr id="10" name="Picture 9"/>
            <p:cNvPicPr>
              <a:picLocks noChangeAspect="1"/>
            </p:cNvPicPr>
            <p:nvPr userDrawn="1"/>
          </p:nvPicPr>
          <p:blipFill rotWithShape="1">
            <a:blip r:embed="rId30">
              <a:clrChange>
                <a:clrFrom>
                  <a:srgbClr val="FFFFFF"/>
                </a:clrFrom>
                <a:clrTo>
                  <a:srgbClr val="FFFFFF">
                    <a:alpha val="0"/>
                  </a:srgbClr>
                </a:clrTo>
              </a:clrChange>
              <a:extLst>
                <a:ext uri="{28A0092B-C50C-407E-A947-70E740481C1C}">
                  <a14:useLocalDpi xmlns:a14="http://schemas.microsoft.com/office/drawing/2010/main" val="0"/>
                </a:ext>
              </a:extLst>
            </a:blip>
            <a:srcRect l="83334" t="90370" r="5833" b="741"/>
            <a:stretch/>
          </p:blipFill>
          <p:spPr>
            <a:xfrm>
              <a:off x="9788515" y="6344211"/>
              <a:ext cx="813335" cy="375385"/>
            </a:xfrm>
            <a:prstGeom prst="rect">
              <a:avLst/>
            </a:prstGeom>
          </p:spPr>
        </p:pic>
        <p:pic>
          <p:nvPicPr>
            <p:cNvPr id="11" name="Picture 10"/>
            <p:cNvPicPr>
              <a:picLocks noChangeAspect="1"/>
            </p:cNvPicPr>
            <p:nvPr userDrawn="1"/>
          </p:nvPicPr>
          <p:blipFill rotWithShape="1">
            <a:blip r:embed="rId31" cstate="print">
              <a:extLst>
                <a:ext uri="{28A0092B-C50C-407E-A947-70E740481C1C}">
                  <a14:useLocalDpi xmlns:a14="http://schemas.microsoft.com/office/drawing/2010/main" val="0"/>
                </a:ext>
              </a:extLst>
            </a:blip>
            <a:srcRect l="8673" t="25972" r="8211" b="17520"/>
            <a:stretch/>
          </p:blipFill>
          <p:spPr>
            <a:xfrm>
              <a:off x="7933224" y="6481746"/>
              <a:ext cx="1071880" cy="243840"/>
            </a:xfrm>
            <a:prstGeom prst="rect">
              <a:avLst/>
            </a:prstGeom>
          </p:spPr>
        </p:pic>
        <p:pic>
          <p:nvPicPr>
            <p:cNvPr id="12" name="Picture 11"/>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10647747" y="6373995"/>
              <a:ext cx="590882" cy="325413"/>
            </a:xfrm>
            <a:prstGeom prst="rect">
              <a:avLst/>
            </a:prstGeom>
          </p:spPr>
        </p:pic>
        <p:pic>
          <p:nvPicPr>
            <p:cNvPr id="8" name="Picture 7"/>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9016878" y="6373953"/>
              <a:ext cx="853438" cy="345643"/>
            </a:xfrm>
            <a:prstGeom prst="rect">
              <a:avLst/>
            </a:prstGeom>
          </p:spPr>
        </p:pic>
        <p:pic>
          <p:nvPicPr>
            <p:cNvPr id="16" name="Picture 2" descr="Image result for elanco logo transparent"/>
            <p:cNvPicPr>
              <a:picLocks noChangeAspect="1" noChangeArrowheads="1"/>
            </p:cNvPicPr>
            <p:nvPr userDrawn="1"/>
          </p:nvPicPr>
          <p:blipFill rotWithShape="1">
            <a:blip r:embed="rId34" cstate="print">
              <a:extLst>
                <a:ext uri="{28A0092B-C50C-407E-A947-70E740481C1C}">
                  <a14:useLocalDpi xmlns:a14="http://schemas.microsoft.com/office/drawing/2010/main" val="0"/>
                </a:ext>
              </a:extLst>
            </a:blip>
            <a:srcRect l="30586" t="10652" r="30488" b="10970"/>
            <a:stretch/>
          </p:blipFill>
          <p:spPr bwMode="auto">
            <a:xfrm>
              <a:off x="7164888" y="6417135"/>
              <a:ext cx="726510" cy="36570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05770031"/>
      </p:ext>
    </p:extLst>
  </p:cSld>
  <p:clrMap bg1="lt1" tx1="dk1" bg2="lt2" tx2="dk2" accent1="accent1" accent2="accent2" accent3="accent3" accent4="accent4" accent5="accent5" accent6="accent6" hlink="hlink" folHlink="folHlink"/>
  <p:sldLayoutIdLst>
    <p:sldLayoutId id="2147483709" r:id="rId1"/>
    <p:sldLayoutId id="2147483718" r:id="rId2"/>
    <p:sldLayoutId id="2147483719" r:id="rId3"/>
    <p:sldLayoutId id="2147483663" r:id="rId4"/>
    <p:sldLayoutId id="2147483711" r:id="rId5"/>
    <p:sldLayoutId id="2147483710" r:id="rId6"/>
    <p:sldLayoutId id="2147483664" r:id="rId7"/>
    <p:sldLayoutId id="2147483665" r:id="rId8"/>
    <p:sldLayoutId id="2147483692" r:id="rId9"/>
    <p:sldLayoutId id="2147483714" r:id="rId10"/>
    <p:sldLayoutId id="2147483700" r:id="rId11"/>
    <p:sldLayoutId id="2147483701" r:id="rId12"/>
    <p:sldLayoutId id="2147483715" r:id="rId13"/>
    <p:sldLayoutId id="2147483702" r:id="rId14"/>
    <p:sldLayoutId id="2147483696" r:id="rId15"/>
    <p:sldLayoutId id="2147483697" r:id="rId16"/>
    <p:sldLayoutId id="2147483666" r:id="rId17"/>
    <p:sldLayoutId id="2147483713" r:id="rId18"/>
    <p:sldLayoutId id="2147483721" r:id="rId19"/>
    <p:sldLayoutId id="2147483704" r:id="rId20"/>
    <p:sldLayoutId id="2147483705" r:id="rId21"/>
    <p:sldLayoutId id="2147483706" r:id="rId22"/>
    <p:sldLayoutId id="2147483707" r:id="rId23"/>
    <p:sldLayoutId id="2147483712" r:id="rId24"/>
    <p:sldLayoutId id="2147483674" r:id="rId25"/>
    <p:sldLayoutId id="2147483720" r:id="rId26"/>
    <p:sldLayoutId id="2147483722" r:id="rId27"/>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ontserrat" panose="020B0604020202020204" pitchFamily="34" charset="0"/>
          <a:ea typeface="+mj-ea"/>
          <a:cs typeface="Montserrat" panose="020B060402020202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ontserrat" panose="00000500000000000000" pitchFamily="2" charset="0"/>
          <a:ea typeface="+mn-ea"/>
          <a:cs typeface="Montserrat"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ontserrat" panose="00000500000000000000" pitchFamily="2" charset="0"/>
          <a:ea typeface="+mn-ea"/>
          <a:cs typeface="Montserrat"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ontserrat" panose="00000500000000000000" pitchFamily="2" charset="0"/>
          <a:ea typeface="+mn-ea"/>
          <a:cs typeface="Montserrat"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ontserrat" panose="00000500000000000000" pitchFamily="2" charset="0"/>
          <a:ea typeface="+mn-ea"/>
          <a:cs typeface="Montserrat"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ontserrat" panose="00000500000000000000" pitchFamily="2" charset="0"/>
          <a:ea typeface="+mn-ea"/>
          <a:cs typeface="Montserrat" panose="020B0604020202020204" pitchFamily="34" charset="0"/>
        </a:defRPr>
      </a:lvl5pPr>
      <a:lvl6pPr marL="25146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8" Type="http://schemas.openxmlformats.org/officeDocument/2006/relationships/image" Target="../media/image19.tiff"/><Relationship Id="rId3" Type="http://schemas.openxmlformats.org/officeDocument/2006/relationships/image" Target="../media/image16.png"/><Relationship Id="rId7" Type="http://schemas.openxmlformats.org/officeDocument/2006/relationships/image" Target="../media/image4.wmf"/><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6.xml"/><Relationship Id="rId1" Type="http://schemas.openxmlformats.org/officeDocument/2006/relationships/vmlDrawing" Target="../drawings/vmlDrawing1.vml"/><Relationship Id="rId4" Type="http://schemas.openxmlformats.org/officeDocument/2006/relationships/image" Target="../media/image20.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tags" Target="../tags/tag1.xml"/><Relationship Id="rId1" Type="http://schemas.openxmlformats.org/officeDocument/2006/relationships/vmlDrawing" Target="../drawings/vmlDrawing2.vml"/><Relationship Id="rId6" Type="http://schemas.openxmlformats.org/officeDocument/2006/relationships/image" Target="../media/image21.emf"/><Relationship Id="rId5" Type="http://schemas.openxmlformats.org/officeDocument/2006/relationships/oleObject" Target="../embeddings/oleObject2.bin"/><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tags" Target="../tags/tag2.xml"/><Relationship Id="rId1" Type="http://schemas.openxmlformats.org/officeDocument/2006/relationships/vmlDrawing" Target="../drawings/vmlDrawing3.vml"/><Relationship Id="rId6" Type="http://schemas.openxmlformats.org/officeDocument/2006/relationships/image" Target="../media/image21.emf"/><Relationship Id="rId5" Type="http://schemas.openxmlformats.org/officeDocument/2006/relationships/oleObject" Target="../embeddings/oleObject3.bin"/><Relationship Id="rId4" Type="http://schemas.openxmlformats.org/officeDocument/2006/relationships/chart" Target="../charts/chart1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tags" Target="../tags/tag3.xml"/><Relationship Id="rId1" Type="http://schemas.openxmlformats.org/officeDocument/2006/relationships/vmlDrawing" Target="../drawings/vmlDrawing4.vml"/><Relationship Id="rId6" Type="http://schemas.openxmlformats.org/officeDocument/2006/relationships/image" Target="../media/image21.emf"/><Relationship Id="rId5" Type="http://schemas.openxmlformats.org/officeDocument/2006/relationships/oleObject" Target="../embeddings/oleObject4.bin"/><Relationship Id="rId4" Type="http://schemas.openxmlformats.org/officeDocument/2006/relationships/chart" Target="../charts/chart15.xml"/></Relationships>
</file>

<file path=ppt/slides/_rels/slide2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8" Type="http://schemas.openxmlformats.org/officeDocument/2006/relationships/chart" Target="../charts/chart20.xml"/><Relationship Id="rId13" Type="http://schemas.openxmlformats.org/officeDocument/2006/relationships/chart" Target="../charts/chart25.xml"/><Relationship Id="rId3" Type="http://schemas.openxmlformats.org/officeDocument/2006/relationships/slideLayout" Target="../slideLayouts/slideLayout27.xml"/><Relationship Id="rId7" Type="http://schemas.openxmlformats.org/officeDocument/2006/relationships/chart" Target="../charts/chart19.xml"/><Relationship Id="rId12" Type="http://schemas.openxmlformats.org/officeDocument/2006/relationships/chart" Target="../charts/chart24.xml"/><Relationship Id="rId2" Type="http://schemas.openxmlformats.org/officeDocument/2006/relationships/tags" Target="../tags/tag4.xml"/><Relationship Id="rId1" Type="http://schemas.openxmlformats.org/officeDocument/2006/relationships/vmlDrawing" Target="../drawings/vmlDrawing5.vml"/><Relationship Id="rId6" Type="http://schemas.openxmlformats.org/officeDocument/2006/relationships/chart" Target="../charts/chart18.xml"/><Relationship Id="rId11" Type="http://schemas.openxmlformats.org/officeDocument/2006/relationships/chart" Target="../charts/chart23.xml"/><Relationship Id="rId5" Type="http://schemas.openxmlformats.org/officeDocument/2006/relationships/image" Target="../media/image21.emf"/><Relationship Id="rId10" Type="http://schemas.openxmlformats.org/officeDocument/2006/relationships/chart" Target="../charts/chart22.xml"/><Relationship Id="rId4" Type="http://schemas.openxmlformats.org/officeDocument/2006/relationships/oleObject" Target="../embeddings/oleObject5.bin"/><Relationship Id="rId9" Type="http://schemas.openxmlformats.org/officeDocument/2006/relationships/chart" Target="../charts/chart21.xml"/><Relationship Id="rId14" Type="http://schemas.openxmlformats.org/officeDocument/2006/relationships/chart" Target="../charts/chart2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openxmlformats.org/officeDocument/2006/relationships/slideLayout" Target="../slideLayouts/slideLayout27.xml"/><Relationship Id="rId1" Type="http://schemas.openxmlformats.org/officeDocument/2006/relationships/vmlDrawing" Target="../drawings/vmlDrawing6.vml"/><Relationship Id="rId4" Type="http://schemas.openxmlformats.org/officeDocument/2006/relationships/image" Target="../media/image23.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tags" Target="../tags/tag5.xml"/><Relationship Id="rId1" Type="http://schemas.openxmlformats.org/officeDocument/2006/relationships/vmlDrawing" Target="../drawings/vmlDrawing7.vml"/><Relationship Id="rId6" Type="http://schemas.openxmlformats.org/officeDocument/2006/relationships/image" Target="../media/image21.emf"/><Relationship Id="rId5" Type="http://schemas.openxmlformats.org/officeDocument/2006/relationships/oleObject" Target="../embeddings/oleObject6.bin"/><Relationship Id="rId4" Type="http://schemas.openxmlformats.org/officeDocument/2006/relationships/chart" Target="../charts/chart2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1B5C4"/>
        </a:solidFill>
        <a:effectLst/>
      </p:bgPr>
    </p:bg>
    <p:spTree>
      <p:nvGrpSpPr>
        <p:cNvPr id="1" name=""/>
        <p:cNvGrpSpPr/>
        <p:nvPr/>
      </p:nvGrpSpPr>
      <p:grpSpPr>
        <a:xfrm>
          <a:off x="0" y="0"/>
          <a:ext cx="0" cy="0"/>
          <a:chOff x="0" y="0"/>
          <a:chExt cx="0" cy="0"/>
        </a:xfrm>
      </p:grpSpPr>
      <p:sp>
        <p:nvSpPr>
          <p:cNvPr id="11" name="Title 10"/>
          <p:cNvSpPr>
            <a:spLocks noGrp="1"/>
          </p:cNvSpPr>
          <p:nvPr>
            <p:ph type="ctrTitle"/>
          </p:nvPr>
        </p:nvSpPr>
        <p:spPr>
          <a:xfrm>
            <a:off x="583288" y="899276"/>
            <a:ext cx="10961290" cy="2387600"/>
          </a:xfrm>
        </p:spPr>
        <p:txBody>
          <a:bodyPr/>
          <a:lstStyle/>
          <a:p>
            <a:r>
              <a:rPr lang="en-US" dirty="0"/>
              <a:t>US Chicken Consumption</a:t>
            </a:r>
            <a:endParaRPr lang="en-GB" dirty="0"/>
          </a:p>
        </p:txBody>
      </p:sp>
      <p:sp>
        <p:nvSpPr>
          <p:cNvPr id="12" name="Subtitle 11"/>
          <p:cNvSpPr>
            <a:spLocks noGrp="1"/>
          </p:cNvSpPr>
          <p:nvPr>
            <p:ph type="subTitle" idx="1"/>
          </p:nvPr>
        </p:nvSpPr>
        <p:spPr>
          <a:xfrm>
            <a:off x="583288" y="3139626"/>
            <a:ext cx="10980424" cy="1655762"/>
          </a:xfrm>
        </p:spPr>
        <p:txBody>
          <a:bodyPr/>
          <a:lstStyle/>
          <a:p>
            <a:r>
              <a:rPr lang="en-GB" dirty="0"/>
              <a:t>Report</a:t>
            </a:r>
          </a:p>
        </p:txBody>
      </p:sp>
      <p:sp>
        <p:nvSpPr>
          <p:cNvPr id="14" name="Text Placeholder 13"/>
          <p:cNvSpPr>
            <a:spLocks noGrp="1"/>
          </p:cNvSpPr>
          <p:nvPr>
            <p:ph type="body" sz="quarter" idx="19"/>
          </p:nvPr>
        </p:nvSpPr>
        <p:spPr>
          <a:xfrm>
            <a:off x="2144712" y="5612762"/>
            <a:ext cx="3815655" cy="607063"/>
          </a:xfrm>
        </p:spPr>
        <p:txBody>
          <a:bodyPr/>
          <a:lstStyle/>
          <a:p>
            <a:r>
              <a:rPr lang="en-US" i="1" dirty="0">
                <a:cs typeface="Calibri" pitchFamily="34" charset="0"/>
              </a:rPr>
              <a:t>CRM# US3003442</a:t>
            </a:r>
          </a:p>
          <a:p>
            <a:r>
              <a:rPr lang="en-US" dirty="0">
                <a:cs typeface="Calibri" pitchFamily="34" charset="0"/>
              </a:rPr>
              <a:t>July 2018                                                                                                                                         </a:t>
            </a:r>
            <a:endParaRPr lang="en-US" i="1" dirty="0">
              <a:cs typeface="Calibri"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6929" y="3429562"/>
            <a:ext cx="2656517" cy="1075890"/>
          </a:xfrm>
          <a:prstGeom prst="rect">
            <a:avLst/>
          </a:prstGeom>
        </p:spPr>
      </p:pic>
      <p:pic>
        <p:nvPicPr>
          <p:cNvPr id="13" name="Picture Placeholder 5"/>
          <p:cNvPicPr>
            <a:picLocks noGrp="1" noChangeAspect="1"/>
          </p:cNvPicPr>
          <p:nvPr>
            <p:ph type="pic" sz="quarter" idx="17"/>
          </p:nvPr>
        </p:nvPicPr>
        <p:blipFill>
          <a:blip r:embed="rId4" cstate="print">
            <a:extLst>
              <a:ext uri="{28A0092B-C50C-407E-A947-70E740481C1C}">
                <a14:useLocalDpi xmlns:a14="http://schemas.microsoft.com/office/drawing/2010/main" val="0"/>
              </a:ext>
            </a:extLst>
          </a:blip>
          <a:srcRect t="83" b="83"/>
          <a:stretch>
            <a:fillRect/>
          </a:stretch>
        </p:blipFill>
        <p:spPr>
          <a:xfrm>
            <a:off x="699155" y="5613400"/>
            <a:ext cx="1139825" cy="606425"/>
          </a:xfrm>
        </p:spPr>
      </p:pic>
    </p:spTree>
    <p:extLst>
      <p:ext uri="{BB962C8B-B14F-4D97-AF65-F5344CB8AC3E}">
        <p14:creationId xmlns:p14="http://schemas.microsoft.com/office/powerpoint/2010/main" val="873896111"/>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sz="quarter" idx="10"/>
          </p:nvPr>
        </p:nvSpPr>
        <p:spPr>
          <a:prstGeom prst="rect">
            <a:avLst/>
          </a:prstGeom>
        </p:spPr>
        <p:txBody>
          <a:bodyPr>
            <a:noAutofit/>
          </a:bodyPr>
          <a:lstStyle/>
          <a:p>
            <a:pPr>
              <a:spcBef>
                <a:spcPts val="200"/>
              </a:spcBef>
              <a:spcAft>
                <a:spcPts val="200"/>
              </a:spcAft>
            </a:pPr>
            <a:r>
              <a:rPr lang="en-US" sz="2400" dirty="0"/>
              <a:t>Primary research sponsor</a:t>
            </a:r>
          </a:p>
          <a:p>
            <a:pPr>
              <a:spcBef>
                <a:spcPts val="200"/>
              </a:spcBef>
              <a:spcAft>
                <a:spcPts val="200"/>
              </a:spcAft>
            </a:pPr>
            <a:endParaRPr lang="en-US" sz="2400" dirty="0"/>
          </a:p>
          <a:p>
            <a:pPr>
              <a:spcBef>
                <a:spcPts val="200"/>
              </a:spcBef>
              <a:spcAft>
                <a:spcPts val="200"/>
              </a:spcAft>
            </a:pPr>
            <a:endParaRPr lang="en-US" sz="2400" dirty="0"/>
          </a:p>
          <a:p>
            <a:pPr marL="0" indent="0">
              <a:spcBef>
                <a:spcPts val="200"/>
              </a:spcBef>
              <a:spcAft>
                <a:spcPts val="200"/>
              </a:spcAft>
              <a:buNone/>
            </a:pPr>
            <a:endParaRPr lang="en-US" sz="2000" dirty="0"/>
          </a:p>
          <a:p>
            <a:pPr>
              <a:spcBef>
                <a:spcPts val="200"/>
              </a:spcBef>
              <a:spcAft>
                <a:spcPts val="200"/>
              </a:spcAft>
            </a:pPr>
            <a:r>
              <a:rPr lang="en-US" sz="2400"/>
              <a:t>Contributing </a:t>
            </a:r>
            <a:br>
              <a:rPr lang="en-US" sz="2400"/>
            </a:br>
            <a:r>
              <a:rPr lang="en-US" sz="2400"/>
              <a:t>research </a:t>
            </a:r>
            <a:r>
              <a:rPr lang="en-US" sz="2400" dirty="0"/>
              <a:t>sponsors  </a:t>
            </a:r>
          </a:p>
          <a:p>
            <a:pPr>
              <a:spcBef>
                <a:spcPts val="200"/>
              </a:spcBef>
              <a:spcAft>
                <a:spcPts val="200"/>
              </a:spcAft>
            </a:pPr>
            <a:endParaRPr lang="en-US" sz="2400" dirty="0"/>
          </a:p>
          <a:p>
            <a:pPr>
              <a:spcBef>
                <a:spcPts val="200"/>
              </a:spcBef>
              <a:spcAft>
                <a:spcPts val="200"/>
              </a:spcAft>
            </a:pPr>
            <a:endParaRPr lang="en-US" sz="2400" dirty="0"/>
          </a:p>
          <a:p>
            <a:pPr>
              <a:spcBef>
                <a:spcPts val="200"/>
              </a:spcBef>
              <a:spcAft>
                <a:spcPts val="200"/>
              </a:spcAft>
            </a:pPr>
            <a:endParaRPr lang="en-US" sz="2400" dirty="0"/>
          </a:p>
          <a:p>
            <a:pPr>
              <a:spcBef>
                <a:spcPts val="200"/>
              </a:spcBef>
              <a:spcAft>
                <a:spcPts val="200"/>
              </a:spcAft>
            </a:pPr>
            <a:r>
              <a:rPr lang="en-US" sz="2400" dirty="0"/>
              <a:t>Research findings presented by</a:t>
            </a:r>
          </a:p>
        </p:txBody>
      </p:sp>
      <p:pic>
        <p:nvPicPr>
          <p:cNvPr id="9" name="Picture 12" descr="Ela3D_Med4C2"/>
          <p:cNvPicPr>
            <a:picLocks noChangeAspect="1" noChangeArrowheads="1"/>
          </p:cNvPicPr>
          <p:nvPr/>
        </p:nvPicPr>
        <p:blipFill>
          <a:blip r:embed="rId3" cstate="print"/>
          <a:srcRect/>
          <a:stretch>
            <a:fillRect/>
          </a:stretch>
        </p:blipFill>
        <p:spPr bwMode="auto">
          <a:xfrm>
            <a:off x="5667398" y="829866"/>
            <a:ext cx="1885795" cy="995699"/>
          </a:xfrm>
          <a:prstGeom prst="rect">
            <a:avLst/>
          </a:prstGeom>
          <a:noFill/>
        </p:spPr>
      </p:pic>
      <p:pic>
        <p:nvPicPr>
          <p:cNvPr id="10" name="Picture 9"/>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83334" t="90370" r="5833" b="741"/>
          <a:stretch/>
        </p:blipFill>
        <p:spPr>
          <a:xfrm>
            <a:off x="8322775" y="2609308"/>
            <a:ext cx="1584960" cy="731520"/>
          </a:xfrm>
          <a:prstGeom prst="rect">
            <a:avLst/>
          </a:prstGeom>
        </p:spPr>
      </p:pic>
      <p:cxnSp>
        <p:nvCxnSpPr>
          <p:cNvPr id="12" name="Straight Connector 11"/>
          <p:cNvCxnSpPr/>
          <p:nvPr/>
        </p:nvCxnSpPr>
        <p:spPr>
          <a:xfrm>
            <a:off x="1227909" y="2168434"/>
            <a:ext cx="1060704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27909" y="4019013"/>
            <a:ext cx="1060704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5"/>
          <a:stretch>
            <a:fillRect/>
          </a:stretch>
        </p:blipFill>
        <p:spPr>
          <a:xfrm>
            <a:off x="6080757" y="4432647"/>
            <a:ext cx="1372472" cy="73152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85757" y="2646857"/>
            <a:ext cx="1620792" cy="656421"/>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14127" y="2684354"/>
            <a:ext cx="1175851" cy="647570"/>
          </a:xfrm>
          <a:prstGeom prst="rect">
            <a:avLst/>
          </a:prstGeom>
        </p:spPr>
      </p:pic>
      <p:pic>
        <p:nvPicPr>
          <p:cNvPr id="4" name="Picture 3"/>
          <p:cNvPicPr>
            <a:picLocks noChangeAspect="1"/>
          </p:cNvPicPr>
          <p:nvPr/>
        </p:nvPicPr>
        <p:blipFill rotWithShape="1">
          <a:blip r:embed="rId8" cstate="print">
            <a:extLst>
              <a:ext uri="{28A0092B-C50C-407E-A947-70E740481C1C}">
                <a14:useLocalDpi xmlns:a14="http://schemas.microsoft.com/office/drawing/2010/main" val="0"/>
              </a:ext>
            </a:extLst>
          </a:blip>
          <a:srcRect l="8663" t="26778" r="8141" b="18803"/>
          <a:stretch/>
        </p:blipFill>
        <p:spPr>
          <a:xfrm>
            <a:off x="3707706" y="2693096"/>
            <a:ext cx="2492679" cy="545568"/>
          </a:xfrm>
          <a:prstGeom prst="rect">
            <a:avLst/>
          </a:prstGeom>
        </p:spPr>
      </p:pic>
    </p:spTree>
    <p:extLst>
      <p:ext uri="{BB962C8B-B14F-4D97-AF65-F5344CB8AC3E}">
        <p14:creationId xmlns:p14="http://schemas.microsoft.com/office/powerpoint/2010/main" val="368599023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1B5C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Background</a:t>
            </a:r>
          </a:p>
        </p:txBody>
      </p:sp>
    </p:spTree>
    <p:extLst>
      <p:ext uri="{BB962C8B-B14F-4D97-AF65-F5344CB8AC3E}">
        <p14:creationId xmlns:p14="http://schemas.microsoft.com/office/powerpoint/2010/main" val="392912672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4294967295"/>
          </p:nvPr>
        </p:nvSpPr>
        <p:spPr>
          <a:xfrm>
            <a:off x="3881406" y="621398"/>
            <a:ext cx="7674100" cy="5793689"/>
          </a:xfrm>
          <a:prstGeom prst="rect">
            <a:avLst/>
          </a:prstGeom>
        </p:spPr>
        <p:txBody>
          <a:bodyPr>
            <a:noAutofit/>
          </a:bodyPr>
          <a:lstStyle/>
          <a:p>
            <a:pPr>
              <a:spcBef>
                <a:spcPts val="200"/>
              </a:spcBef>
              <a:spcAft>
                <a:spcPts val="200"/>
              </a:spcAft>
            </a:pPr>
            <a:r>
              <a:rPr lang="en-US" sz="1400" dirty="0"/>
              <a:t>WATT Global Media partnered with ORC International, on behalf of the National Chicken Council, to identify consumer trends related to the consumption of chicken that can be used by leading US poultry producers in their marketing efforts. </a:t>
            </a:r>
          </a:p>
          <a:p>
            <a:pPr>
              <a:spcBef>
                <a:spcPts val="200"/>
              </a:spcBef>
              <a:spcAft>
                <a:spcPts val="200"/>
              </a:spcAft>
            </a:pPr>
            <a:endParaRPr lang="en-US" sz="1400" dirty="0"/>
          </a:p>
          <a:p>
            <a:pPr>
              <a:spcBef>
                <a:spcPts val="200"/>
              </a:spcBef>
              <a:spcAft>
                <a:spcPts val="200"/>
              </a:spcAft>
            </a:pPr>
            <a:r>
              <a:rPr lang="en-US" sz="1400" dirty="0"/>
              <a:t>The primary objective of this research is to analyze chicken usage and attitudes among US consumers.  Specifically:  </a:t>
            </a:r>
          </a:p>
          <a:p>
            <a:pPr lvl="1">
              <a:spcBef>
                <a:spcPts val="200"/>
              </a:spcBef>
              <a:spcAft>
                <a:spcPts val="200"/>
              </a:spcAft>
            </a:pPr>
            <a:r>
              <a:rPr lang="en-US" sz="1400" dirty="0"/>
              <a:t>Gauge past two week consumption frequency (from supermarkets/grocery stores and food service establishments) and identify shifts in consumption behavior</a:t>
            </a:r>
          </a:p>
          <a:p>
            <a:pPr lvl="1">
              <a:spcBef>
                <a:spcPts val="200"/>
              </a:spcBef>
              <a:spcAft>
                <a:spcPts val="200"/>
              </a:spcAft>
            </a:pPr>
            <a:r>
              <a:rPr lang="en-US" sz="1400" dirty="0"/>
              <a:t>Determine reasons and frequency that chicken is chosen over other proteins</a:t>
            </a:r>
          </a:p>
          <a:p>
            <a:pPr lvl="1">
              <a:spcBef>
                <a:spcPts val="200"/>
              </a:spcBef>
              <a:spcAft>
                <a:spcPts val="200"/>
              </a:spcAft>
            </a:pPr>
            <a:r>
              <a:rPr lang="en-US" sz="1400" dirty="0"/>
              <a:t>Identify consumer concerns regarding purchasing chicken</a:t>
            </a:r>
          </a:p>
          <a:p>
            <a:pPr lvl="1">
              <a:spcBef>
                <a:spcPts val="200"/>
              </a:spcBef>
              <a:spcAft>
                <a:spcPts val="200"/>
              </a:spcAft>
            </a:pPr>
            <a:r>
              <a:rPr lang="en-US" sz="1400" dirty="0"/>
              <a:t>Determine knowledge of chicken care and desire and preferred sources for further information relative to chicken being purchased</a:t>
            </a:r>
          </a:p>
          <a:p>
            <a:pPr marL="457200" lvl="1" indent="0">
              <a:spcBef>
                <a:spcPts val="200"/>
              </a:spcBef>
              <a:spcAft>
                <a:spcPts val="200"/>
              </a:spcAft>
              <a:buNone/>
            </a:pPr>
            <a:endParaRPr lang="en-US" sz="1400" dirty="0"/>
          </a:p>
          <a:p>
            <a:pPr>
              <a:spcBef>
                <a:spcPts val="200"/>
              </a:spcBef>
              <a:spcAft>
                <a:spcPts val="200"/>
              </a:spcAft>
            </a:pPr>
            <a:r>
              <a:rPr lang="en-US" sz="1400" dirty="0"/>
              <a:t>A total of 1,004 interviews were conducted using ORC’s online CARAVAN</a:t>
            </a:r>
            <a:r>
              <a:rPr lang="en-US" sz="1400" baseline="30000" dirty="0"/>
              <a:t>®</a:t>
            </a:r>
            <a:r>
              <a:rPr lang="en-US" sz="1400" dirty="0"/>
              <a:t> omnibus among a demographically representative US sample of adults 18+.</a:t>
            </a:r>
          </a:p>
          <a:p>
            <a:pPr>
              <a:spcBef>
                <a:spcPts val="200"/>
              </a:spcBef>
              <a:spcAft>
                <a:spcPts val="200"/>
              </a:spcAft>
            </a:pPr>
            <a:r>
              <a:rPr lang="en-US" sz="1400" dirty="0"/>
              <a:t>Completed interviews are weighted by five variables – age, sex, geographic region, race and education – to ensure reliable and accurate representation of the total US population.</a:t>
            </a:r>
          </a:p>
          <a:p>
            <a:pPr>
              <a:spcBef>
                <a:spcPts val="200"/>
              </a:spcBef>
              <a:spcAft>
                <a:spcPts val="200"/>
              </a:spcAft>
            </a:pPr>
            <a:r>
              <a:rPr lang="en-US" sz="1400" dirty="0"/>
              <a:t>Statistical testing throughout this report was conducted at the 95% confidence level.</a:t>
            </a:r>
          </a:p>
          <a:p>
            <a:pPr>
              <a:spcBef>
                <a:spcPts val="200"/>
              </a:spcBef>
              <a:spcAft>
                <a:spcPts val="200"/>
              </a:spcAft>
            </a:pPr>
            <a:endParaRPr lang="en-US" sz="1400" dirty="0"/>
          </a:p>
          <a:p>
            <a:pPr>
              <a:spcBef>
                <a:spcPts val="200"/>
              </a:spcBef>
              <a:spcAft>
                <a:spcPts val="200"/>
              </a:spcAft>
            </a:pPr>
            <a:r>
              <a:rPr lang="en-US" sz="1400" dirty="0"/>
              <a:t>June 4-7, 2018</a:t>
            </a:r>
          </a:p>
          <a:p>
            <a:pPr>
              <a:spcBef>
                <a:spcPts val="200"/>
              </a:spcBef>
              <a:spcAft>
                <a:spcPts val="200"/>
              </a:spcAft>
            </a:pPr>
            <a:endParaRPr lang="en-US" sz="1400" dirty="0"/>
          </a:p>
          <a:p>
            <a:pPr>
              <a:spcBef>
                <a:spcPts val="200"/>
              </a:spcBef>
              <a:spcAft>
                <a:spcPts val="200"/>
              </a:spcAft>
            </a:pPr>
            <a:endParaRPr lang="en-US" sz="1400" dirty="0"/>
          </a:p>
          <a:p>
            <a:pPr>
              <a:spcBef>
                <a:spcPts val="200"/>
              </a:spcBef>
              <a:spcAft>
                <a:spcPts val="200"/>
              </a:spcAft>
            </a:pPr>
            <a:endParaRPr lang="en-US" sz="1400" dirty="0"/>
          </a:p>
        </p:txBody>
      </p:sp>
      <p:grpSp>
        <p:nvGrpSpPr>
          <p:cNvPr id="77" name="Group 76"/>
          <p:cNvGrpSpPr/>
          <p:nvPr/>
        </p:nvGrpSpPr>
        <p:grpSpPr>
          <a:xfrm>
            <a:off x="991692" y="551331"/>
            <a:ext cx="2746470" cy="854159"/>
            <a:chOff x="609599" y="1304090"/>
            <a:chExt cx="2746470" cy="854159"/>
          </a:xfrm>
        </p:grpSpPr>
        <p:sp>
          <p:nvSpPr>
            <p:cNvPr id="78" name="Pentagon 77"/>
            <p:cNvSpPr/>
            <p:nvPr/>
          </p:nvSpPr>
          <p:spPr>
            <a:xfrm>
              <a:off x="609599" y="1304090"/>
              <a:ext cx="2746470" cy="854159"/>
            </a:xfrm>
            <a:prstGeom prst="homePlate">
              <a:avLst/>
            </a:prstGeom>
            <a:solidFill>
              <a:srgbClr val="00BEE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mn-ea"/>
                <a:cs typeface="+mn-cs"/>
              </a:endParaRPr>
            </a:p>
          </p:txBody>
        </p:sp>
        <p:grpSp>
          <p:nvGrpSpPr>
            <p:cNvPr id="79" name="Group 78"/>
            <p:cNvGrpSpPr>
              <a:grpSpLocks noChangeAspect="1"/>
            </p:cNvGrpSpPr>
            <p:nvPr/>
          </p:nvGrpSpPr>
          <p:grpSpPr>
            <a:xfrm>
              <a:off x="665824" y="1502569"/>
              <a:ext cx="443163" cy="457200"/>
              <a:chOff x="2211388" y="2592388"/>
              <a:chExt cx="350838" cy="361950"/>
            </a:xfrm>
            <a:solidFill>
              <a:sysClr val="window" lastClr="FFFFFF"/>
            </a:solidFill>
          </p:grpSpPr>
          <p:sp>
            <p:nvSpPr>
              <p:cNvPr id="81" name="Freeform 54"/>
              <p:cNvSpPr>
                <a:spLocks noEditPoints="1"/>
              </p:cNvSpPr>
              <p:nvPr/>
            </p:nvSpPr>
            <p:spPr bwMode="auto">
              <a:xfrm>
                <a:off x="2211388" y="2592388"/>
                <a:ext cx="350838" cy="328613"/>
              </a:xfrm>
              <a:custGeom>
                <a:avLst/>
                <a:gdLst>
                  <a:gd name="T0" fmla="*/ 367 w 440"/>
                  <a:gd name="T1" fmla="*/ 360 h 415"/>
                  <a:gd name="T2" fmla="*/ 434 w 440"/>
                  <a:gd name="T3" fmla="*/ 348 h 415"/>
                  <a:gd name="T4" fmla="*/ 440 w 440"/>
                  <a:gd name="T5" fmla="*/ 341 h 415"/>
                  <a:gd name="T6" fmla="*/ 440 w 440"/>
                  <a:gd name="T7" fmla="*/ 13 h 415"/>
                  <a:gd name="T8" fmla="*/ 439 w 440"/>
                  <a:gd name="T9" fmla="*/ 6 h 415"/>
                  <a:gd name="T10" fmla="*/ 433 w 440"/>
                  <a:gd name="T11" fmla="*/ 0 h 415"/>
                  <a:gd name="T12" fmla="*/ 426 w 440"/>
                  <a:gd name="T13" fmla="*/ 0 h 415"/>
                  <a:gd name="T14" fmla="*/ 423 w 440"/>
                  <a:gd name="T15" fmla="*/ 1 h 415"/>
                  <a:gd name="T16" fmla="*/ 227 w 440"/>
                  <a:gd name="T17" fmla="*/ 1 h 415"/>
                  <a:gd name="T18" fmla="*/ 224 w 440"/>
                  <a:gd name="T19" fmla="*/ 0 h 415"/>
                  <a:gd name="T20" fmla="*/ 220 w 440"/>
                  <a:gd name="T21" fmla="*/ 0 h 415"/>
                  <a:gd name="T22" fmla="*/ 214 w 440"/>
                  <a:gd name="T23" fmla="*/ 1 h 415"/>
                  <a:gd name="T24" fmla="*/ 116 w 440"/>
                  <a:gd name="T25" fmla="*/ 63 h 415"/>
                  <a:gd name="T26" fmla="*/ 19 w 440"/>
                  <a:gd name="T27" fmla="*/ 1 h 415"/>
                  <a:gd name="T28" fmla="*/ 11 w 440"/>
                  <a:gd name="T29" fmla="*/ 0 h 415"/>
                  <a:gd name="T30" fmla="*/ 4 w 440"/>
                  <a:gd name="T31" fmla="*/ 3 h 415"/>
                  <a:gd name="T32" fmla="*/ 1 w 440"/>
                  <a:gd name="T33" fmla="*/ 9 h 415"/>
                  <a:gd name="T34" fmla="*/ 0 w 440"/>
                  <a:gd name="T35" fmla="*/ 337 h 415"/>
                  <a:gd name="T36" fmla="*/ 3 w 440"/>
                  <a:gd name="T37" fmla="*/ 345 h 415"/>
                  <a:gd name="T38" fmla="*/ 110 w 440"/>
                  <a:gd name="T39" fmla="*/ 413 h 415"/>
                  <a:gd name="T40" fmla="*/ 113 w 440"/>
                  <a:gd name="T41" fmla="*/ 415 h 415"/>
                  <a:gd name="T42" fmla="*/ 120 w 440"/>
                  <a:gd name="T43" fmla="*/ 415 h 415"/>
                  <a:gd name="T44" fmla="*/ 123 w 440"/>
                  <a:gd name="T45" fmla="*/ 413 h 415"/>
                  <a:gd name="T46" fmla="*/ 161 w 440"/>
                  <a:gd name="T47" fmla="*/ 375 h 415"/>
                  <a:gd name="T48" fmla="*/ 129 w 440"/>
                  <a:gd name="T49" fmla="*/ 379 h 415"/>
                  <a:gd name="T50" fmla="*/ 208 w 440"/>
                  <a:gd name="T51" fmla="*/ 35 h 415"/>
                  <a:gd name="T52" fmla="*/ 233 w 440"/>
                  <a:gd name="T53" fmla="*/ 178 h 415"/>
                  <a:gd name="T54" fmla="*/ 313 w 440"/>
                  <a:gd name="T55" fmla="*/ 85 h 415"/>
                  <a:gd name="T56" fmla="*/ 326 w 440"/>
                  <a:gd name="T57" fmla="*/ 209 h 415"/>
                  <a:gd name="T58" fmla="*/ 338 w 440"/>
                  <a:gd name="T59" fmla="*/ 85 h 415"/>
                  <a:gd name="T60" fmla="*/ 417 w 440"/>
                  <a:gd name="T61" fmla="*/ 329 h 415"/>
                  <a:gd name="T62" fmla="*/ 25 w 440"/>
                  <a:gd name="T63" fmla="*/ 329 h 415"/>
                  <a:gd name="T64" fmla="*/ 104 w 440"/>
                  <a:gd name="T65" fmla="*/ 85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0" h="415">
                    <a:moveTo>
                      <a:pt x="417" y="329"/>
                    </a:moveTo>
                    <a:lnTo>
                      <a:pt x="367" y="360"/>
                    </a:lnTo>
                    <a:lnTo>
                      <a:pt x="385" y="379"/>
                    </a:lnTo>
                    <a:lnTo>
                      <a:pt x="434" y="348"/>
                    </a:lnTo>
                    <a:lnTo>
                      <a:pt x="437" y="345"/>
                    </a:lnTo>
                    <a:lnTo>
                      <a:pt x="440" y="341"/>
                    </a:lnTo>
                    <a:lnTo>
                      <a:pt x="440" y="337"/>
                    </a:lnTo>
                    <a:lnTo>
                      <a:pt x="440" y="13"/>
                    </a:lnTo>
                    <a:lnTo>
                      <a:pt x="440" y="9"/>
                    </a:lnTo>
                    <a:lnTo>
                      <a:pt x="439" y="6"/>
                    </a:lnTo>
                    <a:lnTo>
                      <a:pt x="436" y="3"/>
                    </a:lnTo>
                    <a:lnTo>
                      <a:pt x="433" y="0"/>
                    </a:lnTo>
                    <a:lnTo>
                      <a:pt x="430" y="0"/>
                    </a:lnTo>
                    <a:lnTo>
                      <a:pt x="426" y="0"/>
                    </a:lnTo>
                    <a:lnTo>
                      <a:pt x="423" y="1"/>
                    </a:lnTo>
                    <a:lnTo>
                      <a:pt x="423" y="1"/>
                    </a:lnTo>
                    <a:lnTo>
                      <a:pt x="324" y="63"/>
                    </a:lnTo>
                    <a:lnTo>
                      <a:pt x="227" y="1"/>
                    </a:lnTo>
                    <a:lnTo>
                      <a:pt x="227" y="1"/>
                    </a:lnTo>
                    <a:lnTo>
                      <a:pt x="224" y="0"/>
                    </a:lnTo>
                    <a:lnTo>
                      <a:pt x="220" y="0"/>
                    </a:lnTo>
                    <a:lnTo>
                      <a:pt x="220" y="0"/>
                    </a:lnTo>
                    <a:lnTo>
                      <a:pt x="217" y="0"/>
                    </a:lnTo>
                    <a:lnTo>
                      <a:pt x="214" y="1"/>
                    </a:lnTo>
                    <a:lnTo>
                      <a:pt x="214" y="1"/>
                    </a:lnTo>
                    <a:lnTo>
                      <a:pt x="116" y="63"/>
                    </a:lnTo>
                    <a:lnTo>
                      <a:pt x="19" y="1"/>
                    </a:lnTo>
                    <a:lnTo>
                      <a:pt x="19" y="1"/>
                    </a:lnTo>
                    <a:lnTo>
                      <a:pt x="16" y="0"/>
                    </a:lnTo>
                    <a:lnTo>
                      <a:pt x="11" y="0"/>
                    </a:lnTo>
                    <a:lnTo>
                      <a:pt x="8" y="0"/>
                    </a:lnTo>
                    <a:lnTo>
                      <a:pt x="4" y="3"/>
                    </a:lnTo>
                    <a:lnTo>
                      <a:pt x="3" y="6"/>
                    </a:lnTo>
                    <a:lnTo>
                      <a:pt x="1" y="9"/>
                    </a:lnTo>
                    <a:lnTo>
                      <a:pt x="0" y="13"/>
                    </a:lnTo>
                    <a:lnTo>
                      <a:pt x="0" y="337"/>
                    </a:lnTo>
                    <a:lnTo>
                      <a:pt x="1" y="341"/>
                    </a:lnTo>
                    <a:lnTo>
                      <a:pt x="3" y="345"/>
                    </a:lnTo>
                    <a:lnTo>
                      <a:pt x="7" y="348"/>
                    </a:lnTo>
                    <a:lnTo>
                      <a:pt x="110" y="413"/>
                    </a:lnTo>
                    <a:lnTo>
                      <a:pt x="110" y="413"/>
                    </a:lnTo>
                    <a:lnTo>
                      <a:pt x="113" y="415"/>
                    </a:lnTo>
                    <a:lnTo>
                      <a:pt x="116" y="415"/>
                    </a:lnTo>
                    <a:lnTo>
                      <a:pt x="120" y="415"/>
                    </a:lnTo>
                    <a:lnTo>
                      <a:pt x="123" y="413"/>
                    </a:lnTo>
                    <a:lnTo>
                      <a:pt x="123" y="413"/>
                    </a:lnTo>
                    <a:lnTo>
                      <a:pt x="170" y="384"/>
                    </a:lnTo>
                    <a:lnTo>
                      <a:pt x="161" y="375"/>
                    </a:lnTo>
                    <a:lnTo>
                      <a:pt x="152" y="365"/>
                    </a:lnTo>
                    <a:lnTo>
                      <a:pt x="129" y="379"/>
                    </a:lnTo>
                    <a:lnTo>
                      <a:pt x="129" y="85"/>
                    </a:lnTo>
                    <a:lnTo>
                      <a:pt x="208" y="35"/>
                    </a:lnTo>
                    <a:lnTo>
                      <a:pt x="208" y="184"/>
                    </a:lnTo>
                    <a:lnTo>
                      <a:pt x="233" y="178"/>
                    </a:lnTo>
                    <a:lnTo>
                      <a:pt x="233" y="35"/>
                    </a:lnTo>
                    <a:lnTo>
                      <a:pt x="313" y="85"/>
                    </a:lnTo>
                    <a:lnTo>
                      <a:pt x="313" y="197"/>
                    </a:lnTo>
                    <a:lnTo>
                      <a:pt x="326" y="209"/>
                    </a:lnTo>
                    <a:lnTo>
                      <a:pt x="338" y="220"/>
                    </a:lnTo>
                    <a:lnTo>
                      <a:pt x="338" y="85"/>
                    </a:lnTo>
                    <a:lnTo>
                      <a:pt x="417" y="35"/>
                    </a:lnTo>
                    <a:lnTo>
                      <a:pt x="417" y="329"/>
                    </a:lnTo>
                    <a:close/>
                    <a:moveTo>
                      <a:pt x="104" y="379"/>
                    </a:moveTo>
                    <a:lnTo>
                      <a:pt x="25" y="329"/>
                    </a:lnTo>
                    <a:lnTo>
                      <a:pt x="25" y="35"/>
                    </a:lnTo>
                    <a:lnTo>
                      <a:pt x="104" y="85"/>
                    </a:lnTo>
                    <a:lnTo>
                      <a:pt x="104" y="37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82" name="Freeform 55"/>
              <p:cNvSpPr>
                <a:spLocks noChangeAspect="1" noEditPoints="1"/>
              </p:cNvSpPr>
              <p:nvPr/>
            </p:nvSpPr>
            <p:spPr bwMode="auto">
              <a:xfrm>
                <a:off x="2328865" y="2747963"/>
                <a:ext cx="206375" cy="206375"/>
              </a:xfrm>
              <a:custGeom>
                <a:avLst/>
                <a:gdLst>
                  <a:gd name="T0" fmla="*/ 29 w 260"/>
                  <a:gd name="T1" fmla="*/ 30 h 261"/>
                  <a:gd name="T2" fmla="*/ 49 w 260"/>
                  <a:gd name="T3" fmla="*/ 14 h 261"/>
                  <a:gd name="T4" fmla="*/ 99 w 260"/>
                  <a:gd name="T5" fmla="*/ 0 h 261"/>
                  <a:gd name="T6" fmla="*/ 149 w 260"/>
                  <a:gd name="T7" fmla="*/ 14 h 261"/>
                  <a:gd name="T8" fmla="*/ 170 w 260"/>
                  <a:gd name="T9" fmla="*/ 30 h 261"/>
                  <a:gd name="T10" fmla="*/ 170 w 260"/>
                  <a:gd name="T11" fmla="*/ 30 h 261"/>
                  <a:gd name="T12" fmla="*/ 196 w 260"/>
                  <a:gd name="T13" fmla="*/ 75 h 261"/>
                  <a:gd name="T14" fmla="*/ 198 w 260"/>
                  <a:gd name="T15" fmla="*/ 121 h 261"/>
                  <a:gd name="T16" fmla="*/ 182 w 260"/>
                  <a:gd name="T17" fmla="*/ 158 h 261"/>
                  <a:gd name="T18" fmla="*/ 260 w 260"/>
                  <a:gd name="T19" fmla="*/ 231 h 261"/>
                  <a:gd name="T20" fmla="*/ 260 w 260"/>
                  <a:gd name="T21" fmla="*/ 237 h 261"/>
                  <a:gd name="T22" fmla="*/ 257 w 260"/>
                  <a:gd name="T23" fmla="*/ 242 h 261"/>
                  <a:gd name="T24" fmla="*/ 239 w 260"/>
                  <a:gd name="T25" fmla="*/ 259 h 261"/>
                  <a:gd name="T26" fmla="*/ 233 w 260"/>
                  <a:gd name="T27" fmla="*/ 261 h 261"/>
                  <a:gd name="T28" fmla="*/ 227 w 260"/>
                  <a:gd name="T29" fmla="*/ 259 h 261"/>
                  <a:gd name="T30" fmla="*/ 139 w 260"/>
                  <a:gd name="T31" fmla="*/ 193 h 261"/>
                  <a:gd name="T32" fmla="*/ 99 w 260"/>
                  <a:gd name="T33" fmla="*/ 200 h 261"/>
                  <a:gd name="T34" fmla="*/ 49 w 260"/>
                  <a:gd name="T35" fmla="*/ 187 h 261"/>
                  <a:gd name="T36" fmla="*/ 29 w 260"/>
                  <a:gd name="T37" fmla="*/ 171 h 261"/>
                  <a:gd name="T38" fmla="*/ 2 w 260"/>
                  <a:gd name="T39" fmla="*/ 125 h 261"/>
                  <a:gd name="T40" fmla="*/ 2 w 260"/>
                  <a:gd name="T41" fmla="*/ 75 h 261"/>
                  <a:gd name="T42" fmla="*/ 29 w 260"/>
                  <a:gd name="T43" fmla="*/ 30 h 261"/>
                  <a:gd name="T44" fmla="*/ 99 w 260"/>
                  <a:gd name="T45" fmla="*/ 30 h 261"/>
                  <a:gd name="T46" fmla="*/ 141 w 260"/>
                  <a:gd name="T47" fmla="*/ 43 h 261"/>
                  <a:gd name="T48" fmla="*/ 166 w 260"/>
                  <a:gd name="T49" fmla="*/ 78 h 261"/>
                  <a:gd name="T50" fmla="*/ 166 w 260"/>
                  <a:gd name="T51" fmla="*/ 122 h 261"/>
                  <a:gd name="T52" fmla="*/ 141 w 260"/>
                  <a:gd name="T53" fmla="*/ 156 h 261"/>
                  <a:gd name="T54" fmla="*/ 99 w 260"/>
                  <a:gd name="T55" fmla="*/ 170 h 261"/>
                  <a:gd name="T56" fmla="*/ 58 w 260"/>
                  <a:gd name="T57" fmla="*/ 156 h 261"/>
                  <a:gd name="T58" fmla="*/ 32 w 260"/>
                  <a:gd name="T59" fmla="*/ 122 h 261"/>
                  <a:gd name="T60" fmla="*/ 32 w 260"/>
                  <a:gd name="T61" fmla="*/ 78 h 261"/>
                  <a:gd name="T62" fmla="*/ 58 w 260"/>
                  <a:gd name="T63" fmla="*/ 43 h 261"/>
                  <a:gd name="T64" fmla="*/ 99 w 260"/>
                  <a:gd name="T65" fmla="*/ 3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0" h="261">
                    <a:moveTo>
                      <a:pt x="29" y="30"/>
                    </a:moveTo>
                    <a:lnTo>
                      <a:pt x="29" y="30"/>
                    </a:lnTo>
                    <a:lnTo>
                      <a:pt x="29" y="30"/>
                    </a:lnTo>
                    <a:lnTo>
                      <a:pt x="49" y="14"/>
                    </a:lnTo>
                    <a:lnTo>
                      <a:pt x="74" y="3"/>
                    </a:lnTo>
                    <a:lnTo>
                      <a:pt x="99" y="0"/>
                    </a:lnTo>
                    <a:lnTo>
                      <a:pt x="124" y="3"/>
                    </a:lnTo>
                    <a:lnTo>
                      <a:pt x="149" y="14"/>
                    </a:lnTo>
                    <a:lnTo>
                      <a:pt x="170" y="30"/>
                    </a:lnTo>
                    <a:lnTo>
                      <a:pt x="170" y="30"/>
                    </a:lnTo>
                    <a:lnTo>
                      <a:pt x="170" y="30"/>
                    </a:lnTo>
                    <a:lnTo>
                      <a:pt x="170" y="30"/>
                    </a:lnTo>
                    <a:lnTo>
                      <a:pt x="186" y="50"/>
                    </a:lnTo>
                    <a:lnTo>
                      <a:pt x="196" y="75"/>
                    </a:lnTo>
                    <a:lnTo>
                      <a:pt x="199" y="100"/>
                    </a:lnTo>
                    <a:lnTo>
                      <a:pt x="198" y="121"/>
                    </a:lnTo>
                    <a:lnTo>
                      <a:pt x="193" y="140"/>
                    </a:lnTo>
                    <a:lnTo>
                      <a:pt x="182" y="158"/>
                    </a:lnTo>
                    <a:lnTo>
                      <a:pt x="258" y="228"/>
                    </a:lnTo>
                    <a:lnTo>
                      <a:pt x="260" y="231"/>
                    </a:lnTo>
                    <a:lnTo>
                      <a:pt x="260" y="234"/>
                    </a:lnTo>
                    <a:lnTo>
                      <a:pt x="260" y="237"/>
                    </a:lnTo>
                    <a:lnTo>
                      <a:pt x="258" y="240"/>
                    </a:lnTo>
                    <a:lnTo>
                      <a:pt x="257" y="242"/>
                    </a:lnTo>
                    <a:lnTo>
                      <a:pt x="240" y="256"/>
                    </a:lnTo>
                    <a:lnTo>
                      <a:pt x="239" y="259"/>
                    </a:lnTo>
                    <a:lnTo>
                      <a:pt x="236" y="261"/>
                    </a:lnTo>
                    <a:lnTo>
                      <a:pt x="233" y="261"/>
                    </a:lnTo>
                    <a:lnTo>
                      <a:pt x="230" y="261"/>
                    </a:lnTo>
                    <a:lnTo>
                      <a:pt x="227" y="259"/>
                    </a:lnTo>
                    <a:lnTo>
                      <a:pt x="157" y="181"/>
                    </a:lnTo>
                    <a:lnTo>
                      <a:pt x="139" y="193"/>
                    </a:lnTo>
                    <a:lnTo>
                      <a:pt x="120" y="199"/>
                    </a:lnTo>
                    <a:lnTo>
                      <a:pt x="99" y="200"/>
                    </a:lnTo>
                    <a:lnTo>
                      <a:pt x="74" y="197"/>
                    </a:lnTo>
                    <a:lnTo>
                      <a:pt x="49" y="187"/>
                    </a:lnTo>
                    <a:lnTo>
                      <a:pt x="29" y="171"/>
                    </a:lnTo>
                    <a:lnTo>
                      <a:pt x="29" y="171"/>
                    </a:lnTo>
                    <a:lnTo>
                      <a:pt x="13" y="150"/>
                    </a:lnTo>
                    <a:lnTo>
                      <a:pt x="2" y="125"/>
                    </a:lnTo>
                    <a:lnTo>
                      <a:pt x="0" y="100"/>
                    </a:lnTo>
                    <a:lnTo>
                      <a:pt x="2" y="75"/>
                    </a:lnTo>
                    <a:lnTo>
                      <a:pt x="13" y="50"/>
                    </a:lnTo>
                    <a:lnTo>
                      <a:pt x="29" y="30"/>
                    </a:lnTo>
                    <a:lnTo>
                      <a:pt x="29" y="30"/>
                    </a:lnTo>
                    <a:close/>
                    <a:moveTo>
                      <a:pt x="99" y="30"/>
                    </a:moveTo>
                    <a:lnTo>
                      <a:pt x="121" y="33"/>
                    </a:lnTo>
                    <a:lnTo>
                      <a:pt x="141" y="43"/>
                    </a:lnTo>
                    <a:lnTo>
                      <a:pt x="155" y="58"/>
                    </a:lnTo>
                    <a:lnTo>
                      <a:pt x="166" y="78"/>
                    </a:lnTo>
                    <a:lnTo>
                      <a:pt x="170" y="100"/>
                    </a:lnTo>
                    <a:lnTo>
                      <a:pt x="166" y="122"/>
                    </a:lnTo>
                    <a:lnTo>
                      <a:pt x="155" y="142"/>
                    </a:lnTo>
                    <a:lnTo>
                      <a:pt x="141" y="156"/>
                    </a:lnTo>
                    <a:lnTo>
                      <a:pt x="121" y="167"/>
                    </a:lnTo>
                    <a:lnTo>
                      <a:pt x="99" y="170"/>
                    </a:lnTo>
                    <a:lnTo>
                      <a:pt x="77" y="167"/>
                    </a:lnTo>
                    <a:lnTo>
                      <a:pt x="58" y="156"/>
                    </a:lnTo>
                    <a:lnTo>
                      <a:pt x="42" y="142"/>
                    </a:lnTo>
                    <a:lnTo>
                      <a:pt x="32" y="122"/>
                    </a:lnTo>
                    <a:lnTo>
                      <a:pt x="29" y="100"/>
                    </a:lnTo>
                    <a:lnTo>
                      <a:pt x="32" y="78"/>
                    </a:lnTo>
                    <a:lnTo>
                      <a:pt x="42" y="58"/>
                    </a:lnTo>
                    <a:lnTo>
                      <a:pt x="58" y="43"/>
                    </a:lnTo>
                    <a:lnTo>
                      <a:pt x="77" y="33"/>
                    </a:lnTo>
                    <a:lnTo>
                      <a:pt x="99" y="3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grpSp>
        <p:sp>
          <p:nvSpPr>
            <p:cNvPr id="80" name="TextBox 79"/>
            <p:cNvSpPr txBox="1"/>
            <p:nvPr/>
          </p:nvSpPr>
          <p:spPr>
            <a:xfrm>
              <a:off x="1063177" y="1546503"/>
              <a:ext cx="194965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Arial"/>
                </a:rPr>
                <a:t>BACKGROUND</a:t>
              </a:r>
            </a:p>
          </p:txBody>
        </p:sp>
      </p:grpSp>
      <p:grpSp>
        <p:nvGrpSpPr>
          <p:cNvPr id="83" name="Group 82"/>
          <p:cNvGrpSpPr/>
          <p:nvPr/>
        </p:nvGrpSpPr>
        <p:grpSpPr>
          <a:xfrm>
            <a:off x="991692" y="2228821"/>
            <a:ext cx="2746470" cy="854159"/>
            <a:chOff x="550983" y="2288828"/>
            <a:chExt cx="2746470" cy="854159"/>
          </a:xfrm>
        </p:grpSpPr>
        <p:sp>
          <p:nvSpPr>
            <p:cNvPr id="84" name="Pentagon 83"/>
            <p:cNvSpPr/>
            <p:nvPr/>
          </p:nvSpPr>
          <p:spPr>
            <a:xfrm>
              <a:off x="550983" y="2288828"/>
              <a:ext cx="2746470" cy="854159"/>
            </a:xfrm>
            <a:prstGeom prst="homePlate">
              <a:avLst/>
            </a:prstGeom>
            <a:solidFill>
              <a:srgbClr val="00BEE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mn-ea"/>
                <a:cs typeface="+mn-cs"/>
              </a:endParaRPr>
            </a:p>
          </p:txBody>
        </p:sp>
        <p:sp>
          <p:nvSpPr>
            <p:cNvPr id="85" name="TextBox 84"/>
            <p:cNvSpPr txBox="1"/>
            <p:nvPr/>
          </p:nvSpPr>
          <p:spPr>
            <a:xfrm>
              <a:off x="1004561" y="2531241"/>
              <a:ext cx="194965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Arial"/>
                </a:rPr>
                <a:t>OBJECTIVES</a:t>
              </a:r>
            </a:p>
          </p:txBody>
        </p:sp>
        <p:sp>
          <p:nvSpPr>
            <p:cNvPr id="86" name="Freeform 21"/>
            <p:cNvSpPr>
              <a:spLocks noChangeAspect="1" noEditPoints="1"/>
            </p:cNvSpPr>
            <p:nvPr/>
          </p:nvSpPr>
          <p:spPr bwMode="gray">
            <a:xfrm>
              <a:off x="583231" y="2487307"/>
              <a:ext cx="455418" cy="457200"/>
            </a:xfrm>
            <a:custGeom>
              <a:avLst/>
              <a:gdLst>
                <a:gd name="T0" fmla="*/ 345 w 511"/>
                <a:gd name="T1" fmla="*/ 68 h 513"/>
                <a:gd name="T2" fmla="*/ 389 w 511"/>
                <a:gd name="T3" fmla="*/ 93 h 513"/>
                <a:gd name="T4" fmla="*/ 394 w 511"/>
                <a:gd name="T5" fmla="*/ 103 h 513"/>
                <a:gd name="T6" fmla="*/ 392 w 511"/>
                <a:gd name="T7" fmla="*/ 115 h 513"/>
                <a:gd name="T8" fmla="*/ 384 w 511"/>
                <a:gd name="T9" fmla="*/ 124 h 513"/>
                <a:gd name="T10" fmla="*/ 372 w 511"/>
                <a:gd name="T11" fmla="*/ 125 h 513"/>
                <a:gd name="T12" fmla="*/ 362 w 511"/>
                <a:gd name="T13" fmla="*/ 120 h 513"/>
                <a:gd name="T14" fmla="*/ 330 w 511"/>
                <a:gd name="T15" fmla="*/ 103 h 513"/>
                <a:gd name="T16" fmla="*/ 294 w 511"/>
                <a:gd name="T17" fmla="*/ 108 h 513"/>
                <a:gd name="T18" fmla="*/ 273 w 511"/>
                <a:gd name="T19" fmla="*/ 124 h 513"/>
                <a:gd name="T20" fmla="*/ 263 w 511"/>
                <a:gd name="T21" fmla="*/ 125 h 513"/>
                <a:gd name="T22" fmla="*/ 253 w 511"/>
                <a:gd name="T23" fmla="*/ 120 h 513"/>
                <a:gd name="T24" fmla="*/ 248 w 511"/>
                <a:gd name="T25" fmla="*/ 110 h 513"/>
                <a:gd name="T26" fmla="*/ 250 w 511"/>
                <a:gd name="T27" fmla="*/ 98 h 513"/>
                <a:gd name="T28" fmla="*/ 273 w 511"/>
                <a:gd name="T29" fmla="*/ 78 h 513"/>
                <a:gd name="T30" fmla="*/ 321 w 511"/>
                <a:gd name="T31" fmla="*/ 66 h 513"/>
                <a:gd name="T32" fmla="*/ 273 w 511"/>
                <a:gd name="T33" fmla="*/ 56 h 513"/>
                <a:gd name="T34" fmla="*/ 217 w 511"/>
                <a:gd name="T35" fmla="*/ 90 h 513"/>
                <a:gd name="T36" fmla="*/ 183 w 511"/>
                <a:gd name="T37" fmla="*/ 144 h 513"/>
                <a:gd name="T38" fmla="*/ 177 w 511"/>
                <a:gd name="T39" fmla="*/ 207 h 513"/>
                <a:gd name="T40" fmla="*/ 197 w 511"/>
                <a:gd name="T41" fmla="*/ 268 h 513"/>
                <a:gd name="T42" fmla="*/ 245 w 511"/>
                <a:gd name="T43" fmla="*/ 314 h 513"/>
                <a:gd name="T44" fmla="*/ 304 w 511"/>
                <a:gd name="T45" fmla="*/ 334 h 513"/>
                <a:gd name="T46" fmla="*/ 367 w 511"/>
                <a:gd name="T47" fmla="*/ 328 h 513"/>
                <a:gd name="T48" fmla="*/ 421 w 511"/>
                <a:gd name="T49" fmla="*/ 294 h 513"/>
                <a:gd name="T50" fmla="*/ 457 w 511"/>
                <a:gd name="T51" fmla="*/ 239 h 513"/>
                <a:gd name="T52" fmla="*/ 464 w 511"/>
                <a:gd name="T53" fmla="*/ 176 h 513"/>
                <a:gd name="T54" fmla="*/ 443 w 511"/>
                <a:gd name="T55" fmla="*/ 115 h 513"/>
                <a:gd name="T56" fmla="*/ 396 w 511"/>
                <a:gd name="T57" fmla="*/ 69 h 513"/>
                <a:gd name="T58" fmla="*/ 336 w 511"/>
                <a:gd name="T59" fmla="*/ 49 h 513"/>
                <a:gd name="T60" fmla="*/ 319 w 511"/>
                <a:gd name="T61" fmla="*/ 0 h 513"/>
                <a:gd name="T62" fmla="*/ 392 w 511"/>
                <a:gd name="T63" fmla="*/ 13 h 513"/>
                <a:gd name="T64" fmla="*/ 455 w 511"/>
                <a:gd name="T65" fmla="*/ 56 h 513"/>
                <a:gd name="T66" fmla="*/ 498 w 511"/>
                <a:gd name="T67" fmla="*/ 120 h 513"/>
                <a:gd name="T68" fmla="*/ 511 w 511"/>
                <a:gd name="T69" fmla="*/ 192 h 513"/>
                <a:gd name="T70" fmla="*/ 498 w 511"/>
                <a:gd name="T71" fmla="*/ 263 h 513"/>
                <a:gd name="T72" fmla="*/ 455 w 511"/>
                <a:gd name="T73" fmla="*/ 328 h 513"/>
                <a:gd name="T74" fmla="*/ 394 w 511"/>
                <a:gd name="T75" fmla="*/ 368 h 513"/>
                <a:gd name="T76" fmla="*/ 324 w 511"/>
                <a:gd name="T77" fmla="*/ 384 h 513"/>
                <a:gd name="T78" fmla="*/ 255 w 511"/>
                <a:gd name="T79" fmla="*/ 372 h 513"/>
                <a:gd name="T80" fmla="*/ 78 w 511"/>
                <a:gd name="T81" fmla="*/ 499 h 513"/>
                <a:gd name="T82" fmla="*/ 46 w 511"/>
                <a:gd name="T83" fmla="*/ 513 h 513"/>
                <a:gd name="T84" fmla="*/ 13 w 511"/>
                <a:gd name="T85" fmla="*/ 499 h 513"/>
                <a:gd name="T86" fmla="*/ 0 w 511"/>
                <a:gd name="T87" fmla="*/ 465 h 513"/>
                <a:gd name="T88" fmla="*/ 13 w 511"/>
                <a:gd name="T89" fmla="*/ 433 h 513"/>
                <a:gd name="T90" fmla="*/ 139 w 511"/>
                <a:gd name="T91" fmla="*/ 258 h 513"/>
                <a:gd name="T92" fmla="*/ 127 w 511"/>
                <a:gd name="T93" fmla="*/ 187 h 513"/>
                <a:gd name="T94" fmla="*/ 143 w 511"/>
                <a:gd name="T95" fmla="*/ 117 h 513"/>
                <a:gd name="T96" fmla="*/ 183 w 511"/>
                <a:gd name="T97" fmla="*/ 56 h 513"/>
                <a:gd name="T98" fmla="*/ 248 w 511"/>
                <a:gd name="T99" fmla="*/ 13 h 513"/>
                <a:gd name="T100" fmla="*/ 319 w 511"/>
                <a:gd name="T101"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1" h="513">
                  <a:moveTo>
                    <a:pt x="321" y="66"/>
                  </a:moveTo>
                  <a:lnTo>
                    <a:pt x="345" y="68"/>
                  </a:lnTo>
                  <a:lnTo>
                    <a:pt x="369" y="78"/>
                  </a:lnTo>
                  <a:lnTo>
                    <a:pt x="389" y="93"/>
                  </a:lnTo>
                  <a:lnTo>
                    <a:pt x="392" y="98"/>
                  </a:lnTo>
                  <a:lnTo>
                    <a:pt x="394" y="103"/>
                  </a:lnTo>
                  <a:lnTo>
                    <a:pt x="394" y="110"/>
                  </a:lnTo>
                  <a:lnTo>
                    <a:pt x="392" y="115"/>
                  </a:lnTo>
                  <a:lnTo>
                    <a:pt x="389" y="120"/>
                  </a:lnTo>
                  <a:lnTo>
                    <a:pt x="384" y="124"/>
                  </a:lnTo>
                  <a:lnTo>
                    <a:pt x="379" y="125"/>
                  </a:lnTo>
                  <a:lnTo>
                    <a:pt x="372" y="125"/>
                  </a:lnTo>
                  <a:lnTo>
                    <a:pt x="367" y="124"/>
                  </a:lnTo>
                  <a:lnTo>
                    <a:pt x="362" y="120"/>
                  </a:lnTo>
                  <a:lnTo>
                    <a:pt x="347" y="108"/>
                  </a:lnTo>
                  <a:lnTo>
                    <a:pt x="330" y="103"/>
                  </a:lnTo>
                  <a:lnTo>
                    <a:pt x="311" y="103"/>
                  </a:lnTo>
                  <a:lnTo>
                    <a:pt x="294" y="108"/>
                  </a:lnTo>
                  <a:lnTo>
                    <a:pt x="279" y="120"/>
                  </a:lnTo>
                  <a:lnTo>
                    <a:pt x="273" y="124"/>
                  </a:lnTo>
                  <a:lnTo>
                    <a:pt x="268" y="125"/>
                  </a:lnTo>
                  <a:lnTo>
                    <a:pt x="263" y="125"/>
                  </a:lnTo>
                  <a:lnTo>
                    <a:pt x="256" y="124"/>
                  </a:lnTo>
                  <a:lnTo>
                    <a:pt x="253" y="120"/>
                  </a:lnTo>
                  <a:lnTo>
                    <a:pt x="250" y="115"/>
                  </a:lnTo>
                  <a:lnTo>
                    <a:pt x="248" y="110"/>
                  </a:lnTo>
                  <a:lnTo>
                    <a:pt x="248" y="103"/>
                  </a:lnTo>
                  <a:lnTo>
                    <a:pt x="250" y="98"/>
                  </a:lnTo>
                  <a:lnTo>
                    <a:pt x="253" y="93"/>
                  </a:lnTo>
                  <a:lnTo>
                    <a:pt x="273" y="78"/>
                  </a:lnTo>
                  <a:lnTo>
                    <a:pt x="296" y="68"/>
                  </a:lnTo>
                  <a:lnTo>
                    <a:pt x="321" y="66"/>
                  </a:lnTo>
                  <a:close/>
                  <a:moveTo>
                    <a:pt x="304" y="49"/>
                  </a:moveTo>
                  <a:lnTo>
                    <a:pt x="273" y="56"/>
                  </a:lnTo>
                  <a:lnTo>
                    <a:pt x="245" y="69"/>
                  </a:lnTo>
                  <a:lnTo>
                    <a:pt x="217" y="90"/>
                  </a:lnTo>
                  <a:lnTo>
                    <a:pt x="197" y="115"/>
                  </a:lnTo>
                  <a:lnTo>
                    <a:pt x="183" y="144"/>
                  </a:lnTo>
                  <a:lnTo>
                    <a:pt x="177" y="176"/>
                  </a:lnTo>
                  <a:lnTo>
                    <a:pt x="177" y="207"/>
                  </a:lnTo>
                  <a:lnTo>
                    <a:pt x="183" y="239"/>
                  </a:lnTo>
                  <a:lnTo>
                    <a:pt x="197" y="268"/>
                  </a:lnTo>
                  <a:lnTo>
                    <a:pt x="217" y="294"/>
                  </a:lnTo>
                  <a:lnTo>
                    <a:pt x="245" y="314"/>
                  </a:lnTo>
                  <a:lnTo>
                    <a:pt x="273" y="328"/>
                  </a:lnTo>
                  <a:lnTo>
                    <a:pt x="304" y="334"/>
                  </a:lnTo>
                  <a:lnTo>
                    <a:pt x="336" y="334"/>
                  </a:lnTo>
                  <a:lnTo>
                    <a:pt x="367" y="328"/>
                  </a:lnTo>
                  <a:lnTo>
                    <a:pt x="396" y="314"/>
                  </a:lnTo>
                  <a:lnTo>
                    <a:pt x="421" y="294"/>
                  </a:lnTo>
                  <a:lnTo>
                    <a:pt x="443" y="268"/>
                  </a:lnTo>
                  <a:lnTo>
                    <a:pt x="457" y="239"/>
                  </a:lnTo>
                  <a:lnTo>
                    <a:pt x="464" y="207"/>
                  </a:lnTo>
                  <a:lnTo>
                    <a:pt x="464" y="176"/>
                  </a:lnTo>
                  <a:lnTo>
                    <a:pt x="457" y="144"/>
                  </a:lnTo>
                  <a:lnTo>
                    <a:pt x="443" y="115"/>
                  </a:lnTo>
                  <a:lnTo>
                    <a:pt x="421" y="90"/>
                  </a:lnTo>
                  <a:lnTo>
                    <a:pt x="396" y="69"/>
                  </a:lnTo>
                  <a:lnTo>
                    <a:pt x="367" y="56"/>
                  </a:lnTo>
                  <a:lnTo>
                    <a:pt x="336" y="49"/>
                  </a:lnTo>
                  <a:lnTo>
                    <a:pt x="304" y="49"/>
                  </a:lnTo>
                  <a:close/>
                  <a:moveTo>
                    <a:pt x="319" y="0"/>
                  </a:moveTo>
                  <a:lnTo>
                    <a:pt x="357" y="3"/>
                  </a:lnTo>
                  <a:lnTo>
                    <a:pt x="392" y="13"/>
                  </a:lnTo>
                  <a:lnTo>
                    <a:pt x="425" y="32"/>
                  </a:lnTo>
                  <a:lnTo>
                    <a:pt x="455" y="56"/>
                  </a:lnTo>
                  <a:lnTo>
                    <a:pt x="479" y="86"/>
                  </a:lnTo>
                  <a:lnTo>
                    <a:pt x="498" y="120"/>
                  </a:lnTo>
                  <a:lnTo>
                    <a:pt x="508" y="154"/>
                  </a:lnTo>
                  <a:lnTo>
                    <a:pt x="511" y="192"/>
                  </a:lnTo>
                  <a:lnTo>
                    <a:pt x="508" y="229"/>
                  </a:lnTo>
                  <a:lnTo>
                    <a:pt x="498" y="263"/>
                  </a:lnTo>
                  <a:lnTo>
                    <a:pt x="479" y="297"/>
                  </a:lnTo>
                  <a:lnTo>
                    <a:pt x="455" y="328"/>
                  </a:lnTo>
                  <a:lnTo>
                    <a:pt x="426" y="351"/>
                  </a:lnTo>
                  <a:lnTo>
                    <a:pt x="394" y="368"/>
                  </a:lnTo>
                  <a:lnTo>
                    <a:pt x="360" y="379"/>
                  </a:lnTo>
                  <a:lnTo>
                    <a:pt x="324" y="384"/>
                  </a:lnTo>
                  <a:lnTo>
                    <a:pt x="289" y="380"/>
                  </a:lnTo>
                  <a:lnTo>
                    <a:pt x="255" y="372"/>
                  </a:lnTo>
                  <a:lnTo>
                    <a:pt x="221" y="356"/>
                  </a:lnTo>
                  <a:lnTo>
                    <a:pt x="78" y="499"/>
                  </a:lnTo>
                  <a:lnTo>
                    <a:pt x="63" y="509"/>
                  </a:lnTo>
                  <a:lnTo>
                    <a:pt x="46" y="513"/>
                  </a:lnTo>
                  <a:lnTo>
                    <a:pt x="29" y="509"/>
                  </a:lnTo>
                  <a:lnTo>
                    <a:pt x="13" y="499"/>
                  </a:lnTo>
                  <a:lnTo>
                    <a:pt x="3" y="482"/>
                  </a:lnTo>
                  <a:lnTo>
                    <a:pt x="0" y="465"/>
                  </a:lnTo>
                  <a:lnTo>
                    <a:pt x="3" y="448"/>
                  </a:lnTo>
                  <a:lnTo>
                    <a:pt x="13" y="433"/>
                  </a:lnTo>
                  <a:lnTo>
                    <a:pt x="156" y="290"/>
                  </a:lnTo>
                  <a:lnTo>
                    <a:pt x="139" y="258"/>
                  </a:lnTo>
                  <a:lnTo>
                    <a:pt x="131" y="222"/>
                  </a:lnTo>
                  <a:lnTo>
                    <a:pt x="127" y="187"/>
                  </a:lnTo>
                  <a:lnTo>
                    <a:pt x="132" y="151"/>
                  </a:lnTo>
                  <a:lnTo>
                    <a:pt x="143" y="117"/>
                  </a:lnTo>
                  <a:lnTo>
                    <a:pt x="160" y="85"/>
                  </a:lnTo>
                  <a:lnTo>
                    <a:pt x="183" y="56"/>
                  </a:lnTo>
                  <a:lnTo>
                    <a:pt x="214" y="32"/>
                  </a:lnTo>
                  <a:lnTo>
                    <a:pt x="248" y="13"/>
                  </a:lnTo>
                  <a:lnTo>
                    <a:pt x="284" y="3"/>
                  </a:lnTo>
                  <a:lnTo>
                    <a:pt x="319"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grpSp>
      <p:grpSp>
        <p:nvGrpSpPr>
          <p:cNvPr id="87" name="Group 86"/>
          <p:cNvGrpSpPr/>
          <p:nvPr/>
        </p:nvGrpSpPr>
        <p:grpSpPr>
          <a:xfrm>
            <a:off x="991692" y="4042107"/>
            <a:ext cx="2746470" cy="854159"/>
            <a:chOff x="665823" y="3385400"/>
            <a:chExt cx="2746470" cy="854159"/>
          </a:xfrm>
        </p:grpSpPr>
        <p:sp>
          <p:nvSpPr>
            <p:cNvPr id="88" name="Pentagon 87"/>
            <p:cNvSpPr/>
            <p:nvPr/>
          </p:nvSpPr>
          <p:spPr>
            <a:xfrm>
              <a:off x="665823" y="3385400"/>
              <a:ext cx="2746470" cy="854159"/>
            </a:xfrm>
            <a:prstGeom prst="homePlate">
              <a:avLst/>
            </a:prstGeom>
            <a:solidFill>
              <a:srgbClr val="00BEE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mn-ea"/>
                <a:cs typeface="+mn-cs"/>
              </a:endParaRPr>
            </a:p>
          </p:txBody>
        </p:sp>
        <p:sp>
          <p:nvSpPr>
            <p:cNvPr id="89" name="TextBox 88"/>
            <p:cNvSpPr txBox="1"/>
            <p:nvPr/>
          </p:nvSpPr>
          <p:spPr>
            <a:xfrm>
              <a:off x="1119401" y="3627813"/>
              <a:ext cx="207860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Arial"/>
                </a:rPr>
                <a:t>METHODOLOGY</a:t>
              </a:r>
            </a:p>
          </p:txBody>
        </p:sp>
        <p:grpSp>
          <p:nvGrpSpPr>
            <p:cNvPr id="90" name="Group 89"/>
            <p:cNvGrpSpPr>
              <a:grpSpLocks noChangeAspect="1"/>
            </p:cNvGrpSpPr>
            <p:nvPr/>
          </p:nvGrpSpPr>
          <p:grpSpPr bwMode="gray">
            <a:xfrm>
              <a:off x="723030" y="3583879"/>
              <a:ext cx="396371" cy="457200"/>
              <a:chOff x="6453188" y="3194050"/>
              <a:chExt cx="320675" cy="369887"/>
            </a:xfrm>
            <a:solidFill>
              <a:sysClr val="window" lastClr="FFFFFF"/>
            </a:solidFill>
          </p:grpSpPr>
          <p:sp>
            <p:nvSpPr>
              <p:cNvPr id="91" name="Freeform 79"/>
              <p:cNvSpPr>
                <a:spLocks/>
              </p:cNvSpPr>
              <p:nvPr/>
            </p:nvSpPr>
            <p:spPr bwMode="gray">
              <a:xfrm>
                <a:off x="6524625" y="3268663"/>
                <a:ext cx="177800" cy="209550"/>
              </a:xfrm>
              <a:custGeom>
                <a:avLst/>
                <a:gdLst>
                  <a:gd name="T0" fmla="*/ 112 w 224"/>
                  <a:gd name="T1" fmla="*/ 0 h 265"/>
                  <a:gd name="T2" fmla="*/ 137 w 224"/>
                  <a:gd name="T3" fmla="*/ 3 h 265"/>
                  <a:gd name="T4" fmla="*/ 161 w 224"/>
                  <a:gd name="T5" fmla="*/ 12 h 265"/>
                  <a:gd name="T6" fmla="*/ 182 w 224"/>
                  <a:gd name="T7" fmla="*/ 25 h 265"/>
                  <a:gd name="T8" fmla="*/ 200 w 224"/>
                  <a:gd name="T9" fmla="*/ 43 h 265"/>
                  <a:gd name="T10" fmla="*/ 213 w 224"/>
                  <a:gd name="T11" fmla="*/ 64 h 265"/>
                  <a:gd name="T12" fmla="*/ 220 w 224"/>
                  <a:gd name="T13" fmla="*/ 87 h 265"/>
                  <a:gd name="T14" fmla="*/ 224 w 224"/>
                  <a:gd name="T15" fmla="*/ 113 h 265"/>
                  <a:gd name="T16" fmla="*/ 222 w 224"/>
                  <a:gd name="T17" fmla="*/ 135 h 265"/>
                  <a:gd name="T18" fmla="*/ 215 w 224"/>
                  <a:gd name="T19" fmla="*/ 157 h 265"/>
                  <a:gd name="T20" fmla="*/ 204 w 224"/>
                  <a:gd name="T21" fmla="*/ 175 h 265"/>
                  <a:gd name="T22" fmla="*/ 194 w 224"/>
                  <a:gd name="T23" fmla="*/ 192 h 265"/>
                  <a:gd name="T24" fmla="*/ 184 w 224"/>
                  <a:gd name="T25" fmla="*/ 208 h 265"/>
                  <a:gd name="T26" fmla="*/ 177 w 224"/>
                  <a:gd name="T27" fmla="*/ 224 h 265"/>
                  <a:gd name="T28" fmla="*/ 170 w 224"/>
                  <a:gd name="T29" fmla="*/ 242 h 265"/>
                  <a:gd name="T30" fmla="*/ 168 w 224"/>
                  <a:gd name="T31" fmla="*/ 259 h 265"/>
                  <a:gd name="T32" fmla="*/ 168 w 224"/>
                  <a:gd name="T33" fmla="*/ 260 h 265"/>
                  <a:gd name="T34" fmla="*/ 167 w 224"/>
                  <a:gd name="T35" fmla="*/ 263 h 265"/>
                  <a:gd name="T36" fmla="*/ 166 w 224"/>
                  <a:gd name="T37" fmla="*/ 264 h 265"/>
                  <a:gd name="T38" fmla="*/ 165 w 224"/>
                  <a:gd name="T39" fmla="*/ 265 h 265"/>
                  <a:gd name="T40" fmla="*/ 60 w 224"/>
                  <a:gd name="T41" fmla="*/ 265 h 265"/>
                  <a:gd name="T42" fmla="*/ 58 w 224"/>
                  <a:gd name="T43" fmla="*/ 264 h 265"/>
                  <a:gd name="T44" fmla="*/ 56 w 224"/>
                  <a:gd name="T45" fmla="*/ 263 h 265"/>
                  <a:gd name="T46" fmla="*/ 56 w 224"/>
                  <a:gd name="T47" fmla="*/ 260 h 265"/>
                  <a:gd name="T48" fmla="*/ 56 w 224"/>
                  <a:gd name="T49" fmla="*/ 259 h 265"/>
                  <a:gd name="T50" fmla="*/ 53 w 224"/>
                  <a:gd name="T51" fmla="*/ 239 h 265"/>
                  <a:gd name="T52" fmla="*/ 44 w 224"/>
                  <a:gd name="T53" fmla="*/ 218 h 265"/>
                  <a:gd name="T54" fmla="*/ 33 w 224"/>
                  <a:gd name="T55" fmla="*/ 197 h 265"/>
                  <a:gd name="T56" fmla="*/ 21 w 224"/>
                  <a:gd name="T57" fmla="*/ 177 h 265"/>
                  <a:gd name="T58" fmla="*/ 9 w 224"/>
                  <a:gd name="T59" fmla="*/ 158 h 265"/>
                  <a:gd name="T60" fmla="*/ 3 w 224"/>
                  <a:gd name="T61" fmla="*/ 136 h 265"/>
                  <a:gd name="T62" fmla="*/ 0 w 224"/>
                  <a:gd name="T63" fmla="*/ 113 h 265"/>
                  <a:gd name="T64" fmla="*/ 3 w 224"/>
                  <a:gd name="T65" fmla="*/ 87 h 265"/>
                  <a:gd name="T66" fmla="*/ 11 w 224"/>
                  <a:gd name="T67" fmla="*/ 64 h 265"/>
                  <a:gd name="T68" fmla="*/ 24 w 224"/>
                  <a:gd name="T69" fmla="*/ 43 h 265"/>
                  <a:gd name="T70" fmla="*/ 42 w 224"/>
                  <a:gd name="T71" fmla="*/ 25 h 265"/>
                  <a:gd name="T72" fmla="*/ 63 w 224"/>
                  <a:gd name="T73" fmla="*/ 12 h 265"/>
                  <a:gd name="T74" fmla="*/ 86 w 224"/>
                  <a:gd name="T75" fmla="*/ 3 h 265"/>
                  <a:gd name="T76" fmla="*/ 112 w 224"/>
                  <a:gd name="T77"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265">
                    <a:moveTo>
                      <a:pt x="112" y="0"/>
                    </a:moveTo>
                    <a:lnTo>
                      <a:pt x="137" y="3"/>
                    </a:lnTo>
                    <a:lnTo>
                      <a:pt x="161" y="12"/>
                    </a:lnTo>
                    <a:lnTo>
                      <a:pt x="182" y="25"/>
                    </a:lnTo>
                    <a:lnTo>
                      <a:pt x="200" y="43"/>
                    </a:lnTo>
                    <a:lnTo>
                      <a:pt x="213" y="64"/>
                    </a:lnTo>
                    <a:lnTo>
                      <a:pt x="220" y="87"/>
                    </a:lnTo>
                    <a:lnTo>
                      <a:pt x="224" y="113"/>
                    </a:lnTo>
                    <a:lnTo>
                      <a:pt x="222" y="135"/>
                    </a:lnTo>
                    <a:lnTo>
                      <a:pt x="215" y="157"/>
                    </a:lnTo>
                    <a:lnTo>
                      <a:pt x="204" y="175"/>
                    </a:lnTo>
                    <a:lnTo>
                      <a:pt x="194" y="192"/>
                    </a:lnTo>
                    <a:lnTo>
                      <a:pt x="184" y="208"/>
                    </a:lnTo>
                    <a:lnTo>
                      <a:pt x="177" y="224"/>
                    </a:lnTo>
                    <a:lnTo>
                      <a:pt x="170" y="242"/>
                    </a:lnTo>
                    <a:lnTo>
                      <a:pt x="168" y="259"/>
                    </a:lnTo>
                    <a:lnTo>
                      <a:pt x="168" y="260"/>
                    </a:lnTo>
                    <a:lnTo>
                      <a:pt x="167" y="263"/>
                    </a:lnTo>
                    <a:lnTo>
                      <a:pt x="166" y="264"/>
                    </a:lnTo>
                    <a:lnTo>
                      <a:pt x="165" y="265"/>
                    </a:lnTo>
                    <a:lnTo>
                      <a:pt x="60" y="265"/>
                    </a:lnTo>
                    <a:lnTo>
                      <a:pt x="58" y="264"/>
                    </a:lnTo>
                    <a:lnTo>
                      <a:pt x="56" y="263"/>
                    </a:lnTo>
                    <a:lnTo>
                      <a:pt x="56" y="260"/>
                    </a:lnTo>
                    <a:lnTo>
                      <a:pt x="56" y="259"/>
                    </a:lnTo>
                    <a:lnTo>
                      <a:pt x="53" y="239"/>
                    </a:lnTo>
                    <a:lnTo>
                      <a:pt x="44" y="218"/>
                    </a:lnTo>
                    <a:lnTo>
                      <a:pt x="33" y="197"/>
                    </a:lnTo>
                    <a:lnTo>
                      <a:pt x="21" y="177"/>
                    </a:lnTo>
                    <a:lnTo>
                      <a:pt x="9" y="158"/>
                    </a:lnTo>
                    <a:lnTo>
                      <a:pt x="3" y="136"/>
                    </a:lnTo>
                    <a:lnTo>
                      <a:pt x="0" y="113"/>
                    </a:lnTo>
                    <a:lnTo>
                      <a:pt x="3" y="87"/>
                    </a:lnTo>
                    <a:lnTo>
                      <a:pt x="11" y="64"/>
                    </a:lnTo>
                    <a:lnTo>
                      <a:pt x="24" y="43"/>
                    </a:lnTo>
                    <a:lnTo>
                      <a:pt x="42" y="25"/>
                    </a:lnTo>
                    <a:lnTo>
                      <a:pt x="63" y="12"/>
                    </a:lnTo>
                    <a:lnTo>
                      <a:pt x="86" y="3"/>
                    </a:lnTo>
                    <a:lnTo>
                      <a:pt x="1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92" name="Freeform 80"/>
              <p:cNvSpPr>
                <a:spLocks/>
              </p:cNvSpPr>
              <p:nvPr/>
            </p:nvSpPr>
            <p:spPr bwMode="gray">
              <a:xfrm>
                <a:off x="6569075" y="3517900"/>
                <a:ext cx="88900" cy="17462"/>
              </a:xfrm>
              <a:custGeom>
                <a:avLst/>
                <a:gdLst>
                  <a:gd name="T0" fmla="*/ 11 w 112"/>
                  <a:gd name="T1" fmla="*/ 0 h 22"/>
                  <a:gd name="T2" fmla="*/ 101 w 112"/>
                  <a:gd name="T3" fmla="*/ 0 h 22"/>
                  <a:gd name="T4" fmla="*/ 104 w 112"/>
                  <a:gd name="T5" fmla="*/ 0 h 22"/>
                  <a:gd name="T6" fmla="*/ 108 w 112"/>
                  <a:gd name="T7" fmla="*/ 2 h 22"/>
                  <a:gd name="T8" fmla="*/ 110 w 112"/>
                  <a:gd name="T9" fmla="*/ 4 h 22"/>
                  <a:gd name="T10" fmla="*/ 111 w 112"/>
                  <a:gd name="T11" fmla="*/ 8 h 22"/>
                  <a:gd name="T12" fmla="*/ 112 w 112"/>
                  <a:gd name="T13" fmla="*/ 11 h 22"/>
                  <a:gd name="T14" fmla="*/ 111 w 112"/>
                  <a:gd name="T15" fmla="*/ 14 h 22"/>
                  <a:gd name="T16" fmla="*/ 110 w 112"/>
                  <a:gd name="T17" fmla="*/ 18 h 22"/>
                  <a:gd name="T18" fmla="*/ 108 w 112"/>
                  <a:gd name="T19" fmla="*/ 20 h 22"/>
                  <a:gd name="T20" fmla="*/ 104 w 112"/>
                  <a:gd name="T21" fmla="*/ 22 h 22"/>
                  <a:gd name="T22" fmla="*/ 101 w 112"/>
                  <a:gd name="T23" fmla="*/ 22 h 22"/>
                  <a:gd name="T24" fmla="*/ 11 w 112"/>
                  <a:gd name="T25" fmla="*/ 22 h 22"/>
                  <a:gd name="T26" fmla="*/ 8 w 112"/>
                  <a:gd name="T27" fmla="*/ 22 h 22"/>
                  <a:gd name="T28" fmla="*/ 5 w 112"/>
                  <a:gd name="T29" fmla="*/ 20 h 22"/>
                  <a:gd name="T30" fmla="*/ 2 w 112"/>
                  <a:gd name="T31" fmla="*/ 18 h 22"/>
                  <a:gd name="T32" fmla="*/ 0 w 112"/>
                  <a:gd name="T33" fmla="*/ 14 h 22"/>
                  <a:gd name="T34" fmla="*/ 0 w 112"/>
                  <a:gd name="T35" fmla="*/ 11 h 22"/>
                  <a:gd name="T36" fmla="*/ 0 w 112"/>
                  <a:gd name="T37" fmla="*/ 8 h 22"/>
                  <a:gd name="T38" fmla="*/ 2 w 112"/>
                  <a:gd name="T39" fmla="*/ 4 h 22"/>
                  <a:gd name="T40" fmla="*/ 5 w 112"/>
                  <a:gd name="T41" fmla="*/ 2 h 22"/>
                  <a:gd name="T42" fmla="*/ 8 w 112"/>
                  <a:gd name="T43" fmla="*/ 0 h 22"/>
                  <a:gd name="T44" fmla="*/ 11 w 112"/>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22">
                    <a:moveTo>
                      <a:pt x="11" y="0"/>
                    </a:moveTo>
                    <a:lnTo>
                      <a:pt x="101" y="0"/>
                    </a:lnTo>
                    <a:lnTo>
                      <a:pt x="104" y="0"/>
                    </a:lnTo>
                    <a:lnTo>
                      <a:pt x="108" y="2"/>
                    </a:lnTo>
                    <a:lnTo>
                      <a:pt x="110" y="4"/>
                    </a:lnTo>
                    <a:lnTo>
                      <a:pt x="111" y="8"/>
                    </a:lnTo>
                    <a:lnTo>
                      <a:pt x="112" y="11"/>
                    </a:lnTo>
                    <a:lnTo>
                      <a:pt x="111" y="14"/>
                    </a:lnTo>
                    <a:lnTo>
                      <a:pt x="110" y="18"/>
                    </a:lnTo>
                    <a:lnTo>
                      <a:pt x="108" y="20"/>
                    </a:lnTo>
                    <a:lnTo>
                      <a:pt x="104" y="22"/>
                    </a:lnTo>
                    <a:lnTo>
                      <a:pt x="101" y="22"/>
                    </a:lnTo>
                    <a:lnTo>
                      <a:pt x="11" y="22"/>
                    </a:lnTo>
                    <a:lnTo>
                      <a:pt x="8" y="22"/>
                    </a:lnTo>
                    <a:lnTo>
                      <a:pt x="5" y="20"/>
                    </a:lnTo>
                    <a:lnTo>
                      <a:pt x="2" y="18"/>
                    </a:lnTo>
                    <a:lnTo>
                      <a:pt x="0" y="14"/>
                    </a:lnTo>
                    <a:lnTo>
                      <a:pt x="0" y="11"/>
                    </a:lnTo>
                    <a:lnTo>
                      <a:pt x="0" y="8"/>
                    </a:lnTo>
                    <a:lnTo>
                      <a:pt x="2" y="4"/>
                    </a:lnTo>
                    <a:lnTo>
                      <a:pt x="5" y="2"/>
                    </a:lnTo>
                    <a:lnTo>
                      <a:pt x="8"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93" name="Freeform 81"/>
              <p:cNvSpPr>
                <a:spLocks/>
              </p:cNvSpPr>
              <p:nvPr/>
            </p:nvSpPr>
            <p:spPr bwMode="gray">
              <a:xfrm>
                <a:off x="6569075" y="3489325"/>
                <a:ext cx="88900" cy="17462"/>
              </a:xfrm>
              <a:custGeom>
                <a:avLst/>
                <a:gdLst>
                  <a:gd name="T0" fmla="*/ 11 w 112"/>
                  <a:gd name="T1" fmla="*/ 0 h 23"/>
                  <a:gd name="T2" fmla="*/ 101 w 112"/>
                  <a:gd name="T3" fmla="*/ 0 h 23"/>
                  <a:gd name="T4" fmla="*/ 104 w 112"/>
                  <a:gd name="T5" fmla="*/ 1 h 23"/>
                  <a:gd name="T6" fmla="*/ 108 w 112"/>
                  <a:gd name="T7" fmla="*/ 2 h 23"/>
                  <a:gd name="T8" fmla="*/ 110 w 112"/>
                  <a:gd name="T9" fmla="*/ 4 h 23"/>
                  <a:gd name="T10" fmla="*/ 111 w 112"/>
                  <a:gd name="T11" fmla="*/ 8 h 23"/>
                  <a:gd name="T12" fmla="*/ 112 w 112"/>
                  <a:gd name="T13" fmla="*/ 11 h 23"/>
                  <a:gd name="T14" fmla="*/ 111 w 112"/>
                  <a:gd name="T15" fmla="*/ 15 h 23"/>
                  <a:gd name="T16" fmla="*/ 110 w 112"/>
                  <a:gd name="T17" fmla="*/ 17 h 23"/>
                  <a:gd name="T18" fmla="*/ 108 w 112"/>
                  <a:gd name="T19" fmla="*/ 21 h 23"/>
                  <a:gd name="T20" fmla="*/ 104 w 112"/>
                  <a:gd name="T21" fmla="*/ 22 h 23"/>
                  <a:gd name="T22" fmla="*/ 101 w 112"/>
                  <a:gd name="T23" fmla="*/ 23 h 23"/>
                  <a:gd name="T24" fmla="*/ 11 w 112"/>
                  <a:gd name="T25" fmla="*/ 23 h 23"/>
                  <a:gd name="T26" fmla="*/ 8 w 112"/>
                  <a:gd name="T27" fmla="*/ 22 h 23"/>
                  <a:gd name="T28" fmla="*/ 5 w 112"/>
                  <a:gd name="T29" fmla="*/ 21 h 23"/>
                  <a:gd name="T30" fmla="*/ 2 w 112"/>
                  <a:gd name="T31" fmla="*/ 17 h 23"/>
                  <a:gd name="T32" fmla="*/ 0 w 112"/>
                  <a:gd name="T33" fmla="*/ 15 h 23"/>
                  <a:gd name="T34" fmla="*/ 0 w 112"/>
                  <a:gd name="T35" fmla="*/ 11 h 23"/>
                  <a:gd name="T36" fmla="*/ 0 w 112"/>
                  <a:gd name="T37" fmla="*/ 8 h 23"/>
                  <a:gd name="T38" fmla="*/ 2 w 112"/>
                  <a:gd name="T39" fmla="*/ 4 h 23"/>
                  <a:gd name="T40" fmla="*/ 5 w 112"/>
                  <a:gd name="T41" fmla="*/ 2 h 23"/>
                  <a:gd name="T42" fmla="*/ 8 w 112"/>
                  <a:gd name="T43" fmla="*/ 1 h 23"/>
                  <a:gd name="T44" fmla="*/ 11 w 112"/>
                  <a:gd name="T4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23">
                    <a:moveTo>
                      <a:pt x="11" y="0"/>
                    </a:moveTo>
                    <a:lnTo>
                      <a:pt x="101" y="0"/>
                    </a:lnTo>
                    <a:lnTo>
                      <a:pt x="104" y="1"/>
                    </a:lnTo>
                    <a:lnTo>
                      <a:pt x="108" y="2"/>
                    </a:lnTo>
                    <a:lnTo>
                      <a:pt x="110" y="4"/>
                    </a:lnTo>
                    <a:lnTo>
                      <a:pt x="111" y="8"/>
                    </a:lnTo>
                    <a:lnTo>
                      <a:pt x="112" y="11"/>
                    </a:lnTo>
                    <a:lnTo>
                      <a:pt x="111" y="15"/>
                    </a:lnTo>
                    <a:lnTo>
                      <a:pt x="110" y="17"/>
                    </a:lnTo>
                    <a:lnTo>
                      <a:pt x="108" y="21"/>
                    </a:lnTo>
                    <a:lnTo>
                      <a:pt x="104" y="22"/>
                    </a:lnTo>
                    <a:lnTo>
                      <a:pt x="101" y="23"/>
                    </a:lnTo>
                    <a:lnTo>
                      <a:pt x="11" y="23"/>
                    </a:lnTo>
                    <a:lnTo>
                      <a:pt x="8" y="22"/>
                    </a:lnTo>
                    <a:lnTo>
                      <a:pt x="5" y="21"/>
                    </a:lnTo>
                    <a:lnTo>
                      <a:pt x="2" y="17"/>
                    </a:lnTo>
                    <a:lnTo>
                      <a:pt x="0" y="15"/>
                    </a:lnTo>
                    <a:lnTo>
                      <a:pt x="0" y="11"/>
                    </a:lnTo>
                    <a:lnTo>
                      <a:pt x="0" y="8"/>
                    </a:lnTo>
                    <a:lnTo>
                      <a:pt x="2" y="4"/>
                    </a:lnTo>
                    <a:lnTo>
                      <a:pt x="5" y="2"/>
                    </a:lnTo>
                    <a:lnTo>
                      <a:pt x="8" y="1"/>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94" name="Freeform 82"/>
              <p:cNvSpPr>
                <a:spLocks/>
              </p:cNvSpPr>
              <p:nvPr/>
            </p:nvSpPr>
            <p:spPr bwMode="gray">
              <a:xfrm>
                <a:off x="6586538" y="3546475"/>
                <a:ext cx="55563" cy="17462"/>
              </a:xfrm>
              <a:custGeom>
                <a:avLst/>
                <a:gdLst>
                  <a:gd name="T0" fmla="*/ 1 w 70"/>
                  <a:gd name="T1" fmla="*/ 0 h 22"/>
                  <a:gd name="T2" fmla="*/ 69 w 70"/>
                  <a:gd name="T3" fmla="*/ 0 h 22"/>
                  <a:gd name="T4" fmla="*/ 70 w 70"/>
                  <a:gd name="T5" fmla="*/ 0 h 22"/>
                  <a:gd name="T6" fmla="*/ 70 w 70"/>
                  <a:gd name="T7" fmla="*/ 1 h 22"/>
                  <a:gd name="T8" fmla="*/ 70 w 70"/>
                  <a:gd name="T9" fmla="*/ 2 h 22"/>
                  <a:gd name="T10" fmla="*/ 53 w 70"/>
                  <a:gd name="T11" fmla="*/ 20 h 22"/>
                  <a:gd name="T12" fmla="*/ 50 w 70"/>
                  <a:gd name="T13" fmla="*/ 21 h 22"/>
                  <a:gd name="T14" fmla="*/ 48 w 70"/>
                  <a:gd name="T15" fmla="*/ 22 h 22"/>
                  <a:gd name="T16" fmla="*/ 46 w 70"/>
                  <a:gd name="T17" fmla="*/ 22 h 22"/>
                  <a:gd name="T18" fmla="*/ 24 w 70"/>
                  <a:gd name="T19" fmla="*/ 22 h 22"/>
                  <a:gd name="T20" fmla="*/ 22 w 70"/>
                  <a:gd name="T21" fmla="*/ 22 h 22"/>
                  <a:gd name="T22" fmla="*/ 20 w 70"/>
                  <a:gd name="T23" fmla="*/ 21 h 22"/>
                  <a:gd name="T24" fmla="*/ 18 w 70"/>
                  <a:gd name="T25" fmla="*/ 20 h 22"/>
                  <a:gd name="T26" fmla="*/ 0 w 70"/>
                  <a:gd name="T27" fmla="*/ 2 h 22"/>
                  <a:gd name="T28" fmla="*/ 0 w 70"/>
                  <a:gd name="T29" fmla="*/ 1 h 22"/>
                  <a:gd name="T30" fmla="*/ 0 w 70"/>
                  <a:gd name="T31" fmla="*/ 0 h 22"/>
                  <a:gd name="T32" fmla="*/ 1 w 70"/>
                  <a:gd name="T3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22">
                    <a:moveTo>
                      <a:pt x="1" y="0"/>
                    </a:moveTo>
                    <a:lnTo>
                      <a:pt x="69" y="0"/>
                    </a:lnTo>
                    <a:lnTo>
                      <a:pt x="70" y="0"/>
                    </a:lnTo>
                    <a:lnTo>
                      <a:pt x="70" y="1"/>
                    </a:lnTo>
                    <a:lnTo>
                      <a:pt x="70" y="2"/>
                    </a:lnTo>
                    <a:lnTo>
                      <a:pt x="53" y="20"/>
                    </a:lnTo>
                    <a:lnTo>
                      <a:pt x="50" y="21"/>
                    </a:lnTo>
                    <a:lnTo>
                      <a:pt x="48" y="22"/>
                    </a:lnTo>
                    <a:lnTo>
                      <a:pt x="46" y="22"/>
                    </a:lnTo>
                    <a:lnTo>
                      <a:pt x="24" y="22"/>
                    </a:lnTo>
                    <a:lnTo>
                      <a:pt x="22" y="22"/>
                    </a:lnTo>
                    <a:lnTo>
                      <a:pt x="20" y="21"/>
                    </a:lnTo>
                    <a:lnTo>
                      <a:pt x="18" y="20"/>
                    </a:lnTo>
                    <a:lnTo>
                      <a:pt x="0" y="2"/>
                    </a:lnTo>
                    <a:lnTo>
                      <a:pt x="0" y="1"/>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95" name="Freeform 83"/>
              <p:cNvSpPr>
                <a:spLocks/>
              </p:cNvSpPr>
              <p:nvPr/>
            </p:nvSpPr>
            <p:spPr bwMode="gray">
              <a:xfrm>
                <a:off x="6699250" y="3422650"/>
                <a:ext cx="49213" cy="46037"/>
              </a:xfrm>
              <a:custGeom>
                <a:avLst/>
                <a:gdLst>
                  <a:gd name="T0" fmla="*/ 16 w 62"/>
                  <a:gd name="T1" fmla="*/ 0 h 58"/>
                  <a:gd name="T2" fmla="*/ 62 w 62"/>
                  <a:gd name="T3" fmla="*/ 31 h 58"/>
                  <a:gd name="T4" fmla="*/ 41 w 62"/>
                  <a:gd name="T5" fmla="*/ 58 h 58"/>
                  <a:gd name="T6" fmla="*/ 0 w 62"/>
                  <a:gd name="T7" fmla="*/ 19 h 58"/>
                  <a:gd name="T8" fmla="*/ 16 w 62"/>
                  <a:gd name="T9" fmla="*/ 0 h 58"/>
                </a:gdLst>
                <a:ahLst/>
                <a:cxnLst>
                  <a:cxn ang="0">
                    <a:pos x="T0" y="T1"/>
                  </a:cxn>
                  <a:cxn ang="0">
                    <a:pos x="T2" y="T3"/>
                  </a:cxn>
                  <a:cxn ang="0">
                    <a:pos x="T4" y="T5"/>
                  </a:cxn>
                  <a:cxn ang="0">
                    <a:pos x="T6" y="T7"/>
                  </a:cxn>
                  <a:cxn ang="0">
                    <a:pos x="T8" y="T9"/>
                  </a:cxn>
                </a:cxnLst>
                <a:rect l="0" t="0" r="r" b="b"/>
                <a:pathLst>
                  <a:path w="62" h="58">
                    <a:moveTo>
                      <a:pt x="16" y="0"/>
                    </a:moveTo>
                    <a:lnTo>
                      <a:pt x="62" y="31"/>
                    </a:lnTo>
                    <a:lnTo>
                      <a:pt x="41" y="58"/>
                    </a:lnTo>
                    <a:lnTo>
                      <a:pt x="0" y="19"/>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96" name="Freeform 84"/>
              <p:cNvSpPr>
                <a:spLocks/>
              </p:cNvSpPr>
              <p:nvPr/>
            </p:nvSpPr>
            <p:spPr bwMode="gray">
              <a:xfrm>
                <a:off x="6726238" y="3373438"/>
                <a:ext cx="47625" cy="33337"/>
              </a:xfrm>
              <a:custGeom>
                <a:avLst/>
                <a:gdLst>
                  <a:gd name="T0" fmla="*/ 7 w 62"/>
                  <a:gd name="T1" fmla="*/ 0 h 43"/>
                  <a:gd name="T2" fmla="*/ 62 w 62"/>
                  <a:gd name="T3" fmla="*/ 8 h 43"/>
                  <a:gd name="T4" fmla="*/ 62 w 62"/>
                  <a:gd name="T5" fmla="*/ 9 h 43"/>
                  <a:gd name="T6" fmla="*/ 54 w 62"/>
                  <a:gd name="T7" fmla="*/ 43 h 43"/>
                  <a:gd name="T8" fmla="*/ 0 w 62"/>
                  <a:gd name="T9" fmla="*/ 26 h 43"/>
                  <a:gd name="T10" fmla="*/ 7 w 62"/>
                  <a:gd name="T11" fmla="*/ 0 h 43"/>
                </a:gdLst>
                <a:ahLst/>
                <a:cxnLst>
                  <a:cxn ang="0">
                    <a:pos x="T0" y="T1"/>
                  </a:cxn>
                  <a:cxn ang="0">
                    <a:pos x="T2" y="T3"/>
                  </a:cxn>
                  <a:cxn ang="0">
                    <a:pos x="T4" y="T5"/>
                  </a:cxn>
                  <a:cxn ang="0">
                    <a:pos x="T6" y="T7"/>
                  </a:cxn>
                  <a:cxn ang="0">
                    <a:pos x="T8" y="T9"/>
                  </a:cxn>
                  <a:cxn ang="0">
                    <a:pos x="T10" y="T11"/>
                  </a:cxn>
                </a:cxnLst>
                <a:rect l="0" t="0" r="r" b="b"/>
                <a:pathLst>
                  <a:path w="62" h="43">
                    <a:moveTo>
                      <a:pt x="7" y="0"/>
                    </a:moveTo>
                    <a:lnTo>
                      <a:pt x="62" y="8"/>
                    </a:lnTo>
                    <a:lnTo>
                      <a:pt x="62" y="9"/>
                    </a:lnTo>
                    <a:lnTo>
                      <a:pt x="54" y="43"/>
                    </a:lnTo>
                    <a:lnTo>
                      <a:pt x="0" y="26"/>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97" name="Freeform 85"/>
              <p:cNvSpPr>
                <a:spLocks/>
              </p:cNvSpPr>
              <p:nvPr/>
            </p:nvSpPr>
            <p:spPr bwMode="gray">
              <a:xfrm>
                <a:off x="6726238" y="3306763"/>
                <a:ext cx="47625" cy="33337"/>
              </a:xfrm>
              <a:custGeom>
                <a:avLst/>
                <a:gdLst>
                  <a:gd name="T0" fmla="*/ 54 w 62"/>
                  <a:gd name="T1" fmla="*/ 0 h 42"/>
                  <a:gd name="T2" fmla="*/ 62 w 62"/>
                  <a:gd name="T3" fmla="*/ 34 h 42"/>
                  <a:gd name="T4" fmla="*/ 6 w 62"/>
                  <a:gd name="T5" fmla="*/ 42 h 42"/>
                  <a:gd name="T6" fmla="*/ 0 w 62"/>
                  <a:gd name="T7" fmla="*/ 18 h 42"/>
                  <a:gd name="T8" fmla="*/ 54 w 62"/>
                  <a:gd name="T9" fmla="*/ 0 h 42"/>
                </a:gdLst>
                <a:ahLst/>
                <a:cxnLst>
                  <a:cxn ang="0">
                    <a:pos x="T0" y="T1"/>
                  </a:cxn>
                  <a:cxn ang="0">
                    <a:pos x="T2" y="T3"/>
                  </a:cxn>
                  <a:cxn ang="0">
                    <a:pos x="T4" y="T5"/>
                  </a:cxn>
                  <a:cxn ang="0">
                    <a:pos x="T6" y="T7"/>
                  </a:cxn>
                  <a:cxn ang="0">
                    <a:pos x="T8" y="T9"/>
                  </a:cxn>
                </a:cxnLst>
                <a:rect l="0" t="0" r="r" b="b"/>
                <a:pathLst>
                  <a:path w="62" h="42">
                    <a:moveTo>
                      <a:pt x="54" y="0"/>
                    </a:moveTo>
                    <a:lnTo>
                      <a:pt x="62" y="34"/>
                    </a:lnTo>
                    <a:lnTo>
                      <a:pt x="6" y="42"/>
                    </a:lnTo>
                    <a:lnTo>
                      <a:pt x="0" y="18"/>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98" name="Freeform 86"/>
              <p:cNvSpPr>
                <a:spLocks/>
              </p:cNvSpPr>
              <p:nvPr/>
            </p:nvSpPr>
            <p:spPr bwMode="gray">
              <a:xfrm>
                <a:off x="6699250" y="3244850"/>
                <a:ext cx="49213" cy="46037"/>
              </a:xfrm>
              <a:custGeom>
                <a:avLst/>
                <a:gdLst>
                  <a:gd name="T0" fmla="*/ 41 w 62"/>
                  <a:gd name="T1" fmla="*/ 0 h 58"/>
                  <a:gd name="T2" fmla="*/ 62 w 62"/>
                  <a:gd name="T3" fmla="*/ 26 h 58"/>
                  <a:gd name="T4" fmla="*/ 16 w 62"/>
                  <a:gd name="T5" fmla="*/ 58 h 58"/>
                  <a:gd name="T6" fmla="*/ 0 w 62"/>
                  <a:gd name="T7" fmla="*/ 38 h 58"/>
                  <a:gd name="T8" fmla="*/ 41 w 62"/>
                  <a:gd name="T9" fmla="*/ 0 h 58"/>
                </a:gdLst>
                <a:ahLst/>
                <a:cxnLst>
                  <a:cxn ang="0">
                    <a:pos x="T0" y="T1"/>
                  </a:cxn>
                  <a:cxn ang="0">
                    <a:pos x="T2" y="T3"/>
                  </a:cxn>
                  <a:cxn ang="0">
                    <a:pos x="T4" y="T5"/>
                  </a:cxn>
                  <a:cxn ang="0">
                    <a:pos x="T6" y="T7"/>
                  </a:cxn>
                  <a:cxn ang="0">
                    <a:pos x="T8" y="T9"/>
                  </a:cxn>
                </a:cxnLst>
                <a:rect l="0" t="0" r="r" b="b"/>
                <a:pathLst>
                  <a:path w="62" h="58">
                    <a:moveTo>
                      <a:pt x="41" y="0"/>
                    </a:moveTo>
                    <a:lnTo>
                      <a:pt x="62" y="26"/>
                    </a:lnTo>
                    <a:lnTo>
                      <a:pt x="16" y="58"/>
                    </a:lnTo>
                    <a:lnTo>
                      <a:pt x="0" y="38"/>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99" name="Freeform 87"/>
              <p:cNvSpPr>
                <a:spLocks/>
              </p:cNvSpPr>
              <p:nvPr/>
            </p:nvSpPr>
            <p:spPr bwMode="gray">
              <a:xfrm>
                <a:off x="6654800" y="3205163"/>
                <a:ext cx="41275" cy="49212"/>
              </a:xfrm>
              <a:custGeom>
                <a:avLst/>
                <a:gdLst>
                  <a:gd name="T0" fmla="*/ 19 w 51"/>
                  <a:gd name="T1" fmla="*/ 0 h 64"/>
                  <a:gd name="T2" fmla="*/ 51 w 51"/>
                  <a:gd name="T3" fmla="*/ 15 h 64"/>
                  <a:gd name="T4" fmla="*/ 23 w 51"/>
                  <a:gd name="T5" fmla="*/ 64 h 64"/>
                  <a:gd name="T6" fmla="*/ 0 w 51"/>
                  <a:gd name="T7" fmla="*/ 53 h 64"/>
                  <a:gd name="T8" fmla="*/ 19 w 51"/>
                  <a:gd name="T9" fmla="*/ 0 h 64"/>
                </a:gdLst>
                <a:ahLst/>
                <a:cxnLst>
                  <a:cxn ang="0">
                    <a:pos x="T0" y="T1"/>
                  </a:cxn>
                  <a:cxn ang="0">
                    <a:pos x="T2" y="T3"/>
                  </a:cxn>
                  <a:cxn ang="0">
                    <a:pos x="T4" y="T5"/>
                  </a:cxn>
                  <a:cxn ang="0">
                    <a:pos x="T6" y="T7"/>
                  </a:cxn>
                  <a:cxn ang="0">
                    <a:pos x="T8" y="T9"/>
                  </a:cxn>
                </a:cxnLst>
                <a:rect l="0" t="0" r="r" b="b"/>
                <a:pathLst>
                  <a:path w="51" h="64">
                    <a:moveTo>
                      <a:pt x="19" y="0"/>
                    </a:moveTo>
                    <a:lnTo>
                      <a:pt x="51" y="15"/>
                    </a:lnTo>
                    <a:lnTo>
                      <a:pt x="23" y="64"/>
                    </a:lnTo>
                    <a:lnTo>
                      <a:pt x="0" y="53"/>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100" name="Freeform 88"/>
              <p:cNvSpPr>
                <a:spLocks/>
              </p:cNvSpPr>
              <p:nvPr/>
            </p:nvSpPr>
            <p:spPr bwMode="gray">
              <a:xfrm>
                <a:off x="6599238" y="3194050"/>
                <a:ext cx="28575" cy="44450"/>
              </a:xfrm>
              <a:custGeom>
                <a:avLst/>
                <a:gdLst>
                  <a:gd name="T0" fmla="*/ 17 w 35"/>
                  <a:gd name="T1" fmla="*/ 0 h 57"/>
                  <a:gd name="T2" fmla="*/ 35 w 35"/>
                  <a:gd name="T3" fmla="*/ 1 h 57"/>
                  <a:gd name="T4" fmla="*/ 29 w 35"/>
                  <a:gd name="T5" fmla="*/ 57 h 57"/>
                  <a:gd name="T6" fmla="*/ 17 w 35"/>
                  <a:gd name="T7" fmla="*/ 56 h 57"/>
                  <a:gd name="T8" fmla="*/ 4 w 35"/>
                  <a:gd name="T9" fmla="*/ 57 h 57"/>
                  <a:gd name="T10" fmla="*/ 0 w 35"/>
                  <a:gd name="T11" fmla="*/ 1 h 57"/>
                  <a:gd name="T12" fmla="*/ 8 w 35"/>
                  <a:gd name="T13" fmla="*/ 0 h 57"/>
                  <a:gd name="T14" fmla="*/ 17 w 35"/>
                  <a:gd name="T15" fmla="*/ 0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7">
                    <a:moveTo>
                      <a:pt x="17" y="0"/>
                    </a:moveTo>
                    <a:lnTo>
                      <a:pt x="35" y="1"/>
                    </a:lnTo>
                    <a:lnTo>
                      <a:pt x="29" y="57"/>
                    </a:lnTo>
                    <a:lnTo>
                      <a:pt x="17" y="56"/>
                    </a:lnTo>
                    <a:lnTo>
                      <a:pt x="4" y="57"/>
                    </a:lnTo>
                    <a:lnTo>
                      <a:pt x="0" y="1"/>
                    </a:lnTo>
                    <a:lnTo>
                      <a:pt x="8"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101" name="Freeform 89"/>
              <p:cNvSpPr>
                <a:spLocks/>
              </p:cNvSpPr>
              <p:nvPr/>
            </p:nvSpPr>
            <p:spPr bwMode="gray">
              <a:xfrm>
                <a:off x="6530975" y="3205163"/>
                <a:ext cx="39688" cy="49212"/>
              </a:xfrm>
              <a:custGeom>
                <a:avLst/>
                <a:gdLst>
                  <a:gd name="T0" fmla="*/ 31 w 50"/>
                  <a:gd name="T1" fmla="*/ 0 h 63"/>
                  <a:gd name="T2" fmla="*/ 50 w 50"/>
                  <a:gd name="T3" fmla="*/ 52 h 63"/>
                  <a:gd name="T4" fmla="*/ 29 w 50"/>
                  <a:gd name="T5" fmla="*/ 63 h 63"/>
                  <a:gd name="T6" fmla="*/ 0 w 50"/>
                  <a:gd name="T7" fmla="*/ 14 h 63"/>
                  <a:gd name="T8" fmla="*/ 31 w 50"/>
                  <a:gd name="T9" fmla="*/ 0 h 63"/>
                </a:gdLst>
                <a:ahLst/>
                <a:cxnLst>
                  <a:cxn ang="0">
                    <a:pos x="T0" y="T1"/>
                  </a:cxn>
                  <a:cxn ang="0">
                    <a:pos x="T2" y="T3"/>
                  </a:cxn>
                  <a:cxn ang="0">
                    <a:pos x="T4" y="T5"/>
                  </a:cxn>
                  <a:cxn ang="0">
                    <a:pos x="T6" y="T7"/>
                  </a:cxn>
                  <a:cxn ang="0">
                    <a:pos x="T8" y="T9"/>
                  </a:cxn>
                </a:cxnLst>
                <a:rect l="0" t="0" r="r" b="b"/>
                <a:pathLst>
                  <a:path w="50" h="63">
                    <a:moveTo>
                      <a:pt x="31" y="0"/>
                    </a:moveTo>
                    <a:lnTo>
                      <a:pt x="50" y="52"/>
                    </a:lnTo>
                    <a:lnTo>
                      <a:pt x="29" y="63"/>
                    </a:lnTo>
                    <a:lnTo>
                      <a:pt x="0" y="14"/>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102" name="Freeform 90"/>
              <p:cNvSpPr>
                <a:spLocks/>
              </p:cNvSpPr>
              <p:nvPr/>
            </p:nvSpPr>
            <p:spPr bwMode="gray">
              <a:xfrm>
                <a:off x="6478588" y="3244850"/>
                <a:ext cx="49213" cy="46037"/>
              </a:xfrm>
              <a:custGeom>
                <a:avLst/>
                <a:gdLst>
                  <a:gd name="T0" fmla="*/ 22 w 63"/>
                  <a:gd name="T1" fmla="*/ 0 h 58"/>
                  <a:gd name="T2" fmla="*/ 63 w 63"/>
                  <a:gd name="T3" fmla="*/ 38 h 58"/>
                  <a:gd name="T4" fmla="*/ 47 w 63"/>
                  <a:gd name="T5" fmla="*/ 58 h 58"/>
                  <a:gd name="T6" fmla="*/ 0 w 63"/>
                  <a:gd name="T7" fmla="*/ 26 h 58"/>
                  <a:gd name="T8" fmla="*/ 22 w 63"/>
                  <a:gd name="T9" fmla="*/ 0 h 58"/>
                </a:gdLst>
                <a:ahLst/>
                <a:cxnLst>
                  <a:cxn ang="0">
                    <a:pos x="T0" y="T1"/>
                  </a:cxn>
                  <a:cxn ang="0">
                    <a:pos x="T2" y="T3"/>
                  </a:cxn>
                  <a:cxn ang="0">
                    <a:pos x="T4" y="T5"/>
                  </a:cxn>
                  <a:cxn ang="0">
                    <a:pos x="T6" y="T7"/>
                  </a:cxn>
                  <a:cxn ang="0">
                    <a:pos x="T8" y="T9"/>
                  </a:cxn>
                </a:cxnLst>
                <a:rect l="0" t="0" r="r" b="b"/>
                <a:pathLst>
                  <a:path w="63" h="58">
                    <a:moveTo>
                      <a:pt x="22" y="0"/>
                    </a:moveTo>
                    <a:lnTo>
                      <a:pt x="63" y="38"/>
                    </a:lnTo>
                    <a:lnTo>
                      <a:pt x="47" y="58"/>
                    </a:lnTo>
                    <a:lnTo>
                      <a:pt x="0" y="26"/>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103" name="Freeform 91"/>
              <p:cNvSpPr>
                <a:spLocks/>
              </p:cNvSpPr>
              <p:nvPr/>
            </p:nvSpPr>
            <p:spPr bwMode="gray">
              <a:xfrm>
                <a:off x="6453188" y="3308350"/>
                <a:ext cx="47625" cy="31750"/>
              </a:xfrm>
              <a:custGeom>
                <a:avLst/>
                <a:gdLst>
                  <a:gd name="T0" fmla="*/ 7 w 60"/>
                  <a:gd name="T1" fmla="*/ 0 h 42"/>
                  <a:gd name="T2" fmla="*/ 60 w 60"/>
                  <a:gd name="T3" fmla="*/ 17 h 42"/>
                  <a:gd name="T4" fmla="*/ 54 w 60"/>
                  <a:gd name="T5" fmla="*/ 42 h 42"/>
                  <a:gd name="T6" fmla="*/ 48 w 60"/>
                  <a:gd name="T7" fmla="*/ 40 h 42"/>
                  <a:gd name="T8" fmla="*/ 0 w 60"/>
                  <a:gd name="T9" fmla="*/ 34 h 42"/>
                  <a:gd name="T10" fmla="*/ 0 w 60"/>
                  <a:gd name="T11" fmla="*/ 33 h 42"/>
                  <a:gd name="T12" fmla="*/ 0 w 60"/>
                  <a:gd name="T13" fmla="*/ 33 h 42"/>
                  <a:gd name="T14" fmla="*/ 7 w 60"/>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42">
                    <a:moveTo>
                      <a:pt x="7" y="0"/>
                    </a:moveTo>
                    <a:lnTo>
                      <a:pt x="60" y="17"/>
                    </a:lnTo>
                    <a:lnTo>
                      <a:pt x="54" y="42"/>
                    </a:lnTo>
                    <a:lnTo>
                      <a:pt x="48" y="40"/>
                    </a:lnTo>
                    <a:lnTo>
                      <a:pt x="0" y="34"/>
                    </a:lnTo>
                    <a:lnTo>
                      <a:pt x="0" y="33"/>
                    </a:lnTo>
                    <a:lnTo>
                      <a:pt x="0" y="33"/>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104" name="Freeform 92"/>
              <p:cNvSpPr>
                <a:spLocks/>
              </p:cNvSpPr>
              <p:nvPr/>
            </p:nvSpPr>
            <p:spPr bwMode="gray">
              <a:xfrm>
                <a:off x="6453188" y="3373438"/>
                <a:ext cx="47625" cy="31750"/>
              </a:xfrm>
              <a:custGeom>
                <a:avLst/>
                <a:gdLst>
                  <a:gd name="T0" fmla="*/ 54 w 60"/>
                  <a:gd name="T1" fmla="*/ 0 h 42"/>
                  <a:gd name="T2" fmla="*/ 60 w 60"/>
                  <a:gd name="T3" fmla="*/ 26 h 42"/>
                  <a:gd name="T4" fmla="*/ 7 w 60"/>
                  <a:gd name="T5" fmla="*/ 42 h 42"/>
                  <a:gd name="T6" fmla="*/ 0 w 60"/>
                  <a:gd name="T7" fmla="*/ 9 h 42"/>
                  <a:gd name="T8" fmla="*/ 54 w 60"/>
                  <a:gd name="T9" fmla="*/ 0 h 42"/>
                </a:gdLst>
                <a:ahLst/>
                <a:cxnLst>
                  <a:cxn ang="0">
                    <a:pos x="T0" y="T1"/>
                  </a:cxn>
                  <a:cxn ang="0">
                    <a:pos x="T2" y="T3"/>
                  </a:cxn>
                  <a:cxn ang="0">
                    <a:pos x="T4" y="T5"/>
                  </a:cxn>
                  <a:cxn ang="0">
                    <a:pos x="T6" y="T7"/>
                  </a:cxn>
                  <a:cxn ang="0">
                    <a:pos x="T8" y="T9"/>
                  </a:cxn>
                </a:cxnLst>
                <a:rect l="0" t="0" r="r" b="b"/>
                <a:pathLst>
                  <a:path w="60" h="42">
                    <a:moveTo>
                      <a:pt x="54" y="0"/>
                    </a:moveTo>
                    <a:lnTo>
                      <a:pt x="60" y="26"/>
                    </a:lnTo>
                    <a:lnTo>
                      <a:pt x="7" y="42"/>
                    </a:lnTo>
                    <a:lnTo>
                      <a:pt x="0" y="9"/>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sp>
            <p:nvSpPr>
              <p:cNvPr id="105" name="Freeform 93"/>
              <p:cNvSpPr>
                <a:spLocks/>
              </p:cNvSpPr>
              <p:nvPr/>
            </p:nvSpPr>
            <p:spPr bwMode="gray">
              <a:xfrm>
                <a:off x="6478588" y="3422650"/>
                <a:ext cx="49213" cy="46037"/>
              </a:xfrm>
              <a:custGeom>
                <a:avLst/>
                <a:gdLst>
                  <a:gd name="T0" fmla="*/ 47 w 63"/>
                  <a:gd name="T1" fmla="*/ 0 h 58"/>
                  <a:gd name="T2" fmla="*/ 63 w 63"/>
                  <a:gd name="T3" fmla="*/ 19 h 58"/>
                  <a:gd name="T4" fmla="*/ 22 w 63"/>
                  <a:gd name="T5" fmla="*/ 58 h 58"/>
                  <a:gd name="T6" fmla="*/ 0 w 63"/>
                  <a:gd name="T7" fmla="*/ 30 h 58"/>
                  <a:gd name="T8" fmla="*/ 47 w 63"/>
                  <a:gd name="T9" fmla="*/ 0 h 58"/>
                </a:gdLst>
                <a:ahLst/>
                <a:cxnLst>
                  <a:cxn ang="0">
                    <a:pos x="T0" y="T1"/>
                  </a:cxn>
                  <a:cxn ang="0">
                    <a:pos x="T2" y="T3"/>
                  </a:cxn>
                  <a:cxn ang="0">
                    <a:pos x="T4" y="T5"/>
                  </a:cxn>
                  <a:cxn ang="0">
                    <a:pos x="T6" y="T7"/>
                  </a:cxn>
                  <a:cxn ang="0">
                    <a:pos x="T8" y="T9"/>
                  </a:cxn>
                </a:cxnLst>
                <a:rect l="0" t="0" r="r" b="b"/>
                <a:pathLst>
                  <a:path w="63" h="58">
                    <a:moveTo>
                      <a:pt x="47" y="0"/>
                    </a:moveTo>
                    <a:lnTo>
                      <a:pt x="63" y="19"/>
                    </a:lnTo>
                    <a:lnTo>
                      <a:pt x="22" y="58"/>
                    </a:lnTo>
                    <a:lnTo>
                      <a:pt x="0" y="30"/>
                    </a:lnTo>
                    <a:lnTo>
                      <a:pt x="4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grpSp>
      </p:grpSp>
      <p:grpSp>
        <p:nvGrpSpPr>
          <p:cNvPr id="106" name="Group 105"/>
          <p:cNvGrpSpPr/>
          <p:nvPr/>
        </p:nvGrpSpPr>
        <p:grpSpPr>
          <a:xfrm>
            <a:off x="1002102" y="5395429"/>
            <a:ext cx="2746470" cy="759683"/>
            <a:chOff x="4917750" y="4500162"/>
            <a:chExt cx="2746470" cy="854159"/>
          </a:xfrm>
        </p:grpSpPr>
        <p:sp>
          <p:nvSpPr>
            <p:cNvPr id="107" name="Pentagon 106"/>
            <p:cNvSpPr/>
            <p:nvPr/>
          </p:nvSpPr>
          <p:spPr>
            <a:xfrm>
              <a:off x="4917750" y="4500162"/>
              <a:ext cx="2746470" cy="854159"/>
            </a:xfrm>
            <a:prstGeom prst="homePlate">
              <a:avLst/>
            </a:prstGeom>
            <a:solidFill>
              <a:srgbClr val="00BEE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mn-ea"/>
                <a:cs typeface="+mn-cs"/>
              </a:endParaRPr>
            </a:p>
          </p:txBody>
        </p:sp>
        <p:sp>
          <p:nvSpPr>
            <p:cNvPr id="108" name="TextBox 107"/>
            <p:cNvSpPr txBox="1"/>
            <p:nvPr/>
          </p:nvSpPr>
          <p:spPr>
            <a:xfrm>
              <a:off x="5371328" y="4742575"/>
              <a:ext cx="22928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Arial"/>
                </a:rPr>
                <a:t>FIELDING DATES</a:t>
              </a:r>
            </a:p>
          </p:txBody>
        </p:sp>
        <p:sp>
          <p:nvSpPr>
            <p:cNvPr id="109" name="Freeform 1975"/>
            <p:cNvSpPr>
              <a:spLocks noChangeAspect="1" noEditPoints="1"/>
            </p:cNvSpPr>
            <p:nvPr/>
          </p:nvSpPr>
          <p:spPr bwMode="auto">
            <a:xfrm>
              <a:off x="4968954" y="4698641"/>
              <a:ext cx="414975" cy="457200"/>
            </a:xfrm>
            <a:custGeom>
              <a:avLst/>
              <a:gdLst>
                <a:gd name="T0" fmla="*/ 241 w 285"/>
                <a:gd name="T1" fmla="*/ 57 h 314"/>
                <a:gd name="T2" fmla="*/ 219 w 285"/>
                <a:gd name="T3" fmla="*/ 72 h 314"/>
                <a:gd name="T4" fmla="*/ 196 w 285"/>
                <a:gd name="T5" fmla="*/ 57 h 314"/>
                <a:gd name="T6" fmla="*/ 91 w 285"/>
                <a:gd name="T7" fmla="*/ 30 h 314"/>
                <a:gd name="T8" fmla="*/ 84 w 285"/>
                <a:gd name="T9" fmla="*/ 65 h 314"/>
                <a:gd name="T10" fmla="*/ 58 w 285"/>
                <a:gd name="T11" fmla="*/ 70 h 314"/>
                <a:gd name="T12" fmla="*/ 42 w 285"/>
                <a:gd name="T13" fmla="*/ 48 h 314"/>
                <a:gd name="T14" fmla="*/ 17 w 285"/>
                <a:gd name="T15" fmla="*/ 42 h 314"/>
                <a:gd name="T16" fmla="*/ 0 w 285"/>
                <a:gd name="T17" fmla="*/ 80 h 314"/>
                <a:gd name="T18" fmla="*/ 10 w 285"/>
                <a:gd name="T19" fmla="*/ 295 h 314"/>
                <a:gd name="T20" fmla="*/ 49 w 285"/>
                <a:gd name="T21" fmla="*/ 314 h 314"/>
                <a:gd name="T22" fmla="*/ 265 w 285"/>
                <a:gd name="T23" fmla="*/ 305 h 314"/>
                <a:gd name="T24" fmla="*/ 285 w 285"/>
                <a:gd name="T25" fmla="*/ 266 h 314"/>
                <a:gd name="T26" fmla="*/ 277 w 285"/>
                <a:gd name="T27" fmla="*/ 53 h 314"/>
                <a:gd name="T28" fmla="*/ 243 w 285"/>
                <a:gd name="T29" fmla="*/ 31 h 314"/>
                <a:gd name="T30" fmla="*/ 252 w 285"/>
                <a:gd name="T31" fmla="*/ 281 h 314"/>
                <a:gd name="T32" fmla="*/ 49 w 285"/>
                <a:gd name="T33" fmla="*/ 289 h 314"/>
                <a:gd name="T34" fmla="*/ 29 w 285"/>
                <a:gd name="T35" fmla="*/ 274 h 314"/>
                <a:gd name="T36" fmla="*/ 258 w 285"/>
                <a:gd name="T37" fmla="*/ 116 h 314"/>
                <a:gd name="T38" fmla="*/ 62 w 285"/>
                <a:gd name="T39" fmla="*/ 62 h 314"/>
                <a:gd name="T40" fmla="*/ 53 w 285"/>
                <a:gd name="T41" fmla="*/ 52 h 314"/>
                <a:gd name="T42" fmla="*/ 53 w 285"/>
                <a:gd name="T43" fmla="*/ 10 h 314"/>
                <a:gd name="T44" fmla="*/ 62 w 285"/>
                <a:gd name="T45" fmla="*/ 1 h 314"/>
                <a:gd name="T46" fmla="*/ 75 w 285"/>
                <a:gd name="T47" fmla="*/ 3 h 314"/>
                <a:gd name="T48" fmla="*/ 81 w 285"/>
                <a:gd name="T49" fmla="*/ 16 h 314"/>
                <a:gd name="T50" fmla="*/ 78 w 285"/>
                <a:gd name="T51" fmla="*/ 56 h 314"/>
                <a:gd name="T52" fmla="*/ 67 w 285"/>
                <a:gd name="T53" fmla="*/ 62 h 314"/>
                <a:gd name="T54" fmla="*/ 210 w 285"/>
                <a:gd name="T55" fmla="*/ 60 h 314"/>
                <a:gd name="T56" fmla="*/ 204 w 285"/>
                <a:gd name="T57" fmla="*/ 48 h 314"/>
                <a:gd name="T58" fmla="*/ 207 w 285"/>
                <a:gd name="T59" fmla="*/ 6 h 314"/>
                <a:gd name="T60" fmla="*/ 219 w 285"/>
                <a:gd name="T61" fmla="*/ 0 h 314"/>
                <a:gd name="T62" fmla="*/ 230 w 285"/>
                <a:gd name="T63" fmla="*/ 6 h 314"/>
                <a:gd name="T64" fmla="*/ 233 w 285"/>
                <a:gd name="T65" fmla="*/ 48 h 314"/>
                <a:gd name="T66" fmla="*/ 227 w 285"/>
                <a:gd name="T67" fmla="*/ 60 h 314"/>
                <a:gd name="T68" fmla="*/ 110 w 285"/>
                <a:gd name="T69" fmla="*/ 146 h 314"/>
                <a:gd name="T70" fmla="*/ 80 w 285"/>
                <a:gd name="T71" fmla="*/ 183 h 314"/>
                <a:gd name="T72" fmla="*/ 49 w 285"/>
                <a:gd name="T73" fmla="*/ 199 h 314"/>
                <a:gd name="T74" fmla="*/ 73 w 285"/>
                <a:gd name="T75" fmla="*/ 162 h 314"/>
                <a:gd name="T76" fmla="*/ 110 w 285"/>
                <a:gd name="T77" fmla="*/ 146 h 314"/>
                <a:gd name="T78" fmla="*/ 144 w 285"/>
                <a:gd name="T79" fmla="*/ 242 h 314"/>
                <a:gd name="T80" fmla="*/ 166 w 285"/>
                <a:gd name="T81" fmla="*/ 212 h 314"/>
                <a:gd name="T82" fmla="*/ 195 w 285"/>
                <a:gd name="T83" fmla="*/ 187 h 314"/>
                <a:gd name="T84" fmla="*/ 199 w 285"/>
                <a:gd name="T85" fmla="*/ 178 h 314"/>
                <a:gd name="T86" fmla="*/ 196 w 285"/>
                <a:gd name="T87" fmla="*/ 170 h 314"/>
                <a:gd name="T88" fmla="*/ 187 w 285"/>
                <a:gd name="T89" fmla="*/ 167 h 314"/>
                <a:gd name="T90" fmla="*/ 178 w 285"/>
                <a:gd name="T91" fmla="*/ 170 h 314"/>
                <a:gd name="T92" fmla="*/ 172 w 285"/>
                <a:gd name="T93" fmla="*/ 182 h 314"/>
                <a:gd name="T94" fmla="*/ 150 w 285"/>
                <a:gd name="T95" fmla="*/ 160 h 314"/>
                <a:gd name="T96" fmla="*/ 162 w 285"/>
                <a:gd name="T97" fmla="*/ 150 h 314"/>
                <a:gd name="T98" fmla="*/ 199 w 285"/>
                <a:gd name="T99" fmla="*/ 147 h 314"/>
                <a:gd name="T100" fmla="*/ 220 w 285"/>
                <a:gd name="T101" fmla="*/ 156 h 314"/>
                <a:gd name="T102" fmla="*/ 229 w 285"/>
                <a:gd name="T103" fmla="*/ 177 h 314"/>
                <a:gd name="T104" fmla="*/ 215 w 285"/>
                <a:gd name="T105" fmla="*/ 205 h 314"/>
                <a:gd name="T106" fmla="*/ 195 w 285"/>
                <a:gd name="T107" fmla="*/ 220 h 314"/>
                <a:gd name="T108" fmla="*/ 187 w 285"/>
                <a:gd name="T109" fmla="*/ 226 h 314"/>
                <a:gd name="T110" fmla="*/ 229 w 285"/>
                <a:gd name="T111" fmla="*/ 25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5" h="314">
                  <a:moveTo>
                    <a:pt x="243" y="31"/>
                  </a:moveTo>
                  <a:lnTo>
                    <a:pt x="243" y="48"/>
                  </a:lnTo>
                  <a:lnTo>
                    <a:pt x="241" y="57"/>
                  </a:lnTo>
                  <a:lnTo>
                    <a:pt x="236" y="65"/>
                  </a:lnTo>
                  <a:lnTo>
                    <a:pt x="228" y="70"/>
                  </a:lnTo>
                  <a:lnTo>
                    <a:pt x="219" y="72"/>
                  </a:lnTo>
                  <a:lnTo>
                    <a:pt x="209" y="70"/>
                  </a:lnTo>
                  <a:lnTo>
                    <a:pt x="201" y="65"/>
                  </a:lnTo>
                  <a:lnTo>
                    <a:pt x="196" y="57"/>
                  </a:lnTo>
                  <a:lnTo>
                    <a:pt x="194" y="48"/>
                  </a:lnTo>
                  <a:lnTo>
                    <a:pt x="194" y="30"/>
                  </a:lnTo>
                  <a:lnTo>
                    <a:pt x="91" y="30"/>
                  </a:lnTo>
                  <a:lnTo>
                    <a:pt x="91" y="48"/>
                  </a:lnTo>
                  <a:lnTo>
                    <a:pt x="89" y="57"/>
                  </a:lnTo>
                  <a:lnTo>
                    <a:pt x="84" y="65"/>
                  </a:lnTo>
                  <a:lnTo>
                    <a:pt x="76" y="70"/>
                  </a:lnTo>
                  <a:lnTo>
                    <a:pt x="67" y="72"/>
                  </a:lnTo>
                  <a:lnTo>
                    <a:pt x="58" y="70"/>
                  </a:lnTo>
                  <a:lnTo>
                    <a:pt x="49" y="65"/>
                  </a:lnTo>
                  <a:lnTo>
                    <a:pt x="44" y="57"/>
                  </a:lnTo>
                  <a:lnTo>
                    <a:pt x="42" y="48"/>
                  </a:lnTo>
                  <a:lnTo>
                    <a:pt x="42" y="31"/>
                  </a:lnTo>
                  <a:lnTo>
                    <a:pt x="29" y="34"/>
                  </a:lnTo>
                  <a:lnTo>
                    <a:pt x="17" y="42"/>
                  </a:lnTo>
                  <a:lnTo>
                    <a:pt x="8" y="53"/>
                  </a:lnTo>
                  <a:lnTo>
                    <a:pt x="3" y="65"/>
                  </a:lnTo>
                  <a:lnTo>
                    <a:pt x="0" y="80"/>
                  </a:lnTo>
                  <a:lnTo>
                    <a:pt x="0" y="266"/>
                  </a:lnTo>
                  <a:lnTo>
                    <a:pt x="3" y="281"/>
                  </a:lnTo>
                  <a:lnTo>
                    <a:pt x="10" y="295"/>
                  </a:lnTo>
                  <a:lnTo>
                    <a:pt x="20" y="305"/>
                  </a:lnTo>
                  <a:lnTo>
                    <a:pt x="34" y="312"/>
                  </a:lnTo>
                  <a:lnTo>
                    <a:pt x="49" y="314"/>
                  </a:lnTo>
                  <a:lnTo>
                    <a:pt x="236" y="314"/>
                  </a:lnTo>
                  <a:lnTo>
                    <a:pt x="251" y="312"/>
                  </a:lnTo>
                  <a:lnTo>
                    <a:pt x="265" y="305"/>
                  </a:lnTo>
                  <a:lnTo>
                    <a:pt x="276" y="295"/>
                  </a:lnTo>
                  <a:lnTo>
                    <a:pt x="282" y="281"/>
                  </a:lnTo>
                  <a:lnTo>
                    <a:pt x="285" y="266"/>
                  </a:lnTo>
                  <a:lnTo>
                    <a:pt x="285" y="80"/>
                  </a:lnTo>
                  <a:lnTo>
                    <a:pt x="283" y="65"/>
                  </a:lnTo>
                  <a:lnTo>
                    <a:pt x="277" y="53"/>
                  </a:lnTo>
                  <a:lnTo>
                    <a:pt x="268" y="42"/>
                  </a:lnTo>
                  <a:lnTo>
                    <a:pt x="256" y="34"/>
                  </a:lnTo>
                  <a:lnTo>
                    <a:pt x="243" y="31"/>
                  </a:lnTo>
                  <a:close/>
                  <a:moveTo>
                    <a:pt x="258" y="266"/>
                  </a:moveTo>
                  <a:lnTo>
                    <a:pt x="256" y="274"/>
                  </a:lnTo>
                  <a:lnTo>
                    <a:pt x="252" y="281"/>
                  </a:lnTo>
                  <a:lnTo>
                    <a:pt x="245" y="286"/>
                  </a:lnTo>
                  <a:lnTo>
                    <a:pt x="236" y="289"/>
                  </a:lnTo>
                  <a:lnTo>
                    <a:pt x="49" y="289"/>
                  </a:lnTo>
                  <a:lnTo>
                    <a:pt x="41" y="286"/>
                  </a:lnTo>
                  <a:lnTo>
                    <a:pt x="34" y="281"/>
                  </a:lnTo>
                  <a:lnTo>
                    <a:pt x="29" y="274"/>
                  </a:lnTo>
                  <a:lnTo>
                    <a:pt x="27" y="266"/>
                  </a:lnTo>
                  <a:lnTo>
                    <a:pt x="27" y="116"/>
                  </a:lnTo>
                  <a:lnTo>
                    <a:pt x="258" y="116"/>
                  </a:lnTo>
                  <a:lnTo>
                    <a:pt x="258" y="266"/>
                  </a:lnTo>
                  <a:close/>
                  <a:moveTo>
                    <a:pt x="67" y="62"/>
                  </a:moveTo>
                  <a:lnTo>
                    <a:pt x="62" y="62"/>
                  </a:lnTo>
                  <a:lnTo>
                    <a:pt x="58" y="60"/>
                  </a:lnTo>
                  <a:lnTo>
                    <a:pt x="55" y="56"/>
                  </a:lnTo>
                  <a:lnTo>
                    <a:pt x="53" y="52"/>
                  </a:lnTo>
                  <a:lnTo>
                    <a:pt x="51" y="48"/>
                  </a:lnTo>
                  <a:lnTo>
                    <a:pt x="51" y="16"/>
                  </a:lnTo>
                  <a:lnTo>
                    <a:pt x="53" y="10"/>
                  </a:lnTo>
                  <a:lnTo>
                    <a:pt x="55" y="6"/>
                  </a:lnTo>
                  <a:lnTo>
                    <a:pt x="58" y="3"/>
                  </a:lnTo>
                  <a:lnTo>
                    <a:pt x="62" y="1"/>
                  </a:lnTo>
                  <a:lnTo>
                    <a:pt x="67" y="0"/>
                  </a:lnTo>
                  <a:lnTo>
                    <a:pt x="71" y="1"/>
                  </a:lnTo>
                  <a:lnTo>
                    <a:pt x="75" y="3"/>
                  </a:lnTo>
                  <a:lnTo>
                    <a:pt x="78" y="6"/>
                  </a:lnTo>
                  <a:lnTo>
                    <a:pt x="80" y="10"/>
                  </a:lnTo>
                  <a:lnTo>
                    <a:pt x="81" y="16"/>
                  </a:lnTo>
                  <a:lnTo>
                    <a:pt x="81" y="48"/>
                  </a:lnTo>
                  <a:lnTo>
                    <a:pt x="80" y="52"/>
                  </a:lnTo>
                  <a:lnTo>
                    <a:pt x="78" y="56"/>
                  </a:lnTo>
                  <a:lnTo>
                    <a:pt x="75" y="60"/>
                  </a:lnTo>
                  <a:lnTo>
                    <a:pt x="71" y="62"/>
                  </a:lnTo>
                  <a:lnTo>
                    <a:pt x="67" y="62"/>
                  </a:lnTo>
                  <a:close/>
                  <a:moveTo>
                    <a:pt x="219" y="62"/>
                  </a:moveTo>
                  <a:lnTo>
                    <a:pt x="214" y="62"/>
                  </a:lnTo>
                  <a:lnTo>
                    <a:pt x="210" y="60"/>
                  </a:lnTo>
                  <a:lnTo>
                    <a:pt x="207" y="56"/>
                  </a:lnTo>
                  <a:lnTo>
                    <a:pt x="205" y="52"/>
                  </a:lnTo>
                  <a:lnTo>
                    <a:pt x="204" y="48"/>
                  </a:lnTo>
                  <a:lnTo>
                    <a:pt x="204" y="16"/>
                  </a:lnTo>
                  <a:lnTo>
                    <a:pt x="205" y="10"/>
                  </a:lnTo>
                  <a:lnTo>
                    <a:pt x="207" y="6"/>
                  </a:lnTo>
                  <a:lnTo>
                    <a:pt x="210" y="3"/>
                  </a:lnTo>
                  <a:lnTo>
                    <a:pt x="214" y="1"/>
                  </a:lnTo>
                  <a:lnTo>
                    <a:pt x="219" y="0"/>
                  </a:lnTo>
                  <a:lnTo>
                    <a:pt x="223" y="1"/>
                  </a:lnTo>
                  <a:lnTo>
                    <a:pt x="227" y="3"/>
                  </a:lnTo>
                  <a:lnTo>
                    <a:pt x="230" y="6"/>
                  </a:lnTo>
                  <a:lnTo>
                    <a:pt x="232" y="10"/>
                  </a:lnTo>
                  <a:lnTo>
                    <a:pt x="233" y="16"/>
                  </a:lnTo>
                  <a:lnTo>
                    <a:pt x="233" y="48"/>
                  </a:lnTo>
                  <a:lnTo>
                    <a:pt x="232" y="52"/>
                  </a:lnTo>
                  <a:lnTo>
                    <a:pt x="230" y="56"/>
                  </a:lnTo>
                  <a:lnTo>
                    <a:pt x="227" y="60"/>
                  </a:lnTo>
                  <a:lnTo>
                    <a:pt x="223" y="62"/>
                  </a:lnTo>
                  <a:lnTo>
                    <a:pt x="219" y="62"/>
                  </a:lnTo>
                  <a:close/>
                  <a:moveTo>
                    <a:pt x="110" y="146"/>
                  </a:moveTo>
                  <a:lnTo>
                    <a:pt x="110" y="254"/>
                  </a:lnTo>
                  <a:lnTo>
                    <a:pt x="80" y="254"/>
                  </a:lnTo>
                  <a:lnTo>
                    <a:pt x="80" y="183"/>
                  </a:lnTo>
                  <a:lnTo>
                    <a:pt x="73" y="188"/>
                  </a:lnTo>
                  <a:lnTo>
                    <a:pt x="66" y="192"/>
                  </a:lnTo>
                  <a:lnTo>
                    <a:pt x="49" y="199"/>
                  </a:lnTo>
                  <a:lnTo>
                    <a:pt x="49" y="175"/>
                  </a:lnTo>
                  <a:lnTo>
                    <a:pt x="63" y="169"/>
                  </a:lnTo>
                  <a:lnTo>
                    <a:pt x="73" y="162"/>
                  </a:lnTo>
                  <a:lnTo>
                    <a:pt x="80" y="155"/>
                  </a:lnTo>
                  <a:lnTo>
                    <a:pt x="86" y="146"/>
                  </a:lnTo>
                  <a:lnTo>
                    <a:pt x="110" y="146"/>
                  </a:lnTo>
                  <a:close/>
                  <a:moveTo>
                    <a:pt x="229" y="254"/>
                  </a:moveTo>
                  <a:lnTo>
                    <a:pt x="140" y="254"/>
                  </a:lnTo>
                  <a:lnTo>
                    <a:pt x="144" y="242"/>
                  </a:lnTo>
                  <a:lnTo>
                    <a:pt x="150" y="230"/>
                  </a:lnTo>
                  <a:lnTo>
                    <a:pt x="157" y="221"/>
                  </a:lnTo>
                  <a:lnTo>
                    <a:pt x="166" y="212"/>
                  </a:lnTo>
                  <a:lnTo>
                    <a:pt x="179" y="202"/>
                  </a:lnTo>
                  <a:lnTo>
                    <a:pt x="190" y="193"/>
                  </a:lnTo>
                  <a:lnTo>
                    <a:pt x="195" y="187"/>
                  </a:lnTo>
                  <a:lnTo>
                    <a:pt x="197" y="184"/>
                  </a:lnTo>
                  <a:lnTo>
                    <a:pt x="199" y="181"/>
                  </a:lnTo>
                  <a:lnTo>
                    <a:pt x="199" y="178"/>
                  </a:lnTo>
                  <a:lnTo>
                    <a:pt x="199" y="175"/>
                  </a:lnTo>
                  <a:lnTo>
                    <a:pt x="197" y="172"/>
                  </a:lnTo>
                  <a:lnTo>
                    <a:pt x="196" y="170"/>
                  </a:lnTo>
                  <a:lnTo>
                    <a:pt x="193" y="168"/>
                  </a:lnTo>
                  <a:lnTo>
                    <a:pt x="190" y="167"/>
                  </a:lnTo>
                  <a:lnTo>
                    <a:pt x="187" y="167"/>
                  </a:lnTo>
                  <a:lnTo>
                    <a:pt x="183" y="167"/>
                  </a:lnTo>
                  <a:lnTo>
                    <a:pt x="180" y="168"/>
                  </a:lnTo>
                  <a:lnTo>
                    <a:pt x="178" y="170"/>
                  </a:lnTo>
                  <a:lnTo>
                    <a:pt x="176" y="173"/>
                  </a:lnTo>
                  <a:lnTo>
                    <a:pt x="174" y="177"/>
                  </a:lnTo>
                  <a:lnTo>
                    <a:pt x="172" y="182"/>
                  </a:lnTo>
                  <a:lnTo>
                    <a:pt x="142" y="180"/>
                  </a:lnTo>
                  <a:lnTo>
                    <a:pt x="146" y="169"/>
                  </a:lnTo>
                  <a:lnTo>
                    <a:pt x="150" y="160"/>
                  </a:lnTo>
                  <a:lnTo>
                    <a:pt x="153" y="156"/>
                  </a:lnTo>
                  <a:lnTo>
                    <a:pt x="157" y="152"/>
                  </a:lnTo>
                  <a:lnTo>
                    <a:pt x="162" y="150"/>
                  </a:lnTo>
                  <a:lnTo>
                    <a:pt x="172" y="147"/>
                  </a:lnTo>
                  <a:lnTo>
                    <a:pt x="186" y="146"/>
                  </a:lnTo>
                  <a:lnTo>
                    <a:pt x="199" y="147"/>
                  </a:lnTo>
                  <a:lnTo>
                    <a:pt x="211" y="149"/>
                  </a:lnTo>
                  <a:lnTo>
                    <a:pt x="216" y="152"/>
                  </a:lnTo>
                  <a:lnTo>
                    <a:pt x="220" y="156"/>
                  </a:lnTo>
                  <a:lnTo>
                    <a:pt x="224" y="160"/>
                  </a:lnTo>
                  <a:lnTo>
                    <a:pt x="227" y="169"/>
                  </a:lnTo>
                  <a:lnTo>
                    <a:pt x="229" y="177"/>
                  </a:lnTo>
                  <a:lnTo>
                    <a:pt x="227" y="186"/>
                  </a:lnTo>
                  <a:lnTo>
                    <a:pt x="223" y="195"/>
                  </a:lnTo>
                  <a:lnTo>
                    <a:pt x="215" y="205"/>
                  </a:lnTo>
                  <a:lnTo>
                    <a:pt x="202" y="215"/>
                  </a:lnTo>
                  <a:lnTo>
                    <a:pt x="198" y="218"/>
                  </a:lnTo>
                  <a:lnTo>
                    <a:pt x="195" y="220"/>
                  </a:lnTo>
                  <a:lnTo>
                    <a:pt x="192" y="222"/>
                  </a:lnTo>
                  <a:lnTo>
                    <a:pt x="190" y="223"/>
                  </a:lnTo>
                  <a:lnTo>
                    <a:pt x="187" y="226"/>
                  </a:lnTo>
                  <a:lnTo>
                    <a:pt x="184" y="231"/>
                  </a:lnTo>
                  <a:lnTo>
                    <a:pt x="229" y="231"/>
                  </a:lnTo>
                  <a:lnTo>
                    <a:pt x="229" y="254"/>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ndParaRPr>
            </a:p>
          </p:txBody>
        </p:sp>
      </p:grpSp>
      <p:graphicFrame>
        <p:nvGraphicFramePr>
          <p:cNvPr id="3" name="Object 2"/>
          <p:cNvGraphicFramePr>
            <a:graphicFrameLocks noChangeAspect="1"/>
          </p:cNvGraphicFramePr>
          <p:nvPr>
            <p:extLst>
              <p:ext uri="{D42A27DB-BD31-4B8C-83A1-F6EECF244321}">
                <p14:modId xmlns:p14="http://schemas.microsoft.com/office/powerpoint/2010/main" val="393861006"/>
              </p:ext>
            </p:extLst>
          </p:nvPr>
        </p:nvGraphicFramePr>
        <p:xfrm>
          <a:off x="5907740" y="5562169"/>
          <a:ext cx="914400" cy="792163"/>
        </p:xfrm>
        <a:graphic>
          <a:graphicData uri="http://schemas.openxmlformats.org/presentationml/2006/ole">
            <mc:AlternateContent xmlns:mc="http://schemas.openxmlformats.org/markup-compatibility/2006">
              <mc:Choice xmlns:v="urn:schemas-microsoft-com:vml" Requires="v">
                <p:oleObj spid="_x0000_s1442" name="Document" showAsIcon="1" r:id="rId3" imgW="914400" imgH="792360" progId="Word.Document.8">
                  <p:embed/>
                </p:oleObj>
              </mc:Choice>
              <mc:Fallback>
                <p:oleObj name="Document" showAsIcon="1" r:id="rId3" imgW="914400" imgH="792360" progId="Word.Document.8">
                  <p:embed/>
                  <p:pic>
                    <p:nvPicPr>
                      <p:cNvPr id="0" name=""/>
                      <p:cNvPicPr/>
                      <p:nvPr/>
                    </p:nvPicPr>
                    <p:blipFill>
                      <a:blip r:embed="rId4"/>
                      <a:stretch>
                        <a:fillRect/>
                      </a:stretch>
                    </p:blipFill>
                    <p:spPr>
                      <a:xfrm>
                        <a:off x="5907740" y="5562169"/>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422885853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1B5C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Insights &amp; Implications</a:t>
            </a:r>
          </a:p>
        </p:txBody>
      </p:sp>
    </p:spTree>
    <p:extLst>
      <p:ext uri="{BB962C8B-B14F-4D97-AF65-F5344CB8AC3E}">
        <p14:creationId xmlns:p14="http://schemas.microsoft.com/office/powerpoint/2010/main" val="293134731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65362" y="1325616"/>
            <a:ext cx="4744529" cy="4031873"/>
          </a:xfrm>
          <a:prstGeom prst="rect">
            <a:avLst/>
          </a:prstGeom>
          <a:noFill/>
        </p:spPr>
        <p:txBody>
          <a:bodyPr wrap="square" rtlCol="0">
            <a:spAutoFit/>
          </a:bodyPr>
          <a:lstStyle/>
          <a:p>
            <a:r>
              <a:rPr lang="en-US" sz="1600" dirty="0"/>
              <a:t>Chicken consumption remains high and has recovered from the slight dip seen in 2017.</a:t>
            </a:r>
          </a:p>
          <a:p>
            <a:endParaRPr lang="en-US" sz="1600" dirty="0"/>
          </a:p>
          <a:p>
            <a:r>
              <a:rPr lang="en-US" sz="1600" dirty="0"/>
              <a:t>Consumers anticipate increasing their overall chicken consumption in the next 12 months. </a:t>
            </a:r>
          </a:p>
          <a:p>
            <a:endParaRPr lang="en-US" sz="1600" dirty="0"/>
          </a:p>
          <a:p>
            <a:r>
              <a:rPr lang="en-US" sz="1600" dirty="0"/>
              <a:t>Consumers continue to purchase chicken over other proteins because it is versatile and convenient.</a:t>
            </a:r>
          </a:p>
          <a:p>
            <a:endParaRPr lang="en-US" sz="1600" dirty="0"/>
          </a:p>
          <a:p>
            <a:r>
              <a:rPr lang="en-US" sz="1600" dirty="0"/>
              <a:t>However, fewer are purchasing chicken because it is healthy.</a:t>
            </a:r>
          </a:p>
          <a:p>
            <a:endParaRPr lang="en-US" sz="1600" dirty="0"/>
          </a:p>
          <a:p>
            <a:r>
              <a:rPr lang="en-US" sz="1600" dirty="0"/>
              <a:t>Nearly half are purchasing plant-based proteins as an alternative primarily because it is seen as a healthy.  </a:t>
            </a:r>
          </a:p>
        </p:txBody>
      </p:sp>
      <p:sp>
        <p:nvSpPr>
          <p:cNvPr id="2" name="Title 1"/>
          <p:cNvSpPr>
            <a:spLocks noGrp="1"/>
          </p:cNvSpPr>
          <p:nvPr>
            <p:ph type="title"/>
          </p:nvPr>
        </p:nvSpPr>
        <p:spPr>
          <a:xfrm>
            <a:off x="3598498" y="340712"/>
            <a:ext cx="4732957" cy="492945"/>
          </a:xfrm>
        </p:spPr>
        <p:txBody>
          <a:bodyPr/>
          <a:lstStyle/>
          <a:p>
            <a:pPr algn="ctr"/>
            <a:r>
              <a:rPr lang="en-US" dirty="0">
                <a:solidFill>
                  <a:schemeClr val="tx1"/>
                </a:solidFill>
              </a:rPr>
              <a:t>Executive Summary</a:t>
            </a:r>
          </a:p>
        </p:txBody>
      </p:sp>
      <p:sp>
        <p:nvSpPr>
          <p:cNvPr id="13" name="Rounded Rectangle 12"/>
          <p:cNvSpPr/>
          <p:nvPr/>
        </p:nvSpPr>
        <p:spPr>
          <a:xfrm>
            <a:off x="586596" y="1083822"/>
            <a:ext cx="11093569" cy="460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endParaRPr>
          </a:p>
        </p:txBody>
      </p:sp>
      <p:sp>
        <p:nvSpPr>
          <p:cNvPr id="11" name="TextBox 10"/>
          <p:cNvSpPr txBox="1"/>
          <p:nvPr/>
        </p:nvSpPr>
        <p:spPr>
          <a:xfrm>
            <a:off x="6862313" y="1325616"/>
            <a:ext cx="4584940" cy="4278094"/>
          </a:xfrm>
          <a:prstGeom prst="rect">
            <a:avLst/>
          </a:prstGeom>
          <a:noFill/>
        </p:spPr>
        <p:txBody>
          <a:bodyPr wrap="square" rtlCol="0">
            <a:spAutoFit/>
          </a:bodyPr>
          <a:lstStyle/>
          <a:p>
            <a:r>
              <a:rPr lang="en-US" sz="1600" dirty="0"/>
              <a:t>Consumers are significantly more concerned this year about chicken purchase considerations than in any other year.</a:t>
            </a:r>
          </a:p>
          <a:p>
            <a:endParaRPr lang="en-US" sz="1600" dirty="0"/>
          </a:p>
          <a:p>
            <a:r>
              <a:rPr lang="en-US" sz="1600" dirty="0"/>
              <a:t>In addition, consumers find claims made on chicken packaging labels confusing and misleading and want to know more about them.</a:t>
            </a:r>
          </a:p>
          <a:p>
            <a:endParaRPr lang="en-US" sz="1600" dirty="0"/>
          </a:p>
          <a:p>
            <a:r>
              <a:rPr lang="en-US" sz="1600" dirty="0"/>
              <a:t>If provided with more information about the chicken they purchase, consumers would purchase more chicken.  </a:t>
            </a:r>
          </a:p>
          <a:p>
            <a:endParaRPr lang="en-US" sz="1600" dirty="0"/>
          </a:p>
          <a:p>
            <a:r>
              <a:rPr lang="en-US" sz="1600" dirty="0"/>
              <a:t>The product package is the most desired source for this information.</a:t>
            </a:r>
          </a:p>
          <a:p>
            <a:endParaRPr lang="en-US" sz="1600" dirty="0" err="1">
              <a:solidFill>
                <a:schemeClr val="accent5"/>
              </a:solidFill>
            </a:endParaRPr>
          </a:p>
        </p:txBody>
      </p:sp>
      <p:cxnSp>
        <p:nvCxnSpPr>
          <p:cNvPr id="4" name="Straight Connector 3"/>
          <p:cNvCxnSpPr/>
          <p:nvPr/>
        </p:nvCxnSpPr>
        <p:spPr>
          <a:xfrm>
            <a:off x="6288657" y="1325616"/>
            <a:ext cx="0" cy="410902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790766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1B5C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Consumption Behavior</a:t>
            </a:r>
          </a:p>
        </p:txBody>
      </p:sp>
    </p:spTree>
    <p:extLst>
      <p:ext uri="{BB962C8B-B14F-4D97-AF65-F5344CB8AC3E}">
        <p14:creationId xmlns:p14="http://schemas.microsoft.com/office/powerpoint/2010/main" val="57788229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457" y="171013"/>
            <a:ext cx="11038944" cy="492945"/>
          </a:xfrm>
        </p:spPr>
        <p:txBody>
          <a:bodyPr>
            <a:noAutofit/>
          </a:bodyPr>
          <a:lstStyle/>
          <a:p>
            <a:r>
              <a:rPr lang="en-US" sz="2400" dirty="0"/>
              <a:t>Chicken consumption remains high, bouncing back from the dip seen last year.  </a:t>
            </a:r>
          </a:p>
        </p:txBody>
      </p:sp>
      <p:sp>
        <p:nvSpPr>
          <p:cNvPr id="33" name="Rectangle 32"/>
          <p:cNvSpPr/>
          <p:nvPr/>
        </p:nvSpPr>
        <p:spPr>
          <a:xfrm>
            <a:off x="175345" y="6470001"/>
            <a:ext cx="6096000" cy="369332"/>
          </a:xfrm>
          <a:prstGeom prst="rect">
            <a:avLst/>
          </a:prstGeom>
        </p:spPr>
        <p:txBody>
          <a:bodyPr>
            <a:spAutoFit/>
          </a:bodyPr>
          <a:lstStyle/>
          <a:p>
            <a:r>
              <a:rPr lang="en-US" sz="900" i="1" dirty="0"/>
              <a:t>Base: Total (1004)</a:t>
            </a:r>
          </a:p>
          <a:p>
            <a:r>
              <a:rPr lang="en-US" sz="900" i="1" dirty="0"/>
              <a:t>Arrows indicate a significant increase/decrease from </a:t>
            </a:r>
            <a:r>
              <a:rPr lang="en-US" sz="900" dirty="0"/>
              <a:t>previous year </a:t>
            </a:r>
            <a:r>
              <a:rPr lang="en-US" sz="900" i="1" dirty="0"/>
              <a:t>at the 95% confidence level.  </a:t>
            </a:r>
          </a:p>
        </p:txBody>
      </p:sp>
      <p:sp>
        <p:nvSpPr>
          <p:cNvPr id="27" name="Rectangle 26"/>
          <p:cNvSpPr/>
          <p:nvPr/>
        </p:nvSpPr>
        <p:spPr>
          <a:xfrm>
            <a:off x="6088937" y="1973646"/>
            <a:ext cx="4067909" cy="4291695"/>
          </a:xfrm>
          <a:prstGeom prst="rect">
            <a:avLst/>
          </a:prstGeom>
          <a:noFill/>
          <a:ln>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buClr>
                <a:srgbClr val="00BEE6"/>
              </a:buClr>
            </a:pPr>
            <a:r>
              <a:rPr lang="en-US" sz="1400" b="1" dirty="0">
                <a:solidFill>
                  <a:prstClr val="black"/>
                </a:solidFill>
              </a:rPr>
              <a:t>Eaten Chicken Meal/Snack from </a:t>
            </a:r>
            <a:r>
              <a:rPr lang="en-US" sz="1400" b="1" u="sng" dirty="0">
                <a:solidFill>
                  <a:prstClr val="black"/>
                </a:solidFill>
              </a:rPr>
              <a:t>Food Service Establishment</a:t>
            </a:r>
            <a:r>
              <a:rPr lang="en-US" sz="1400" b="1" dirty="0">
                <a:solidFill>
                  <a:prstClr val="black"/>
                </a:solidFill>
              </a:rPr>
              <a:t> in Past 2 Weeks</a:t>
            </a:r>
          </a:p>
          <a:p>
            <a:pPr lvl="0" algn="ctr">
              <a:buClr>
                <a:srgbClr val="00BEE6"/>
              </a:buClr>
            </a:pPr>
            <a:endParaRPr lang="en-US" sz="1400" b="1" dirty="0">
              <a:solidFill>
                <a:prstClr val="black"/>
              </a:solidFill>
            </a:endParaRPr>
          </a:p>
          <a:p>
            <a:pPr lvl="0" algn="ctr">
              <a:buClr>
                <a:srgbClr val="00BEE6"/>
              </a:buClr>
            </a:pPr>
            <a:endParaRPr lang="en-US" sz="1400" b="1" dirty="0">
              <a:solidFill>
                <a:prstClr val="black"/>
              </a:solidFill>
            </a:endParaRPr>
          </a:p>
          <a:p>
            <a:pPr lvl="0" algn="ctr">
              <a:buClr>
                <a:srgbClr val="00BEE6"/>
              </a:buClr>
            </a:pPr>
            <a:endParaRPr lang="en-US" sz="1400" b="1" dirty="0">
              <a:solidFill>
                <a:prstClr val="black"/>
              </a:solidFill>
            </a:endParaRPr>
          </a:p>
          <a:p>
            <a:pPr lvl="0" algn="ctr">
              <a:buClr>
                <a:srgbClr val="00BEE6"/>
              </a:buClr>
            </a:pPr>
            <a:endParaRPr lang="en-US" sz="1400" b="1" dirty="0">
              <a:solidFill>
                <a:prstClr val="black"/>
              </a:solidFill>
            </a:endParaRPr>
          </a:p>
          <a:p>
            <a:pPr lvl="0" algn="ctr">
              <a:buClr>
                <a:srgbClr val="00BEE6"/>
              </a:buClr>
            </a:pPr>
            <a:endParaRPr lang="en-US" sz="1400" b="1" dirty="0">
              <a:solidFill>
                <a:prstClr val="black"/>
              </a:solidFill>
            </a:endParaRPr>
          </a:p>
          <a:p>
            <a:pPr lvl="0" algn="ctr">
              <a:buClr>
                <a:srgbClr val="00BEE6"/>
              </a:buClr>
            </a:pPr>
            <a:endParaRPr lang="en-US" sz="1400" b="1" dirty="0">
              <a:solidFill>
                <a:prstClr val="black"/>
              </a:solidFill>
            </a:endParaRPr>
          </a:p>
          <a:p>
            <a:pPr lvl="0" algn="ctr">
              <a:buClr>
                <a:srgbClr val="00BEE6"/>
              </a:buClr>
            </a:pPr>
            <a:endParaRPr lang="en-US" sz="1400" b="1" dirty="0">
              <a:solidFill>
                <a:prstClr val="black"/>
              </a:solidFill>
            </a:endParaRPr>
          </a:p>
          <a:p>
            <a:pPr lvl="0" algn="ctr">
              <a:buClr>
                <a:srgbClr val="00BEE6"/>
              </a:buClr>
            </a:pPr>
            <a:endParaRPr lang="en-US" sz="1400" b="1" dirty="0">
              <a:solidFill>
                <a:prstClr val="black"/>
              </a:solidFill>
            </a:endParaRPr>
          </a:p>
          <a:p>
            <a:pPr lvl="0" algn="ctr">
              <a:buClr>
                <a:srgbClr val="00BEE6"/>
              </a:buClr>
            </a:pPr>
            <a:r>
              <a:rPr lang="en-US" sz="1400" b="1" dirty="0">
                <a:solidFill>
                  <a:prstClr val="black"/>
                </a:solidFill>
              </a:rPr>
              <a:t>Average Number of Times Eaten Chicken Meal/Snack from </a:t>
            </a:r>
            <a:r>
              <a:rPr lang="en-US" sz="1400" b="1" u="sng" dirty="0">
                <a:solidFill>
                  <a:prstClr val="black"/>
                </a:solidFill>
              </a:rPr>
              <a:t>Food Service Establishment</a:t>
            </a:r>
            <a:r>
              <a:rPr lang="en-US" sz="1400" b="1" dirty="0">
                <a:solidFill>
                  <a:prstClr val="black"/>
                </a:solidFill>
              </a:rPr>
              <a:t> in Past 2 Weeks</a:t>
            </a:r>
          </a:p>
          <a:p>
            <a:pPr>
              <a:buClr>
                <a:schemeClr val="accent2"/>
              </a:buClr>
            </a:pPr>
            <a:endParaRPr lang="en-US" sz="1100" b="1" dirty="0">
              <a:solidFill>
                <a:schemeClr val="tx1"/>
              </a:solidFill>
            </a:endParaRPr>
          </a:p>
        </p:txBody>
      </p:sp>
      <p:sp>
        <p:nvSpPr>
          <p:cNvPr id="28" name="Rectangle 27"/>
          <p:cNvSpPr/>
          <p:nvPr/>
        </p:nvSpPr>
        <p:spPr>
          <a:xfrm>
            <a:off x="1878255" y="1973646"/>
            <a:ext cx="4067909" cy="4291695"/>
          </a:xfrm>
          <a:prstGeom prst="rect">
            <a:avLst/>
          </a:prstGeom>
          <a:noFill/>
          <a:ln>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chemeClr val="accent2"/>
              </a:buClr>
            </a:pPr>
            <a:r>
              <a:rPr lang="en-US" sz="1400" b="1" dirty="0">
                <a:solidFill>
                  <a:schemeClr val="tx1"/>
                </a:solidFill>
              </a:rPr>
              <a:t>Eaten Chicken Meal/Snack from </a:t>
            </a:r>
            <a:r>
              <a:rPr lang="en-US" sz="1400" b="1" u="sng" dirty="0">
                <a:solidFill>
                  <a:schemeClr val="tx1"/>
                </a:solidFill>
              </a:rPr>
              <a:t>Supermarket</a:t>
            </a:r>
            <a:r>
              <a:rPr lang="en-US" sz="1400" b="1" dirty="0">
                <a:solidFill>
                  <a:schemeClr val="tx1"/>
                </a:solidFill>
              </a:rPr>
              <a:t> in Past 2 Weeks</a:t>
            </a:r>
          </a:p>
          <a:p>
            <a:pPr algn="ctr">
              <a:buClr>
                <a:schemeClr val="accent2"/>
              </a:buClr>
            </a:pPr>
            <a:endParaRPr lang="en-US" sz="1400" b="1" dirty="0">
              <a:solidFill>
                <a:schemeClr val="tx1"/>
              </a:solidFill>
            </a:endParaRPr>
          </a:p>
          <a:p>
            <a:pPr algn="ctr">
              <a:buClr>
                <a:schemeClr val="accent2"/>
              </a:buClr>
            </a:pPr>
            <a:endParaRPr lang="en-US" sz="1400" b="1" dirty="0">
              <a:solidFill>
                <a:schemeClr val="tx1"/>
              </a:solidFill>
            </a:endParaRPr>
          </a:p>
          <a:p>
            <a:pPr algn="ctr">
              <a:buClr>
                <a:schemeClr val="accent2"/>
              </a:buClr>
            </a:pPr>
            <a:endParaRPr lang="en-US" sz="1400" b="1" dirty="0">
              <a:solidFill>
                <a:schemeClr val="tx1"/>
              </a:solidFill>
            </a:endParaRPr>
          </a:p>
          <a:p>
            <a:pPr algn="ctr">
              <a:buClr>
                <a:schemeClr val="accent2"/>
              </a:buClr>
            </a:pPr>
            <a:endParaRPr lang="en-US" sz="1400" b="1" dirty="0">
              <a:solidFill>
                <a:schemeClr val="tx1"/>
              </a:solidFill>
            </a:endParaRPr>
          </a:p>
          <a:p>
            <a:pPr algn="ctr">
              <a:buClr>
                <a:schemeClr val="accent2"/>
              </a:buClr>
            </a:pPr>
            <a:endParaRPr lang="en-US" sz="1400" b="1" dirty="0">
              <a:solidFill>
                <a:schemeClr val="tx1"/>
              </a:solidFill>
            </a:endParaRPr>
          </a:p>
          <a:p>
            <a:pPr algn="ctr">
              <a:buClr>
                <a:schemeClr val="accent2"/>
              </a:buClr>
            </a:pPr>
            <a:endParaRPr lang="en-US" sz="1400" b="1" dirty="0">
              <a:solidFill>
                <a:schemeClr val="tx1"/>
              </a:solidFill>
            </a:endParaRPr>
          </a:p>
          <a:p>
            <a:pPr algn="ctr">
              <a:buClr>
                <a:schemeClr val="accent2"/>
              </a:buClr>
            </a:pPr>
            <a:endParaRPr lang="en-US" sz="1400" b="1" dirty="0">
              <a:solidFill>
                <a:schemeClr val="tx1"/>
              </a:solidFill>
            </a:endParaRPr>
          </a:p>
          <a:p>
            <a:pPr algn="ctr">
              <a:buClr>
                <a:schemeClr val="accent2"/>
              </a:buClr>
            </a:pPr>
            <a:endParaRPr lang="en-US" sz="1400" b="1" dirty="0">
              <a:solidFill>
                <a:schemeClr val="tx1"/>
              </a:solidFill>
            </a:endParaRPr>
          </a:p>
          <a:p>
            <a:pPr algn="ctr">
              <a:buClr>
                <a:schemeClr val="accent2"/>
              </a:buClr>
            </a:pPr>
            <a:r>
              <a:rPr lang="en-US" sz="1400" b="1" dirty="0">
                <a:solidFill>
                  <a:schemeClr val="tx1"/>
                </a:solidFill>
              </a:rPr>
              <a:t>Average Number of Times Eaten Chicken Meal/Snack from </a:t>
            </a:r>
            <a:r>
              <a:rPr lang="en-US" sz="1400" b="1" u="sng" dirty="0">
                <a:solidFill>
                  <a:schemeClr val="tx1"/>
                </a:solidFill>
              </a:rPr>
              <a:t>Supermarket</a:t>
            </a:r>
            <a:r>
              <a:rPr lang="en-US" sz="1400" b="1" dirty="0">
                <a:solidFill>
                  <a:schemeClr val="tx1"/>
                </a:solidFill>
              </a:rPr>
              <a:t> in Past 2 Weeks</a:t>
            </a:r>
          </a:p>
          <a:p>
            <a:pPr algn="ctr">
              <a:buClr>
                <a:schemeClr val="accent2"/>
              </a:buClr>
            </a:pPr>
            <a:endParaRPr lang="en-US" sz="1400" b="1" dirty="0">
              <a:solidFill>
                <a:schemeClr val="tx1"/>
              </a:solidFill>
            </a:endParaRPr>
          </a:p>
          <a:p>
            <a:pPr algn="ctr">
              <a:buClr>
                <a:schemeClr val="accent2"/>
              </a:buClr>
            </a:pPr>
            <a:endParaRPr lang="en-US" sz="1400" b="1" dirty="0">
              <a:solidFill>
                <a:schemeClr val="tx1"/>
              </a:solidFill>
            </a:endParaRPr>
          </a:p>
          <a:p>
            <a:pPr algn="ctr">
              <a:buClr>
                <a:schemeClr val="accent2"/>
              </a:buClr>
            </a:pPr>
            <a:endParaRPr lang="en-US" sz="1400" b="1" dirty="0">
              <a:solidFill>
                <a:schemeClr val="tx1"/>
              </a:solidFill>
            </a:endParaRPr>
          </a:p>
        </p:txBody>
      </p:sp>
      <p:grpSp>
        <p:nvGrpSpPr>
          <p:cNvPr id="29" name="Group 28"/>
          <p:cNvGrpSpPr/>
          <p:nvPr/>
        </p:nvGrpSpPr>
        <p:grpSpPr>
          <a:xfrm>
            <a:off x="1938677" y="1332440"/>
            <a:ext cx="4007487" cy="593113"/>
            <a:chOff x="621033" y="2212161"/>
            <a:chExt cx="4056474" cy="822960"/>
          </a:xfrm>
        </p:grpSpPr>
        <p:sp>
          <p:nvSpPr>
            <p:cNvPr id="30" name="Rounded Rectangle 29"/>
            <p:cNvSpPr/>
            <p:nvPr/>
          </p:nvSpPr>
          <p:spPr>
            <a:xfrm>
              <a:off x="993662" y="2213094"/>
              <a:ext cx="3683845" cy="821094"/>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1400" b="1" dirty="0"/>
                <a:t>SUPERMARKET</a:t>
              </a:r>
              <a:endParaRPr lang="en-US" sz="1400" i="1" u="sng" dirty="0"/>
            </a:p>
            <a:p>
              <a:pPr lvl="1" algn="ctr"/>
              <a:r>
                <a:rPr lang="en-US" sz="1400" b="1" dirty="0"/>
                <a:t>Chicken Consumption Behavior</a:t>
              </a:r>
            </a:p>
          </p:txBody>
        </p:sp>
        <p:sp>
          <p:nvSpPr>
            <p:cNvPr id="31" name="Oval 30"/>
            <p:cNvSpPr/>
            <p:nvPr/>
          </p:nvSpPr>
          <p:spPr>
            <a:xfrm>
              <a:off x="621033" y="2212161"/>
              <a:ext cx="822960" cy="82296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3488"/>
            <p:cNvSpPr>
              <a:spLocks noEditPoints="1"/>
            </p:cNvSpPr>
            <p:nvPr/>
          </p:nvSpPr>
          <p:spPr bwMode="auto">
            <a:xfrm>
              <a:off x="849145" y="2418830"/>
              <a:ext cx="408031" cy="461373"/>
            </a:xfrm>
            <a:custGeom>
              <a:avLst/>
              <a:gdLst>
                <a:gd name="T0" fmla="*/ 259 w 478"/>
                <a:gd name="T1" fmla="*/ 339 h 464"/>
                <a:gd name="T2" fmla="*/ 288 w 478"/>
                <a:gd name="T3" fmla="*/ 339 h 464"/>
                <a:gd name="T4" fmla="*/ 302 w 478"/>
                <a:gd name="T5" fmla="*/ 285 h 464"/>
                <a:gd name="T6" fmla="*/ 144 w 478"/>
                <a:gd name="T7" fmla="*/ 285 h 464"/>
                <a:gd name="T8" fmla="*/ 235 w 478"/>
                <a:gd name="T9" fmla="*/ 339 h 464"/>
                <a:gd name="T10" fmla="*/ 144 w 478"/>
                <a:gd name="T11" fmla="*/ 285 h 464"/>
                <a:gd name="T12" fmla="*/ 78 w 478"/>
                <a:gd name="T13" fmla="*/ 339 h 464"/>
                <a:gd name="T14" fmla="*/ 118 w 478"/>
                <a:gd name="T15" fmla="*/ 285 h 464"/>
                <a:gd name="T16" fmla="*/ 259 w 478"/>
                <a:gd name="T17" fmla="*/ 199 h 464"/>
                <a:gd name="T18" fmla="*/ 308 w 478"/>
                <a:gd name="T19" fmla="*/ 259 h 464"/>
                <a:gd name="T20" fmla="*/ 259 w 478"/>
                <a:gd name="T21" fmla="*/ 199 h 464"/>
                <a:gd name="T22" fmla="*/ 144 w 478"/>
                <a:gd name="T23" fmla="*/ 259 h 464"/>
                <a:gd name="T24" fmla="*/ 235 w 478"/>
                <a:gd name="T25" fmla="*/ 199 h 464"/>
                <a:gd name="T26" fmla="*/ 48 w 478"/>
                <a:gd name="T27" fmla="*/ 199 h 464"/>
                <a:gd name="T28" fmla="*/ 118 w 478"/>
                <a:gd name="T29" fmla="*/ 259 h 464"/>
                <a:gd name="T30" fmla="*/ 48 w 478"/>
                <a:gd name="T31" fmla="*/ 199 h 464"/>
                <a:gd name="T32" fmla="*/ 259 w 478"/>
                <a:gd name="T33" fmla="*/ 173 h 464"/>
                <a:gd name="T34" fmla="*/ 347 w 478"/>
                <a:gd name="T35" fmla="*/ 106 h 464"/>
                <a:gd name="T36" fmla="*/ 144 w 478"/>
                <a:gd name="T37" fmla="*/ 106 h 464"/>
                <a:gd name="T38" fmla="*/ 235 w 478"/>
                <a:gd name="T39" fmla="*/ 173 h 464"/>
                <a:gd name="T40" fmla="*/ 144 w 478"/>
                <a:gd name="T41" fmla="*/ 106 h 464"/>
                <a:gd name="T42" fmla="*/ 43 w 478"/>
                <a:gd name="T43" fmla="*/ 173 h 464"/>
                <a:gd name="T44" fmla="*/ 118 w 478"/>
                <a:gd name="T45" fmla="*/ 106 h 464"/>
                <a:gd name="T46" fmla="*/ 384 w 478"/>
                <a:gd name="T47" fmla="*/ 0 h 464"/>
                <a:gd name="T48" fmla="*/ 472 w 478"/>
                <a:gd name="T49" fmla="*/ 0 h 464"/>
                <a:gd name="T50" fmla="*/ 478 w 478"/>
                <a:gd name="T51" fmla="*/ 6 h 464"/>
                <a:gd name="T52" fmla="*/ 478 w 478"/>
                <a:gd name="T53" fmla="*/ 18 h 464"/>
                <a:gd name="T54" fmla="*/ 472 w 478"/>
                <a:gd name="T55" fmla="*/ 24 h 464"/>
                <a:gd name="T56" fmla="*/ 393 w 478"/>
                <a:gd name="T57" fmla="*/ 24 h 464"/>
                <a:gd name="T58" fmla="*/ 376 w 478"/>
                <a:gd name="T59" fmla="*/ 96 h 464"/>
                <a:gd name="T60" fmla="*/ 308 w 478"/>
                <a:gd name="T61" fmla="*/ 359 h 464"/>
                <a:gd name="T62" fmla="*/ 316 w 478"/>
                <a:gd name="T63" fmla="*/ 388 h 464"/>
                <a:gd name="T64" fmla="*/ 331 w 478"/>
                <a:gd name="T65" fmla="*/ 420 h 464"/>
                <a:gd name="T66" fmla="*/ 316 w 478"/>
                <a:gd name="T67" fmla="*/ 452 h 464"/>
                <a:gd name="T68" fmla="*/ 286 w 478"/>
                <a:gd name="T69" fmla="*/ 464 h 464"/>
                <a:gd name="T70" fmla="*/ 252 w 478"/>
                <a:gd name="T71" fmla="*/ 448 h 464"/>
                <a:gd name="T72" fmla="*/ 104 w 478"/>
                <a:gd name="T73" fmla="*/ 431 h 464"/>
                <a:gd name="T74" fmla="*/ 81 w 478"/>
                <a:gd name="T75" fmla="*/ 460 h 464"/>
                <a:gd name="T76" fmla="*/ 44 w 478"/>
                <a:gd name="T77" fmla="*/ 460 h 464"/>
                <a:gd name="T78" fmla="*/ 20 w 478"/>
                <a:gd name="T79" fmla="*/ 437 h 464"/>
                <a:gd name="T80" fmla="*/ 20 w 478"/>
                <a:gd name="T81" fmla="*/ 402 h 464"/>
                <a:gd name="T82" fmla="*/ 44 w 478"/>
                <a:gd name="T83" fmla="*/ 380 h 464"/>
                <a:gd name="T84" fmla="*/ 80 w 478"/>
                <a:gd name="T85" fmla="*/ 380 h 464"/>
                <a:gd name="T86" fmla="*/ 104 w 478"/>
                <a:gd name="T87" fmla="*/ 405 h 464"/>
                <a:gd name="T88" fmla="*/ 251 w 478"/>
                <a:gd name="T89" fmla="*/ 392 h 464"/>
                <a:gd name="T90" fmla="*/ 276 w 478"/>
                <a:gd name="T91" fmla="*/ 376 h 464"/>
                <a:gd name="T92" fmla="*/ 68 w 478"/>
                <a:gd name="T93" fmla="*/ 365 h 464"/>
                <a:gd name="T94" fmla="*/ 60 w 478"/>
                <a:gd name="T95" fmla="*/ 362 h 464"/>
                <a:gd name="T96" fmla="*/ 56 w 478"/>
                <a:gd name="T97" fmla="*/ 355 h 464"/>
                <a:gd name="T98" fmla="*/ 0 w 478"/>
                <a:gd name="T99" fmla="*/ 91 h 464"/>
                <a:gd name="T100" fmla="*/ 3 w 478"/>
                <a:gd name="T101" fmla="*/ 85 h 464"/>
                <a:gd name="T102" fmla="*/ 9 w 478"/>
                <a:gd name="T103" fmla="*/ 80 h 464"/>
                <a:gd name="T104" fmla="*/ 353 w 478"/>
                <a:gd name="T105" fmla="*/ 80 h 464"/>
                <a:gd name="T106" fmla="*/ 372 w 478"/>
                <a:gd name="T107" fmla="*/ 5 h 464"/>
                <a:gd name="T108" fmla="*/ 379 w 478"/>
                <a:gd name="T109"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8" h="464">
                  <a:moveTo>
                    <a:pt x="259" y="285"/>
                  </a:moveTo>
                  <a:lnTo>
                    <a:pt x="259" y="339"/>
                  </a:lnTo>
                  <a:lnTo>
                    <a:pt x="288" y="339"/>
                  </a:lnTo>
                  <a:lnTo>
                    <a:pt x="288" y="339"/>
                  </a:lnTo>
                  <a:lnTo>
                    <a:pt x="288" y="339"/>
                  </a:lnTo>
                  <a:lnTo>
                    <a:pt x="302" y="285"/>
                  </a:lnTo>
                  <a:lnTo>
                    <a:pt x="259" y="285"/>
                  </a:lnTo>
                  <a:close/>
                  <a:moveTo>
                    <a:pt x="144" y="285"/>
                  </a:moveTo>
                  <a:lnTo>
                    <a:pt x="144" y="339"/>
                  </a:lnTo>
                  <a:lnTo>
                    <a:pt x="235" y="339"/>
                  </a:lnTo>
                  <a:lnTo>
                    <a:pt x="235" y="285"/>
                  </a:lnTo>
                  <a:lnTo>
                    <a:pt x="144" y="285"/>
                  </a:lnTo>
                  <a:close/>
                  <a:moveTo>
                    <a:pt x="67" y="285"/>
                  </a:moveTo>
                  <a:lnTo>
                    <a:pt x="78" y="339"/>
                  </a:lnTo>
                  <a:lnTo>
                    <a:pt x="118" y="339"/>
                  </a:lnTo>
                  <a:lnTo>
                    <a:pt x="118" y="285"/>
                  </a:lnTo>
                  <a:lnTo>
                    <a:pt x="67" y="285"/>
                  </a:lnTo>
                  <a:close/>
                  <a:moveTo>
                    <a:pt x="259" y="199"/>
                  </a:moveTo>
                  <a:lnTo>
                    <a:pt x="259" y="259"/>
                  </a:lnTo>
                  <a:lnTo>
                    <a:pt x="308" y="259"/>
                  </a:lnTo>
                  <a:lnTo>
                    <a:pt x="323" y="199"/>
                  </a:lnTo>
                  <a:lnTo>
                    <a:pt x="259" y="199"/>
                  </a:lnTo>
                  <a:close/>
                  <a:moveTo>
                    <a:pt x="144" y="199"/>
                  </a:moveTo>
                  <a:lnTo>
                    <a:pt x="144" y="259"/>
                  </a:lnTo>
                  <a:lnTo>
                    <a:pt x="235" y="259"/>
                  </a:lnTo>
                  <a:lnTo>
                    <a:pt x="235" y="199"/>
                  </a:lnTo>
                  <a:lnTo>
                    <a:pt x="144" y="199"/>
                  </a:lnTo>
                  <a:close/>
                  <a:moveTo>
                    <a:pt x="48" y="199"/>
                  </a:moveTo>
                  <a:lnTo>
                    <a:pt x="60" y="259"/>
                  </a:lnTo>
                  <a:lnTo>
                    <a:pt x="118" y="259"/>
                  </a:lnTo>
                  <a:lnTo>
                    <a:pt x="118" y="199"/>
                  </a:lnTo>
                  <a:lnTo>
                    <a:pt x="48" y="199"/>
                  </a:lnTo>
                  <a:close/>
                  <a:moveTo>
                    <a:pt x="259" y="106"/>
                  </a:moveTo>
                  <a:lnTo>
                    <a:pt x="259" y="173"/>
                  </a:lnTo>
                  <a:lnTo>
                    <a:pt x="329" y="173"/>
                  </a:lnTo>
                  <a:lnTo>
                    <a:pt x="347" y="106"/>
                  </a:lnTo>
                  <a:lnTo>
                    <a:pt x="259" y="106"/>
                  </a:lnTo>
                  <a:close/>
                  <a:moveTo>
                    <a:pt x="144" y="106"/>
                  </a:moveTo>
                  <a:lnTo>
                    <a:pt x="144" y="173"/>
                  </a:lnTo>
                  <a:lnTo>
                    <a:pt x="235" y="173"/>
                  </a:lnTo>
                  <a:lnTo>
                    <a:pt x="235" y="106"/>
                  </a:lnTo>
                  <a:lnTo>
                    <a:pt x="144" y="106"/>
                  </a:lnTo>
                  <a:close/>
                  <a:moveTo>
                    <a:pt x="28" y="106"/>
                  </a:moveTo>
                  <a:lnTo>
                    <a:pt x="43" y="173"/>
                  </a:lnTo>
                  <a:lnTo>
                    <a:pt x="118" y="173"/>
                  </a:lnTo>
                  <a:lnTo>
                    <a:pt x="118" y="106"/>
                  </a:lnTo>
                  <a:lnTo>
                    <a:pt x="28" y="106"/>
                  </a:lnTo>
                  <a:close/>
                  <a:moveTo>
                    <a:pt x="384" y="0"/>
                  </a:moveTo>
                  <a:lnTo>
                    <a:pt x="467" y="0"/>
                  </a:lnTo>
                  <a:lnTo>
                    <a:pt x="472" y="0"/>
                  </a:lnTo>
                  <a:lnTo>
                    <a:pt x="475" y="3"/>
                  </a:lnTo>
                  <a:lnTo>
                    <a:pt x="478" y="6"/>
                  </a:lnTo>
                  <a:lnTo>
                    <a:pt x="478" y="11"/>
                  </a:lnTo>
                  <a:lnTo>
                    <a:pt x="478" y="18"/>
                  </a:lnTo>
                  <a:lnTo>
                    <a:pt x="475" y="21"/>
                  </a:lnTo>
                  <a:lnTo>
                    <a:pt x="472" y="24"/>
                  </a:lnTo>
                  <a:lnTo>
                    <a:pt x="467" y="24"/>
                  </a:lnTo>
                  <a:lnTo>
                    <a:pt x="393" y="24"/>
                  </a:lnTo>
                  <a:lnTo>
                    <a:pt x="376" y="96"/>
                  </a:lnTo>
                  <a:lnTo>
                    <a:pt x="376" y="96"/>
                  </a:lnTo>
                  <a:lnTo>
                    <a:pt x="310" y="355"/>
                  </a:lnTo>
                  <a:lnTo>
                    <a:pt x="308" y="359"/>
                  </a:lnTo>
                  <a:lnTo>
                    <a:pt x="302" y="378"/>
                  </a:lnTo>
                  <a:lnTo>
                    <a:pt x="316" y="388"/>
                  </a:lnTo>
                  <a:lnTo>
                    <a:pt x="326" y="402"/>
                  </a:lnTo>
                  <a:lnTo>
                    <a:pt x="331" y="420"/>
                  </a:lnTo>
                  <a:lnTo>
                    <a:pt x="326" y="437"/>
                  </a:lnTo>
                  <a:lnTo>
                    <a:pt x="316" y="452"/>
                  </a:lnTo>
                  <a:lnTo>
                    <a:pt x="304" y="460"/>
                  </a:lnTo>
                  <a:lnTo>
                    <a:pt x="286" y="464"/>
                  </a:lnTo>
                  <a:lnTo>
                    <a:pt x="267" y="460"/>
                  </a:lnTo>
                  <a:lnTo>
                    <a:pt x="252" y="448"/>
                  </a:lnTo>
                  <a:lnTo>
                    <a:pt x="243" y="431"/>
                  </a:lnTo>
                  <a:lnTo>
                    <a:pt x="104" y="431"/>
                  </a:lnTo>
                  <a:lnTo>
                    <a:pt x="96" y="448"/>
                  </a:lnTo>
                  <a:lnTo>
                    <a:pt x="81" y="460"/>
                  </a:lnTo>
                  <a:lnTo>
                    <a:pt x="62" y="464"/>
                  </a:lnTo>
                  <a:lnTo>
                    <a:pt x="44" y="460"/>
                  </a:lnTo>
                  <a:lnTo>
                    <a:pt x="30" y="452"/>
                  </a:lnTo>
                  <a:lnTo>
                    <a:pt x="20" y="437"/>
                  </a:lnTo>
                  <a:lnTo>
                    <a:pt x="17" y="420"/>
                  </a:lnTo>
                  <a:lnTo>
                    <a:pt x="20" y="402"/>
                  </a:lnTo>
                  <a:lnTo>
                    <a:pt x="30" y="389"/>
                  </a:lnTo>
                  <a:lnTo>
                    <a:pt x="44" y="380"/>
                  </a:lnTo>
                  <a:lnTo>
                    <a:pt x="62" y="375"/>
                  </a:lnTo>
                  <a:lnTo>
                    <a:pt x="80" y="380"/>
                  </a:lnTo>
                  <a:lnTo>
                    <a:pt x="94" y="391"/>
                  </a:lnTo>
                  <a:lnTo>
                    <a:pt x="104" y="405"/>
                  </a:lnTo>
                  <a:lnTo>
                    <a:pt x="244" y="405"/>
                  </a:lnTo>
                  <a:lnTo>
                    <a:pt x="251" y="392"/>
                  </a:lnTo>
                  <a:lnTo>
                    <a:pt x="262" y="383"/>
                  </a:lnTo>
                  <a:lnTo>
                    <a:pt x="276" y="376"/>
                  </a:lnTo>
                  <a:lnTo>
                    <a:pt x="280" y="365"/>
                  </a:lnTo>
                  <a:lnTo>
                    <a:pt x="68" y="365"/>
                  </a:lnTo>
                  <a:lnTo>
                    <a:pt x="64" y="365"/>
                  </a:lnTo>
                  <a:lnTo>
                    <a:pt x="60" y="362"/>
                  </a:lnTo>
                  <a:lnTo>
                    <a:pt x="57" y="359"/>
                  </a:lnTo>
                  <a:lnTo>
                    <a:pt x="56" y="355"/>
                  </a:lnTo>
                  <a:lnTo>
                    <a:pt x="0" y="96"/>
                  </a:lnTo>
                  <a:lnTo>
                    <a:pt x="0" y="91"/>
                  </a:lnTo>
                  <a:lnTo>
                    <a:pt x="1" y="88"/>
                  </a:lnTo>
                  <a:lnTo>
                    <a:pt x="3" y="85"/>
                  </a:lnTo>
                  <a:lnTo>
                    <a:pt x="6" y="82"/>
                  </a:lnTo>
                  <a:lnTo>
                    <a:pt x="9" y="80"/>
                  </a:lnTo>
                  <a:lnTo>
                    <a:pt x="12" y="80"/>
                  </a:lnTo>
                  <a:lnTo>
                    <a:pt x="353" y="80"/>
                  </a:lnTo>
                  <a:lnTo>
                    <a:pt x="371" y="10"/>
                  </a:lnTo>
                  <a:lnTo>
                    <a:pt x="372" y="5"/>
                  </a:lnTo>
                  <a:lnTo>
                    <a:pt x="376" y="2"/>
                  </a:lnTo>
                  <a:lnTo>
                    <a:pt x="379" y="0"/>
                  </a:lnTo>
                  <a:lnTo>
                    <a:pt x="384"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48" name="Group 47"/>
          <p:cNvGrpSpPr/>
          <p:nvPr/>
        </p:nvGrpSpPr>
        <p:grpSpPr>
          <a:xfrm>
            <a:off x="6088936" y="1332440"/>
            <a:ext cx="4067908" cy="593113"/>
            <a:chOff x="4771291" y="3523462"/>
            <a:chExt cx="4067908" cy="822960"/>
          </a:xfrm>
        </p:grpSpPr>
        <p:sp>
          <p:nvSpPr>
            <p:cNvPr id="49" name="Rounded Rectangle 48"/>
            <p:cNvSpPr/>
            <p:nvPr/>
          </p:nvSpPr>
          <p:spPr>
            <a:xfrm>
              <a:off x="5155354" y="3524395"/>
              <a:ext cx="3683845" cy="821094"/>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1400" b="1" dirty="0"/>
                <a:t>FOOD SERVICE ESTABLISHMENT</a:t>
              </a:r>
              <a:endParaRPr lang="en-US" sz="1000" b="1" dirty="0"/>
            </a:p>
            <a:p>
              <a:pPr lvl="1" algn="ctr"/>
              <a:r>
                <a:rPr lang="en-US" sz="1400" b="1" dirty="0"/>
                <a:t>Chicken Consumption Behavior</a:t>
              </a:r>
            </a:p>
          </p:txBody>
        </p:sp>
        <p:sp>
          <p:nvSpPr>
            <p:cNvPr id="53" name="Oval 52"/>
            <p:cNvSpPr/>
            <p:nvPr/>
          </p:nvSpPr>
          <p:spPr>
            <a:xfrm>
              <a:off x="4771291" y="3523462"/>
              <a:ext cx="822960" cy="822960"/>
            </a:xfrm>
            <a:prstGeom prst="ellipse">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261"/>
            <p:cNvSpPr>
              <a:spLocks noChangeAspect="1" noEditPoints="1"/>
            </p:cNvSpPr>
            <p:nvPr/>
          </p:nvSpPr>
          <p:spPr bwMode="gray">
            <a:xfrm>
              <a:off x="4957424" y="3710928"/>
              <a:ext cx="395860" cy="537966"/>
            </a:xfrm>
            <a:custGeom>
              <a:avLst/>
              <a:gdLst>
                <a:gd name="T0" fmla="*/ 394 w 411"/>
                <a:gd name="T1" fmla="*/ 2 h 588"/>
                <a:gd name="T2" fmla="*/ 18 w 411"/>
                <a:gd name="T3" fmla="*/ 36 h 588"/>
                <a:gd name="T4" fmla="*/ 5 w 411"/>
                <a:gd name="T5" fmla="*/ 43 h 588"/>
                <a:gd name="T6" fmla="*/ 0 w 411"/>
                <a:gd name="T7" fmla="*/ 56 h 588"/>
                <a:gd name="T8" fmla="*/ 4 w 411"/>
                <a:gd name="T9" fmla="*/ 443 h 588"/>
                <a:gd name="T10" fmla="*/ 287 w 411"/>
                <a:gd name="T11" fmla="*/ 587 h 588"/>
                <a:gd name="T12" fmla="*/ 303 w 411"/>
                <a:gd name="T13" fmla="*/ 588 h 588"/>
                <a:gd name="T14" fmla="*/ 314 w 411"/>
                <a:gd name="T15" fmla="*/ 578 h 588"/>
                <a:gd name="T16" fmla="*/ 317 w 411"/>
                <a:gd name="T17" fmla="*/ 143 h 588"/>
                <a:gd name="T18" fmla="*/ 311 w 411"/>
                <a:gd name="T19" fmla="*/ 128 h 588"/>
                <a:gd name="T20" fmla="*/ 125 w 411"/>
                <a:gd name="T21" fmla="*/ 67 h 588"/>
                <a:gd name="T22" fmla="*/ 392 w 411"/>
                <a:gd name="T23" fmla="*/ 422 h 588"/>
                <a:gd name="T24" fmla="*/ 408 w 411"/>
                <a:gd name="T25" fmla="*/ 412 h 588"/>
                <a:gd name="T26" fmla="*/ 411 w 411"/>
                <a:gd name="T27" fmla="*/ 22 h 588"/>
                <a:gd name="T28" fmla="*/ 404 w 411"/>
                <a:gd name="T29" fmla="*/ 6 h 588"/>
                <a:gd name="T30" fmla="*/ 189 w 411"/>
                <a:gd name="T31" fmla="*/ 205 h 588"/>
                <a:gd name="T32" fmla="*/ 216 w 411"/>
                <a:gd name="T33" fmla="*/ 183 h 588"/>
                <a:gd name="T34" fmla="*/ 227 w 411"/>
                <a:gd name="T35" fmla="*/ 204 h 588"/>
                <a:gd name="T36" fmla="*/ 227 w 411"/>
                <a:gd name="T37" fmla="*/ 329 h 588"/>
                <a:gd name="T38" fmla="*/ 227 w 411"/>
                <a:gd name="T39" fmla="*/ 416 h 588"/>
                <a:gd name="T40" fmla="*/ 224 w 411"/>
                <a:gd name="T41" fmla="*/ 453 h 588"/>
                <a:gd name="T42" fmla="*/ 199 w 411"/>
                <a:gd name="T43" fmla="*/ 459 h 588"/>
                <a:gd name="T44" fmla="*/ 179 w 411"/>
                <a:gd name="T45" fmla="*/ 419 h 588"/>
                <a:gd name="T46" fmla="*/ 189 w 411"/>
                <a:gd name="T47" fmla="*/ 346 h 588"/>
                <a:gd name="T48" fmla="*/ 193 w 411"/>
                <a:gd name="T49" fmla="*/ 321 h 588"/>
                <a:gd name="T50" fmla="*/ 185 w 411"/>
                <a:gd name="T51" fmla="*/ 305 h 588"/>
                <a:gd name="T52" fmla="*/ 173 w 411"/>
                <a:gd name="T53" fmla="*/ 268 h 588"/>
                <a:gd name="T54" fmla="*/ 132 w 411"/>
                <a:gd name="T55" fmla="*/ 164 h 588"/>
                <a:gd name="T56" fmla="*/ 138 w 411"/>
                <a:gd name="T57" fmla="*/ 174 h 588"/>
                <a:gd name="T58" fmla="*/ 131 w 411"/>
                <a:gd name="T59" fmla="*/ 259 h 588"/>
                <a:gd name="T60" fmla="*/ 113 w 411"/>
                <a:gd name="T61" fmla="*/ 271 h 588"/>
                <a:gd name="T62" fmla="*/ 116 w 411"/>
                <a:gd name="T63" fmla="*/ 316 h 588"/>
                <a:gd name="T64" fmla="*/ 121 w 411"/>
                <a:gd name="T65" fmla="*/ 375 h 588"/>
                <a:gd name="T66" fmla="*/ 121 w 411"/>
                <a:gd name="T67" fmla="*/ 406 h 588"/>
                <a:gd name="T68" fmla="*/ 96 w 411"/>
                <a:gd name="T69" fmla="*/ 413 h 588"/>
                <a:gd name="T70" fmla="*/ 76 w 411"/>
                <a:gd name="T71" fmla="*/ 389 h 588"/>
                <a:gd name="T72" fmla="*/ 78 w 411"/>
                <a:gd name="T73" fmla="*/ 352 h 588"/>
                <a:gd name="T74" fmla="*/ 82 w 411"/>
                <a:gd name="T75" fmla="*/ 291 h 588"/>
                <a:gd name="T76" fmla="*/ 85 w 411"/>
                <a:gd name="T77" fmla="*/ 255 h 588"/>
                <a:gd name="T78" fmla="*/ 61 w 411"/>
                <a:gd name="T79" fmla="*/ 211 h 588"/>
                <a:gd name="T80" fmla="*/ 64 w 411"/>
                <a:gd name="T81" fmla="*/ 141 h 588"/>
                <a:gd name="T82" fmla="*/ 72 w 411"/>
                <a:gd name="T83" fmla="*/ 143 h 588"/>
                <a:gd name="T84" fmla="*/ 78 w 411"/>
                <a:gd name="T85" fmla="*/ 153 h 588"/>
                <a:gd name="T86" fmla="*/ 91 w 411"/>
                <a:gd name="T87" fmla="*/ 217 h 588"/>
                <a:gd name="T88" fmla="*/ 94 w 411"/>
                <a:gd name="T89" fmla="*/ 153 h 588"/>
                <a:gd name="T90" fmla="*/ 102 w 411"/>
                <a:gd name="T91" fmla="*/ 154 h 588"/>
                <a:gd name="T92" fmla="*/ 108 w 411"/>
                <a:gd name="T93" fmla="*/ 164 h 588"/>
                <a:gd name="T94" fmla="*/ 121 w 411"/>
                <a:gd name="T95" fmla="*/ 168 h 588"/>
                <a:gd name="T96" fmla="*/ 126 w 411"/>
                <a:gd name="T97" fmla="*/ 163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1" h="588">
                  <a:moveTo>
                    <a:pt x="404" y="6"/>
                  </a:moveTo>
                  <a:lnTo>
                    <a:pt x="399" y="3"/>
                  </a:lnTo>
                  <a:lnTo>
                    <a:pt x="394" y="2"/>
                  </a:lnTo>
                  <a:lnTo>
                    <a:pt x="388" y="0"/>
                  </a:lnTo>
                  <a:lnTo>
                    <a:pt x="20" y="36"/>
                  </a:lnTo>
                  <a:lnTo>
                    <a:pt x="18" y="36"/>
                  </a:lnTo>
                  <a:lnTo>
                    <a:pt x="14" y="37"/>
                  </a:lnTo>
                  <a:lnTo>
                    <a:pt x="8" y="40"/>
                  </a:lnTo>
                  <a:lnTo>
                    <a:pt x="5" y="43"/>
                  </a:lnTo>
                  <a:lnTo>
                    <a:pt x="2" y="47"/>
                  </a:lnTo>
                  <a:lnTo>
                    <a:pt x="1" y="52"/>
                  </a:lnTo>
                  <a:lnTo>
                    <a:pt x="0" y="56"/>
                  </a:lnTo>
                  <a:lnTo>
                    <a:pt x="0" y="432"/>
                  </a:lnTo>
                  <a:lnTo>
                    <a:pt x="1" y="437"/>
                  </a:lnTo>
                  <a:lnTo>
                    <a:pt x="4" y="443"/>
                  </a:lnTo>
                  <a:lnTo>
                    <a:pt x="7" y="447"/>
                  </a:lnTo>
                  <a:lnTo>
                    <a:pt x="12" y="450"/>
                  </a:lnTo>
                  <a:lnTo>
                    <a:pt x="287" y="587"/>
                  </a:lnTo>
                  <a:lnTo>
                    <a:pt x="291" y="588"/>
                  </a:lnTo>
                  <a:lnTo>
                    <a:pt x="297" y="588"/>
                  </a:lnTo>
                  <a:lnTo>
                    <a:pt x="303" y="588"/>
                  </a:lnTo>
                  <a:lnTo>
                    <a:pt x="307" y="585"/>
                  </a:lnTo>
                  <a:lnTo>
                    <a:pt x="311" y="582"/>
                  </a:lnTo>
                  <a:lnTo>
                    <a:pt x="314" y="578"/>
                  </a:lnTo>
                  <a:lnTo>
                    <a:pt x="317" y="572"/>
                  </a:lnTo>
                  <a:lnTo>
                    <a:pt x="317" y="568"/>
                  </a:lnTo>
                  <a:lnTo>
                    <a:pt x="317" y="143"/>
                  </a:lnTo>
                  <a:lnTo>
                    <a:pt x="317" y="138"/>
                  </a:lnTo>
                  <a:lnTo>
                    <a:pt x="314" y="133"/>
                  </a:lnTo>
                  <a:lnTo>
                    <a:pt x="311" y="128"/>
                  </a:lnTo>
                  <a:lnTo>
                    <a:pt x="307" y="126"/>
                  </a:lnTo>
                  <a:lnTo>
                    <a:pt x="303" y="123"/>
                  </a:lnTo>
                  <a:lnTo>
                    <a:pt x="125" y="67"/>
                  </a:lnTo>
                  <a:lnTo>
                    <a:pt x="370" y="45"/>
                  </a:lnTo>
                  <a:lnTo>
                    <a:pt x="370" y="423"/>
                  </a:lnTo>
                  <a:lnTo>
                    <a:pt x="392" y="422"/>
                  </a:lnTo>
                  <a:lnTo>
                    <a:pt x="398" y="420"/>
                  </a:lnTo>
                  <a:lnTo>
                    <a:pt x="404" y="417"/>
                  </a:lnTo>
                  <a:lnTo>
                    <a:pt x="408" y="412"/>
                  </a:lnTo>
                  <a:lnTo>
                    <a:pt x="411" y="407"/>
                  </a:lnTo>
                  <a:lnTo>
                    <a:pt x="411" y="400"/>
                  </a:lnTo>
                  <a:lnTo>
                    <a:pt x="411" y="22"/>
                  </a:lnTo>
                  <a:lnTo>
                    <a:pt x="411" y="16"/>
                  </a:lnTo>
                  <a:lnTo>
                    <a:pt x="408" y="10"/>
                  </a:lnTo>
                  <a:lnTo>
                    <a:pt x="404" y="6"/>
                  </a:lnTo>
                  <a:close/>
                  <a:moveTo>
                    <a:pt x="175" y="249"/>
                  </a:moveTo>
                  <a:lnTo>
                    <a:pt x="182" y="224"/>
                  </a:lnTo>
                  <a:lnTo>
                    <a:pt x="189" y="205"/>
                  </a:lnTo>
                  <a:lnTo>
                    <a:pt x="197" y="192"/>
                  </a:lnTo>
                  <a:lnTo>
                    <a:pt x="207" y="184"/>
                  </a:lnTo>
                  <a:lnTo>
                    <a:pt x="216" y="183"/>
                  </a:lnTo>
                  <a:lnTo>
                    <a:pt x="222" y="185"/>
                  </a:lnTo>
                  <a:lnTo>
                    <a:pt x="226" y="192"/>
                  </a:lnTo>
                  <a:lnTo>
                    <a:pt x="227" y="204"/>
                  </a:lnTo>
                  <a:lnTo>
                    <a:pt x="227" y="218"/>
                  </a:lnTo>
                  <a:lnTo>
                    <a:pt x="227" y="298"/>
                  </a:lnTo>
                  <a:lnTo>
                    <a:pt x="227" y="329"/>
                  </a:lnTo>
                  <a:lnTo>
                    <a:pt x="227" y="362"/>
                  </a:lnTo>
                  <a:lnTo>
                    <a:pt x="227" y="390"/>
                  </a:lnTo>
                  <a:lnTo>
                    <a:pt x="227" y="416"/>
                  </a:lnTo>
                  <a:lnTo>
                    <a:pt x="227" y="433"/>
                  </a:lnTo>
                  <a:lnTo>
                    <a:pt x="227" y="443"/>
                  </a:lnTo>
                  <a:lnTo>
                    <a:pt x="224" y="453"/>
                  </a:lnTo>
                  <a:lnTo>
                    <a:pt x="219" y="459"/>
                  </a:lnTo>
                  <a:lnTo>
                    <a:pt x="209" y="461"/>
                  </a:lnTo>
                  <a:lnTo>
                    <a:pt x="199" y="459"/>
                  </a:lnTo>
                  <a:lnTo>
                    <a:pt x="187" y="450"/>
                  </a:lnTo>
                  <a:lnTo>
                    <a:pt x="180" y="437"/>
                  </a:lnTo>
                  <a:lnTo>
                    <a:pt x="179" y="419"/>
                  </a:lnTo>
                  <a:lnTo>
                    <a:pt x="180" y="393"/>
                  </a:lnTo>
                  <a:lnTo>
                    <a:pt x="183" y="367"/>
                  </a:lnTo>
                  <a:lnTo>
                    <a:pt x="189" y="346"/>
                  </a:lnTo>
                  <a:lnTo>
                    <a:pt x="193" y="330"/>
                  </a:lnTo>
                  <a:lnTo>
                    <a:pt x="195" y="325"/>
                  </a:lnTo>
                  <a:lnTo>
                    <a:pt x="193" y="321"/>
                  </a:lnTo>
                  <a:lnTo>
                    <a:pt x="192" y="316"/>
                  </a:lnTo>
                  <a:lnTo>
                    <a:pt x="190" y="312"/>
                  </a:lnTo>
                  <a:lnTo>
                    <a:pt x="185" y="305"/>
                  </a:lnTo>
                  <a:lnTo>
                    <a:pt x="179" y="295"/>
                  </a:lnTo>
                  <a:lnTo>
                    <a:pt x="175" y="282"/>
                  </a:lnTo>
                  <a:lnTo>
                    <a:pt x="173" y="268"/>
                  </a:lnTo>
                  <a:lnTo>
                    <a:pt x="175" y="249"/>
                  </a:lnTo>
                  <a:close/>
                  <a:moveTo>
                    <a:pt x="129" y="163"/>
                  </a:moveTo>
                  <a:lnTo>
                    <a:pt x="132" y="164"/>
                  </a:lnTo>
                  <a:lnTo>
                    <a:pt x="135" y="167"/>
                  </a:lnTo>
                  <a:lnTo>
                    <a:pt x="138" y="171"/>
                  </a:lnTo>
                  <a:lnTo>
                    <a:pt x="138" y="174"/>
                  </a:lnTo>
                  <a:lnTo>
                    <a:pt x="138" y="241"/>
                  </a:lnTo>
                  <a:lnTo>
                    <a:pt x="136" y="252"/>
                  </a:lnTo>
                  <a:lnTo>
                    <a:pt x="131" y="259"/>
                  </a:lnTo>
                  <a:lnTo>
                    <a:pt x="123" y="265"/>
                  </a:lnTo>
                  <a:lnTo>
                    <a:pt x="113" y="266"/>
                  </a:lnTo>
                  <a:lnTo>
                    <a:pt x="113" y="271"/>
                  </a:lnTo>
                  <a:lnTo>
                    <a:pt x="115" y="282"/>
                  </a:lnTo>
                  <a:lnTo>
                    <a:pt x="115" y="298"/>
                  </a:lnTo>
                  <a:lnTo>
                    <a:pt x="116" y="316"/>
                  </a:lnTo>
                  <a:lnTo>
                    <a:pt x="118" y="338"/>
                  </a:lnTo>
                  <a:lnTo>
                    <a:pt x="121" y="358"/>
                  </a:lnTo>
                  <a:lnTo>
                    <a:pt x="121" y="375"/>
                  </a:lnTo>
                  <a:lnTo>
                    <a:pt x="122" y="389"/>
                  </a:lnTo>
                  <a:lnTo>
                    <a:pt x="122" y="397"/>
                  </a:lnTo>
                  <a:lnTo>
                    <a:pt x="121" y="406"/>
                  </a:lnTo>
                  <a:lnTo>
                    <a:pt x="115" y="412"/>
                  </a:lnTo>
                  <a:lnTo>
                    <a:pt x="106" y="414"/>
                  </a:lnTo>
                  <a:lnTo>
                    <a:pt x="96" y="413"/>
                  </a:lnTo>
                  <a:lnTo>
                    <a:pt x="85" y="407"/>
                  </a:lnTo>
                  <a:lnTo>
                    <a:pt x="79" y="399"/>
                  </a:lnTo>
                  <a:lnTo>
                    <a:pt x="76" y="389"/>
                  </a:lnTo>
                  <a:lnTo>
                    <a:pt x="76" y="376"/>
                  </a:lnTo>
                  <a:lnTo>
                    <a:pt x="76" y="367"/>
                  </a:lnTo>
                  <a:lnTo>
                    <a:pt x="78" y="352"/>
                  </a:lnTo>
                  <a:lnTo>
                    <a:pt x="79" y="332"/>
                  </a:lnTo>
                  <a:lnTo>
                    <a:pt x="81" y="311"/>
                  </a:lnTo>
                  <a:lnTo>
                    <a:pt x="82" y="291"/>
                  </a:lnTo>
                  <a:lnTo>
                    <a:pt x="84" y="272"/>
                  </a:lnTo>
                  <a:lnTo>
                    <a:pt x="85" y="259"/>
                  </a:lnTo>
                  <a:lnTo>
                    <a:pt x="85" y="255"/>
                  </a:lnTo>
                  <a:lnTo>
                    <a:pt x="72" y="242"/>
                  </a:lnTo>
                  <a:lnTo>
                    <a:pt x="64" y="228"/>
                  </a:lnTo>
                  <a:lnTo>
                    <a:pt x="61" y="211"/>
                  </a:lnTo>
                  <a:lnTo>
                    <a:pt x="61" y="147"/>
                  </a:lnTo>
                  <a:lnTo>
                    <a:pt x="62" y="144"/>
                  </a:lnTo>
                  <a:lnTo>
                    <a:pt x="64" y="141"/>
                  </a:lnTo>
                  <a:lnTo>
                    <a:pt x="67" y="141"/>
                  </a:lnTo>
                  <a:lnTo>
                    <a:pt x="69" y="141"/>
                  </a:lnTo>
                  <a:lnTo>
                    <a:pt x="72" y="143"/>
                  </a:lnTo>
                  <a:lnTo>
                    <a:pt x="75" y="146"/>
                  </a:lnTo>
                  <a:lnTo>
                    <a:pt x="76" y="150"/>
                  </a:lnTo>
                  <a:lnTo>
                    <a:pt x="78" y="153"/>
                  </a:lnTo>
                  <a:lnTo>
                    <a:pt x="78" y="211"/>
                  </a:lnTo>
                  <a:lnTo>
                    <a:pt x="78" y="211"/>
                  </a:lnTo>
                  <a:lnTo>
                    <a:pt x="91" y="217"/>
                  </a:lnTo>
                  <a:lnTo>
                    <a:pt x="91" y="157"/>
                  </a:lnTo>
                  <a:lnTo>
                    <a:pt x="91" y="154"/>
                  </a:lnTo>
                  <a:lnTo>
                    <a:pt x="94" y="153"/>
                  </a:lnTo>
                  <a:lnTo>
                    <a:pt x="95" y="151"/>
                  </a:lnTo>
                  <a:lnTo>
                    <a:pt x="99" y="151"/>
                  </a:lnTo>
                  <a:lnTo>
                    <a:pt x="102" y="154"/>
                  </a:lnTo>
                  <a:lnTo>
                    <a:pt x="105" y="157"/>
                  </a:lnTo>
                  <a:lnTo>
                    <a:pt x="106" y="160"/>
                  </a:lnTo>
                  <a:lnTo>
                    <a:pt x="108" y="164"/>
                  </a:lnTo>
                  <a:lnTo>
                    <a:pt x="108" y="222"/>
                  </a:lnTo>
                  <a:lnTo>
                    <a:pt x="121" y="228"/>
                  </a:lnTo>
                  <a:lnTo>
                    <a:pt x="121" y="168"/>
                  </a:lnTo>
                  <a:lnTo>
                    <a:pt x="121" y="165"/>
                  </a:lnTo>
                  <a:lnTo>
                    <a:pt x="123" y="163"/>
                  </a:lnTo>
                  <a:lnTo>
                    <a:pt x="126" y="163"/>
                  </a:lnTo>
                  <a:lnTo>
                    <a:pt x="129" y="163"/>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aphicFrame>
        <p:nvGraphicFramePr>
          <p:cNvPr id="55" name="Chart 54"/>
          <p:cNvGraphicFramePr/>
          <p:nvPr>
            <p:extLst>
              <p:ext uri="{D42A27DB-BD31-4B8C-83A1-F6EECF244321}">
                <p14:modId xmlns:p14="http://schemas.microsoft.com/office/powerpoint/2010/main" val="1705151288"/>
              </p:ext>
            </p:extLst>
          </p:nvPr>
        </p:nvGraphicFramePr>
        <p:xfrm>
          <a:off x="1981750" y="2398117"/>
          <a:ext cx="3860919" cy="16088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6" name="Chart 55"/>
          <p:cNvGraphicFramePr/>
          <p:nvPr>
            <p:extLst>
              <p:ext uri="{D42A27DB-BD31-4B8C-83A1-F6EECF244321}">
                <p14:modId xmlns:p14="http://schemas.microsoft.com/office/powerpoint/2010/main" val="998982265"/>
              </p:ext>
            </p:extLst>
          </p:nvPr>
        </p:nvGraphicFramePr>
        <p:xfrm>
          <a:off x="1981750" y="4757468"/>
          <a:ext cx="3860919" cy="16088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7" name="Chart 56"/>
          <p:cNvGraphicFramePr/>
          <p:nvPr>
            <p:extLst>
              <p:ext uri="{D42A27DB-BD31-4B8C-83A1-F6EECF244321}">
                <p14:modId xmlns:p14="http://schemas.microsoft.com/office/powerpoint/2010/main" val="3190591231"/>
              </p:ext>
            </p:extLst>
          </p:nvPr>
        </p:nvGraphicFramePr>
        <p:xfrm>
          <a:off x="6192432" y="2398117"/>
          <a:ext cx="4018368" cy="16088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8" name="Chart 57"/>
          <p:cNvGraphicFramePr/>
          <p:nvPr>
            <p:extLst>
              <p:ext uri="{D42A27DB-BD31-4B8C-83A1-F6EECF244321}">
                <p14:modId xmlns:p14="http://schemas.microsoft.com/office/powerpoint/2010/main" val="1934883317"/>
              </p:ext>
            </p:extLst>
          </p:nvPr>
        </p:nvGraphicFramePr>
        <p:xfrm>
          <a:off x="6192432" y="4757468"/>
          <a:ext cx="3860919" cy="1608880"/>
        </p:xfrm>
        <a:graphic>
          <a:graphicData uri="http://schemas.openxmlformats.org/drawingml/2006/chart">
            <c:chart xmlns:c="http://schemas.openxmlformats.org/drawingml/2006/chart" xmlns:r="http://schemas.openxmlformats.org/officeDocument/2006/relationships" r:id="rId5"/>
          </a:graphicData>
        </a:graphic>
      </p:graphicFrame>
      <p:cxnSp>
        <p:nvCxnSpPr>
          <p:cNvPr id="18" name="Straight Arrow Connector 17"/>
          <p:cNvCxnSpPr/>
          <p:nvPr/>
        </p:nvCxnSpPr>
        <p:spPr>
          <a:xfrm flipV="1">
            <a:off x="9508490" y="3106727"/>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19" name="Straight Arrow Connector 18"/>
          <p:cNvCxnSpPr/>
          <p:nvPr/>
        </p:nvCxnSpPr>
        <p:spPr>
          <a:xfrm flipH="1">
            <a:off x="9360104" y="2845686"/>
            <a:ext cx="464" cy="152400"/>
          </a:xfrm>
          <a:prstGeom prst="straightConnector1">
            <a:avLst/>
          </a:prstGeom>
          <a:ln w="25400">
            <a:solidFill>
              <a:srgbClr val="FF0000"/>
            </a:solidFill>
            <a:tailEnd type="triangle"/>
          </a:ln>
        </p:spPr>
        <p:style>
          <a:lnRef idx="1">
            <a:schemeClr val="accent3"/>
          </a:lnRef>
          <a:fillRef idx="0">
            <a:schemeClr val="accent3"/>
          </a:fillRef>
          <a:effectRef idx="0">
            <a:schemeClr val="accent3"/>
          </a:effectRef>
          <a:fontRef idx="minor">
            <a:schemeClr val="tx1"/>
          </a:fontRef>
        </p:style>
      </p:cxnSp>
      <p:cxnSp>
        <p:nvCxnSpPr>
          <p:cNvPr id="20" name="Straight Arrow Connector 19"/>
          <p:cNvCxnSpPr/>
          <p:nvPr/>
        </p:nvCxnSpPr>
        <p:spPr>
          <a:xfrm flipV="1">
            <a:off x="8518702" y="5486167"/>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21" name="Straight Arrow Connector 20"/>
          <p:cNvCxnSpPr/>
          <p:nvPr/>
        </p:nvCxnSpPr>
        <p:spPr>
          <a:xfrm flipV="1">
            <a:off x="5246766" y="5488908"/>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12106805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60" y="143966"/>
            <a:ext cx="11192384" cy="492945"/>
          </a:xfrm>
        </p:spPr>
        <p:txBody>
          <a:bodyPr>
            <a:noAutofit/>
          </a:bodyPr>
          <a:lstStyle/>
          <a:p>
            <a:r>
              <a:rPr lang="en-US" sz="2400" dirty="0"/>
              <a:t>Consumers anticipate eating more chicken from both supermarkets and food service establishments in the next 12 months.</a:t>
            </a:r>
          </a:p>
        </p:txBody>
      </p:sp>
      <p:sp>
        <p:nvSpPr>
          <p:cNvPr id="4" name="Rectangle 3"/>
          <p:cNvSpPr/>
          <p:nvPr/>
        </p:nvSpPr>
        <p:spPr>
          <a:xfrm>
            <a:off x="5868503" y="1865686"/>
            <a:ext cx="4067909" cy="4077493"/>
          </a:xfrm>
          <a:prstGeom prst="rect">
            <a:avLst/>
          </a:prstGeom>
          <a:noFill/>
          <a:ln>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r>
              <a:rPr lang="en-US" sz="1100" b="1" u="sng" dirty="0">
                <a:solidFill>
                  <a:schemeClr val="tx1"/>
                </a:solidFill>
              </a:rPr>
              <a:t>68%</a:t>
            </a:r>
            <a:r>
              <a:rPr lang="en-US" sz="1100" b="1" dirty="0">
                <a:solidFill>
                  <a:schemeClr val="tx1"/>
                </a:solidFill>
              </a:rPr>
              <a:t> </a:t>
            </a:r>
            <a:r>
              <a:rPr lang="en-US" sz="1100" dirty="0">
                <a:solidFill>
                  <a:schemeClr val="tx1"/>
                </a:solidFill>
              </a:rPr>
              <a:t>of consumers have </a:t>
            </a:r>
            <a:r>
              <a:rPr lang="en-US" sz="1100" b="1" dirty="0">
                <a:solidFill>
                  <a:schemeClr val="tx1"/>
                </a:solidFill>
              </a:rPr>
              <a:t>eaten a chicken meal or snack from a food service establishment in the past two weeks</a:t>
            </a: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r>
              <a:rPr lang="en-US" sz="1100" dirty="0">
                <a:solidFill>
                  <a:schemeClr val="tx1"/>
                </a:solidFill>
              </a:rPr>
              <a:t>In the past two weeks, consumers have</a:t>
            </a:r>
            <a:r>
              <a:rPr lang="en-US" sz="1100" b="1" dirty="0">
                <a:solidFill>
                  <a:schemeClr val="tx1"/>
                </a:solidFill>
              </a:rPr>
              <a:t> eaten a chicken meal or snack from a food service establishment </a:t>
            </a:r>
            <a:r>
              <a:rPr lang="en-US" sz="1100" b="1" u="sng" dirty="0">
                <a:solidFill>
                  <a:schemeClr val="tx1"/>
                </a:solidFill>
              </a:rPr>
              <a:t>2.2 times</a:t>
            </a: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u="sng" dirty="0">
              <a:solidFill>
                <a:schemeClr val="tx1"/>
              </a:solidFill>
            </a:endParaRPr>
          </a:p>
          <a:p>
            <a:pPr>
              <a:buClr>
                <a:schemeClr val="accent2"/>
              </a:buClr>
            </a:pPr>
            <a:endParaRPr lang="en-US" sz="1100" b="1" u="sng" dirty="0">
              <a:solidFill>
                <a:schemeClr val="tx1"/>
              </a:solidFill>
            </a:endParaRPr>
          </a:p>
          <a:p>
            <a:pPr>
              <a:buClr>
                <a:schemeClr val="accent2"/>
              </a:buClr>
            </a:pPr>
            <a:r>
              <a:rPr lang="en-US" sz="1100" b="1" u="sng" dirty="0">
                <a:solidFill>
                  <a:schemeClr val="tx1"/>
                </a:solidFill>
              </a:rPr>
              <a:t>19%</a:t>
            </a:r>
            <a:r>
              <a:rPr lang="en-US" sz="1100" b="1" dirty="0">
                <a:solidFill>
                  <a:schemeClr val="tx1"/>
                </a:solidFill>
              </a:rPr>
              <a:t> </a:t>
            </a:r>
            <a:r>
              <a:rPr lang="en-US" sz="1100" dirty="0">
                <a:solidFill>
                  <a:schemeClr val="tx1"/>
                </a:solidFill>
              </a:rPr>
              <a:t>of consumers </a:t>
            </a:r>
            <a:r>
              <a:rPr lang="en-US" sz="1100" b="1" dirty="0">
                <a:solidFill>
                  <a:schemeClr val="tx1"/>
                </a:solidFill>
              </a:rPr>
              <a:t>anticipate eating </a:t>
            </a:r>
            <a:r>
              <a:rPr lang="en-US" sz="1100" b="1" u="sng" dirty="0">
                <a:solidFill>
                  <a:schemeClr val="tx1"/>
                </a:solidFill>
              </a:rPr>
              <a:t>MORE</a:t>
            </a:r>
            <a:r>
              <a:rPr lang="en-US" sz="1100" b="1" dirty="0">
                <a:solidFill>
                  <a:schemeClr val="tx1"/>
                </a:solidFill>
              </a:rPr>
              <a:t> chicken from a food service establishment in the next 12 months </a:t>
            </a:r>
          </a:p>
          <a:p>
            <a:pPr>
              <a:buClr>
                <a:schemeClr val="accent2"/>
              </a:buClr>
            </a:pPr>
            <a:endParaRPr lang="en-US" sz="1100" b="1" dirty="0">
              <a:solidFill>
                <a:schemeClr val="tx1"/>
              </a:solidFill>
            </a:endParaRPr>
          </a:p>
        </p:txBody>
      </p:sp>
      <p:sp>
        <p:nvSpPr>
          <p:cNvPr id="5" name="Rectangle 4"/>
          <p:cNvSpPr/>
          <p:nvPr/>
        </p:nvSpPr>
        <p:spPr>
          <a:xfrm>
            <a:off x="1657821" y="1865686"/>
            <a:ext cx="4067909" cy="4077493"/>
          </a:xfrm>
          <a:prstGeom prst="rect">
            <a:avLst/>
          </a:prstGeom>
          <a:noFill/>
          <a:ln>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r>
              <a:rPr lang="en-US" sz="1100" b="1" u="sng">
                <a:solidFill>
                  <a:schemeClr val="tx1"/>
                </a:solidFill>
              </a:rPr>
              <a:t>86%</a:t>
            </a:r>
            <a:r>
              <a:rPr lang="en-US" sz="1100" b="1">
                <a:solidFill>
                  <a:schemeClr val="tx1"/>
                </a:solidFill>
              </a:rPr>
              <a:t> </a:t>
            </a:r>
            <a:r>
              <a:rPr lang="en-US" sz="1100" dirty="0">
                <a:solidFill>
                  <a:schemeClr val="tx1"/>
                </a:solidFill>
              </a:rPr>
              <a:t>of consumers have </a:t>
            </a:r>
            <a:r>
              <a:rPr lang="en-US" sz="1100" b="1" dirty="0">
                <a:solidFill>
                  <a:schemeClr val="tx1"/>
                </a:solidFill>
              </a:rPr>
              <a:t>eaten a chicken meal or snack from a supermarket in the past two weeks</a:t>
            </a: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dirty="0">
              <a:solidFill>
                <a:schemeClr val="tx1"/>
              </a:solidFill>
            </a:endParaRPr>
          </a:p>
          <a:p>
            <a:pPr>
              <a:buClr>
                <a:schemeClr val="accent2"/>
              </a:buClr>
            </a:pPr>
            <a:r>
              <a:rPr lang="en-US" sz="1100" dirty="0">
                <a:solidFill>
                  <a:schemeClr val="tx1"/>
                </a:solidFill>
              </a:rPr>
              <a:t>In the past two weeks, consumers have</a:t>
            </a:r>
            <a:r>
              <a:rPr lang="en-US" sz="1100" b="1" dirty="0">
                <a:solidFill>
                  <a:schemeClr val="tx1"/>
                </a:solidFill>
              </a:rPr>
              <a:t> eaten a chicken meal or snack from a </a:t>
            </a:r>
            <a:r>
              <a:rPr lang="en-US" sz="1100" b="1">
                <a:solidFill>
                  <a:schemeClr val="tx1"/>
                </a:solidFill>
              </a:rPr>
              <a:t>supermarket </a:t>
            </a:r>
            <a:r>
              <a:rPr lang="en-US" sz="1100" b="1" u="sng">
                <a:solidFill>
                  <a:schemeClr val="tx1"/>
                </a:solidFill>
              </a:rPr>
              <a:t>3.7 </a:t>
            </a:r>
            <a:r>
              <a:rPr lang="en-US" sz="1100" b="1" u="sng" dirty="0">
                <a:solidFill>
                  <a:schemeClr val="tx1"/>
                </a:solidFill>
              </a:rPr>
              <a:t>times</a:t>
            </a: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endParaRPr lang="en-US" sz="1100" b="1" dirty="0">
              <a:solidFill>
                <a:schemeClr val="tx1"/>
              </a:solidFill>
            </a:endParaRPr>
          </a:p>
          <a:p>
            <a:pPr>
              <a:buClr>
                <a:schemeClr val="accent2"/>
              </a:buClr>
            </a:pPr>
            <a:r>
              <a:rPr lang="en-US" sz="1100" b="1" u="sng">
                <a:solidFill>
                  <a:schemeClr val="tx1"/>
                </a:solidFill>
              </a:rPr>
              <a:t>29%</a:t>
            </a:r>
            <a:r>
              <a:rPr lang="en-US" sz="1100" b="1">
                <a:solidFill>
                  <a:schemeClr val="tx1"/>
                </a:solidFill>
              </a:rPr>
              <a:t> </a:t>
            </a:r>
            <a:r>
              <a:rPr lang="en-US" sz="1100" dirty="0">
                <a:solidFill>
                  <a:schemeClr val="tx1"/>
                </a:solidFill>
              </a:rPr>
              <a:t>of consumers </a:t>
            </a:r>
            <a:r>
              <a:rPr lang="en-US" sz="1100" b="1" dirty="0">
                <a:solidFill>
                  <a:schemeClr val="tx1"/>
                </a:solidFill>
              </a:rPr>
              <a:t>anticipate eating </a:t>
            </a:r>
            <a:r>
              <a:rPr lang="en-US" sz="1100" b="1" u="sng" dirty="0">
                <a:solidFill>
                  <a:schemeClr val="tx1"/>
                </a:solidFill>
              </a:rPr>
              <a:t>MORE</a:t>
            </a:r>
            <a:r>
              <a:rPr lang="en-US" sz="1100" b="1" dirty="0">
                <a:solidFill>
                  <a:schemeClr val="tx1"/>
                </a:solidFill>
              </a:rPr>
              <a:t> chicken from the supermarket in the next 12 months </a:t>
            </a:r>
          </a:p>
          <a:p>
            <a:pPr>
              <a:buClr>
                <a:schemeClr val="accent2"/>
              </a:buClr>
            </a:pPr>
            <a:endParaRPr lang="en-US" sz="1100" b="1" dirty="0">
              <a:solidFill>
                <a:schemeClr val="tx1"/>
              </a:solidFill>
            </a:endParaRPr>
          </a:p>
        </p:txBody>
      </p:sp>
      <p:graphicFrame>
        <p:nvGraphicFramePr>
          <p:cNvPr id="6" name="Chart 5"/>
          <p:cNvGraphicFramePr/>
          <p:nvPr>
            <p:extLst>
              <p:ext uri="{D42A27DB-BD31-4B8C-83A1-F6EECF244321}">
                <p14:modId xmlns:p14="http://schemas.microsoft.com/office/powerpoint/2010/main" val="426899630"/>
              </p:ext>
            </p:extLst>
          </p:nvPr>
        </p:nvGraphicFramePr>
        <p:xfrm>
          <a:off x="5819515" y="4155024"/>
          <a:ext cx="4067909" cy="14293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extLst>
              <p:ext uri="{D42A27DB-BD31-4B8C-83A1-F6EECF244321}">
                <p14:modId xmlns:p14="http://schemas.microsoft.com/office/powerpoint/2010/main" val="1964416580"/>
              </p:ext>
            </p:extLst>
          </p:nvPr>
        </p:nvGraphicFramePr>
        <p:xfrm>
          <a:off x="1657820" y="4185635"/>
          <a:ext cx="4067909" cy="14293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p:cNvSpPr txBox="1">
            <a:spLocks/>
          </p:cNvSpPr>
          <p:nvPr/>
        </p:nvSpPr>
        <p:spPr>
          <a:xfrm>
            <a:off x="0" y="6074017"/>
            <a:ext cx="7172583" cy="3643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bg1"/>
                </a:solidFill>
                <a:latin typeface="Montserrat" panose="00000500000000000000" pitchFamily="2" charset="0"/>
                <a:ea typeface="+mn-ea"/>
                <a:cs typeface="Montserrat"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bg1"/>
                </a:solidFill>
                <a:latin typeface="Montserrat" panose="00000500000000000000" pitchFamily="2" charset="0"/>
                <a:ea typeface="+mn-ea"/>
                <a:cs typeface="Montserrat"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bg1"/>
                </a:solidFill>
                <a:latin typeface="Montserrat" panose="00000500000000000000" pitchFamily="2" charset="0"/>
                <a:ea typeface="+mn-ea"/>
                <a:cs typeface="Montserrat"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ontserrat" panose="00000500000000000000" pitchFamily="2" charset="0"/>
                <a:ea typeface="+mn-ea"/>
                <a:cs typeface="Montserrat"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ontserrat" panose="00000500000000000000" pitchFamily="2" charset="0"/>
                <a:ea typeface="+mn-ea"/>
                <a:cs typeface="Montserrat" panose="020B0604020202020204" pitchFamily="34" charset="0"/>
              </a:defRPr>
            </a:lvl5pPr>
            <a:lvl6pPr marL="25146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800" dirty="0">
                <a:solidFill>
                  <a:schemeClr val="tx1"/>
                </a:solidFill>
              </a:rPr>
              <a:t>Base: </a:t>
            </a:r>
            <a:r>
              <a:rPr lang="en-US" sz="800">
                <a:solidFill>
                  <a:schemeClr val="tx1"/>
                </a:solidFill>
              </a:rPr>
              <a:t>Total (1004)</a:t>
            </a:r>
            <a:endParaRPr lang="en-US" sz="800" dirty="0">
              <a:solidFill>
                <a:schemeClr val="tx1"/>
              </a:solidFill>
            </a:endParaRPr>
          </a:p>
          <a:p>
            <a:pPr marL="0" indent="0">
              <a:spcBef>
                <a:spcPts val="0"/>
              </a:spcBef>
              <a:buNone/>
            </a:pPr>
            <a:r>
              <a:rPr lang="en-US" sz="800" dirty="0">
                <a:solidFill>
                  <a:schemeClr val="tx1"/>
                </a:solidFill>
              </a:rPr>
              <a:t>C1/2. Thinking about the meals and snacks you’ve eaten in the </a:t>
            </a:r>
            <a:r>
              <a:rPr lang="en-US" sz="800" i="1" u="sng" dirty="0">
                <a:solidFill>
                  <a:schemeClr val="tx1"/>
                </a:solidFill>
              </a:rPr>
              <a:t>past two weeks</a:t>
            </a:r>
            <a:r>
              <a:rPr lang="en-US" sz="800" dirty="0">
                <a:solidFill>
                  <a:schemeClr val="tx1"/>
                </a:solidFill>
              </a:rPr>
              <a:t>, how many times did you </a:t>
            </a:r>
            <a:r>
              <a:rPr lang="en-US" sz="800" i="1" u="sng" dirty="0">
                <a:solidFill>
                  <a:schemeClr val="tx1"/>
                </a:solidFill>
              </a:rPr>
              <a:t>eat chicken that was purchased from a supermarket or other retail grocery store/ restaurant, fast food store, carryout shop or employee cafeteria</a:t>
            </a:r>
            <a:r>
              <a:rPr lang="en-US" sz="800" dirty="0">
                <a:solidFill>
                  <a:schemeClr val="tx1"/>
                </a:solidFill>
              </a:rPr>
              <a:t>? This includes fresh, frozen, or prepared chicken/prepared meals of chicken, chicken products/sandwiches, and similar foodservice chicken items.</a:t>
            </a:r>
          </a:p>
          <a:p>
            <a:pPr marL="0" indent="0">
              <a:spcBef>
                <a:spcPts val="0"/>
              </a:spcBef>
              <a:buNone/>
            </a:pPr>
            <a:r>
              <a:rPr lang="en-US" sz="800" dirty="0">
                <a:solidFill>
                  <a:schemeClr val="tx1"/>
                </a:solidFill>
              </a:rPr>
              <a:t>C3/4. During the </a:t>
            </a:r>
            <a:r>
              <a:rPr lang="en-US" sz="800" i="1" u="sng" dirty="0">
                <a:solidFill>
                  <a:schemeClr val="tx1"/>
                </a:solidFill>
              </a:rPr>
              <a:t>next 12 months</a:t>
            </a:r>
            <a:r>
              <a:rPr lang="en-US" sz="800" dirty="0">
                <a:solidFill>
                  <a:schemeClr val="tx1"/>
                </a:solidFill>
              </a:rPr>
              <a:t>, would you say that you are likely to eat more chicken, less chicken, or about the same amount of chicken that was purchased from a </a:t>
            </a:r>
            <a:r>
              <a:rPr lang="en-US" sz="800" i="1" u="sng" dirty="0">
                <a:solidFill>
                  <a:schemeClr val="tx1"/>
                </a:solidFill>
              </a:rPr>
              <a:t>supermarket or other retail grocery store/ restaurant, fast food store, carryout shop, or employee cafeteria</a:t>
            </a:r>
            <a:r>
              <a:rPr lang="en-US" sz="800" dirty="0">
                <a:solidFill>
                  <a:schemeClr val="tx1"/>
                </a:solidFill>
              </a:rPr>
              <a:t>? </a:t>
            </a:r>
          </a:p>
        </p:txBody>
      </p:sp>
      <p:grpSp>
        <p:nvGrpSpPr>
          <p:cNvPr id="9" name="Group 8"/>
          <p:cNvGrpSpPr/>
          <p:nvPr/>
        </p:nvGrpSpPr>
        <p:grpSpPr>
          <a:xfrm>
            <a:off x="1718243" y="1122359"/>
            <a:ext cx="4007486" cy="647172"/>
            <a:chOff x="621033" y="2212160"/>
            <a:chExt cx="4056474" cy="822960"/>
          </a:xfrm>
        </p:grpSpPr>
        <p:sp>
          <p:nvSpPr>
            <p:cNvPr id="10" name="Rounded Rectangle 9"/>
            <p:cNvSpPr/>
            <p:nvPr/>
          </p:nvSpPr>
          <p:spPr>
            <a:xfrm>
              <a:off x="993662" y="2213094"/>
              <a:ext cx="3683845" cy="821094"/>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1400" b="1" dirty="0">
                  <a:solidFill>
                    <a:schemeClr val="bg1"/>
                  </a:solidFill>
                </a:rPr>
                <a:t>SUPERMARKET</a:t>
              </a:r>
              <a:endParaRPr lang="en-US" sz="1400" i="1" u="sng" dirty="0">
                <a:solidFill>
                  <a:schemeClr val="bg1"/>
                </a:solidFill>
              </a:endParaRPr>
            </a:p>
            <a:p>
              <a:pPr lvl="1" algn="ctr"/>
              <a:r>
                <a:rPr lang="en-US" sz="1400" b="1" dirty="0">
                  <a:solidFill>
                    <a:schemeClr val="bg1"/>
                  </a:solidFill>
                </a:rPr>
                <a:t>Chicken Consumption Behavior</a:t>
              </a:r>
            </a:p>
          </p:txBody>
        </p:sp>
        <p:sp>
          <p:nvSpPr>
            <p:cNvPr id="11" name="Oval 10"/>
            <p:cNvSpPr/>
            <p:nvPr/>
          </p:nvSpPr>
          <p:spPr>
            <a:xfrm>
              <a:off x="621033" y="2212160"/>
              <a:ext cx="822960" cy="82296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3" name="Group 12"/>
          <p:cNvGrpSpPr/>
          <p:nvPr/>
        </p:nvGrpSpPr>
        <p:grpSpPr>
          <a:xfrm>
            <a:off x="5868502" y="1122359"/>
            <a:ext cx="4067908" cy="647172"/>
            <a:chOff x="4771291" y="3523462"/>
            <a:chExt cx="4067908" cy="822960"/>
          </a:xfrm>
        </p:grpSpPr>
        <p:sp>
          <p:nvSpPr>
            <p:cNvPr id="14" name="Rounded Rectangle 13"/>
            <p:cNvSpPr/>
            <p:nvPr/>
          </p:nvSpPr>
          <p:spPr>
            <a:xfrm>
              <a:off x="5155354" y="3524395"/>
              <a:ext cx="3683845" cy="821094"/>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1400" b="1" dirty="0">
                  <a:solidFill>
                    <a:schemeClr val="bg1"/>
                  </a:solidFill>
                </a:rPr>
                <a:t>FOOD SERVICE ESTABLISHMENT</a:t>
              </a:r>
              <a:endParaRPr lang="en-US" sz="1000" b="1" dirty="0">
                <a:solidFill>
                  <a:schemeClr val="bg1"/>
                </a:solidFill>
              </a:endParaRPr>
            </a:p>
            <a:p>
              <a:pPr lvl="1" algn="ctr"/>
              <a:r>
                <a:rPr lang="en-US" sz="1400" b="1" dirty="0">
                  <a:solidFill>
                    <a:schemeClr val="bg1"/>
                  </a:solidFill>
                </a:rPr>
                <a:t>Chicken Consumption Behavior</a:t>
              </a:r>
            </a:p>
          </p:txBody>
        </p:sp>
        <p:sp>
          <p:nvSpPr>
            <p:cNvPr id="15" name="Oval 14"/>
            <p:cNvSpPr/>
            <p:nvPr/>
          </p:nvSpPr>
          <p:spPr>
            <a:xfrm>
              <a:off x="4771291" y="3523462"/>
              <a:ext cx="822960" cy="822960"/>
            </a:xfrm>
            <a:prstGeom prst="ellipse">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7" name="Group 16"/>
          <p:cNvGrpSpPr/>
          <p:nvPr/>
        </p:nvGrpSpPr>
        <p:grpSpPr>
          <a:xfrm>
            <a:off x="2252816" y="1982915"/>
            <a:ext cx="2877919" cy="685800"/>
            <a:chOff x="2679606" y="1595559"/>
            <a:chExt cx="2877919" cy="685800"/>
          </a:xfrm>
        </p:grpSpPr>
        <p:grpSp>
          <p:nvGrpSpPr>
            <p:cNvPr id="18" name="Group 44"/>
            <p:cNvGrpSpPr>
              <a:grpSpLocks noChangeAspect="1"/>
            </p:cNvGrpSpPr>
            <p:nvPr/>
          </p:nvGrpSpPr>
          <p:grpSpPr bwMode="auto">
            <a:xfrm>
              <a:off x="2679606" y="1595559"/>
              <a:ext cx="251958" cy="685800"/>
              <a:chOff x="2780" y="1508"/>
              <a:chExt cx="169" cy="460"/>
            </a:xfrm>
            <a:solidFill>
              <a:schemeClr val="accent4"/>
            </a:solidFill>
          </p:grpSpPr>
          <p:sp>
            <p:nvSpPr>
              <p:cNvPr id="46"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9" name="Group 44"/>
            <p:cNvGrpSpPr>
              <a:grpSpLocks noChangeAspect="1"/>
            </p:cNvGrpSpPr>
            <p:nvPr/>
          </p:nvGrpSpPr>
          <p:grpSpPr bwMode="auto">
            <a:xfrm>
              <a:off x="2972682" y="1595559"/>
              <a:ext cx="251958" cy="685800"/>
              <a:chOff x="2780" y="1508"/>
              <a:chExt cx="169" cy="460"/>
            </a:xfrm>
            <a:solidFill>
              <a:schemeClr val="accent4"/>
            </a:solidFill>
          </p:grpSpPr>
          <p:sp>
            <p:nvSpPr>
              <p:cNvPr id="44"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0" name="Group 44"/>
            <p:cNvGrpSpPr>
              <a:grpSpLocks noChangeAspect="1"/>
            </p:cNvGrpSpPr>
            <p:nvPr/>
          </p:nvGrpSpPr>
          <p:grpSpPr bwMode="auto">
            <a:xfrm>
              <a:off x="3265758" y="1595559"/>
              <a:ext cx="251958" cy="685800"/>
              <a:chOff x="2780" y="1508"/>
              <a:chExt cx="169" cy="460"/>
            </a:xfrm>
            <a:solidFill>
              <a:schemeClr val="accent4"/>
            </a:solidFill>
          </p:grpSpPr>
          <p:sp>
            <p:nvSpPr>
              <p:cNvPr id="42"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1" name="Group 44"/>
            <p:cNvGrpSpPr>
              <a:grpSpLocks noChangeAspect="1"/>
            </p:cNvGrpSpPr>
            <p:nvPr/>
          </p:nvGrpSpPr>
          <p:grpSpPr bwMode="auto">
            <a:xfrm>
              <a:off x="3558834" y="1595559"/>
              <a:ext cx="251958" cy="685800"/>
              <a:chOff x="2780" y="1508"/>
              <a:chExt cx="169" cy="460"/>
            </a:xfrm>
            <a:solidFill>
              <a:schemeClr val="accent4"/>
            </a:solidFill>
          </p:grpSpPr>
          <p:sp>
            <p:nvSpPr>
              <p:cNvPr id="40"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2" name="Group 44"/>
            <p:cNvGrpSpPr>
              <a:grpSpLocks noChangeAspect="1"/>
            </p:cNvGrpSpPr>
            <p:nvPr/>
          </p:nvGrpSpPr>
          <p:grpSpPr bwMode="auto">
            <a:xfrm>
              <a:off x="3851910" y="1595559"/>
              <a:ext cx="251958" cy="685800"/>
              <a:chOff x="2780" y="1508"/>
              <a:chExt cx="169" cy="460"/>
            </a:xfrm>
            <a:solidFill>
              <a:schemeClr val="accent4"/>
            </a:solidFill>
          </p:grpSpPr>
          <p:sp>
            <p:nvSpPr>
              <p:cNvPr id="38"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3" name="Group 44"/>
            <p:cNvGrpSpPr>
              <a:grpSpLocks noChangeAspect="1"/>
            </p:cNvGrpSpPr>
            <p:nvPr/>
          </p:nvGrpSpPr>
          <p:grpSpPr bwMode="auto">
            <a:xfrm>
              <a:off x="4144986" y="1595559"/>
              <a:ext cx="251958" cy="685800"/>
              <a:chOff x="2780" y="1508"/>
              <a:chExt cx="169" cy="460"/>
            </a:xfrm>
            <a:solidFill>
              <a:schemeClr val="accent4"/>
            </a:solidFill>
          </p:grpSpPr>
          <p:sp>
            <p:nvSpPr>
              <p:cNvPr id="36"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4" name="Group 44"/>
            <p:cNvGrpSpPr>
              <a:grpSpLocks noChangeAspect="1"/>
            </p:cNvGrpSpPr>
            <p:nvPr/>
          </p:nvGrpSpPr>
          <p:grpSpPr bwMode="auto">
            <a:xfrm>
              <a:off x="4426339" y="1595559"/>
              <a:ext cx="251958" cy="685800"/>
              <a:chOff x="2780" y="1508"/>
              <a:chExt cx="169" cy="460"/>
            </a:xfrm>
            <a:solidFill>
              <a:schemeClr val="accent4"/>
            </a:solidFill>
          </p:grpSpPr>
          <p:sp>
            <p:nvSpPr>
              <p:cNvPr id="34"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32" name="Oval 45"/>
            <p:cNvSpPr>
              <a:spLocks noChangeArrowheads="1"/>
            </p:cNvSpPr>
            <p:nvPr/>
          </p:nvSpPr>
          <p:spPr bwMode="auto">
            <a:xfrm>
              <a:off x="5057026" y="1595563"/>
              <a:ext cx="184869" cy="186359"/>
            </a:xfrm>
            <a:prstGeom prst="ellipse">
              <a:avLst/>
            </a:prstGeom>
            <a:gradFill flip="none" rotWithShape="1">
              <a:gsLst>
                <a:gs pos="100000">
                  <a:schemeClr val="accent4"/>
                </a:gs>
                <a:gs pos="100000">
                  <a:schemeClr val="bg1">
                    <a:lumMod val="65000"/>
                  </a:scheme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7" name="Group 44"/>
            <p:cNvGrpSpPr>
              <a:grpSpLocks noChangeAspect="1"/>
            </p:cNvGrpSpPr>
            <p:nvPr/>
          </p:nvGrpSpPr>
          <p:grpSpPr bwMode="auto">
            <a:xfrm>
              <a:off x="5305567" y="1595559"/>
              <a:ext cx="251958" cy="685800"/>
              <a:chOff x="2780" y="1508"/>
              <a:chExt cx="169" cy="460"/>
            </a:xfrm>
            <a:solidFill>
              <a:srgbClr val="4D4D4D"/>
            </a:solidFill>
          </p:grpSpPr>
          <p:sp>
            <p:nvSpPr>
              <p:cNvPr id="28" name="Oval 45"/>
              <p:cNvSpPr>
                <a:spLocks noChangeArrowheads="1"/>
              </p:cNvSpPr>
              <p:nvPr/>
            </p:nvSpPr>
            <p:spPr bwMode="auto">
              <a:xfrm>
                <a:off x="2802" y="1508"/>
                <a:ext cx="124" cy="125"/>
              </a:xfrm>
              <a:prstGeom prst="ellipse">
                <a:avLst/>
              </a:pr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48" name="Group 47"/>
          <p:cNvGrpSpPr/>
          <p:nvPr/>
        </p:nvGrpSpPr>
        <p:grpSpPr>
          <a:xfrm>
            <a:off x="2380029" y="3154159"/>
            <a:ext cx="2623493" cy="685800"/>
            <a:chOff x="2806819" y="2766803"/>
            <a:chExt cx="2623493" cy="685800"/>
          </a:xfrm>
        </p:grpSpPr>
        <p:sp>
          <p:nvSpPr>
            <p:cNvPr id="49" name="Freeform 4089"/>
            <p:cNvSpPr>
              <a:spLocks noChangeAspect="1" noEditPoints="1"/>
            </p:cNvSpPr>
            <p:nvPr/>
          </p:nvSpPr>
          <p:spPr bwMode="gray">
            <a:xfrm>
              <a:off x="2806819" y="2766803"/>
              <a:ext cx="614188" cy="685800"/>
            </a:xfrm>
            <a:custGeom>
              <a:avLst/>
              <a:gdLst>
                <a:gd name="T0" fmla="*/ 420 w 447"/>
                <a:gd name="T1" fmla="*/ 92 h 498"/>
                <a:gd name="T2" fmla="*/ 419 w 447"/>
                <a:gd name="T3" fmla="*/ 49 h 498"/>
                <a:gd name="T4" fmla="*/ 402 w 447"/>
                <a:gd name="T5" fmla="*/ 12 h 498"/>
                <a:gd name="T6" fmla="*/ 380 w 447"/>
                <a:gd name="T7" fmla="*/ 12 h 498"/>
                <a:gd name="T8" fmla="*/ 348 w 447"/>
                <a:gd name="T9" fmla="*/ 0 h 498"/>
                <a:gd name="T10" fmla="*/ 316 w 447"/>
                <a:gd name="T11" fmla="*/ 27 h 498"/>
                <a:gd name="T12" fmla="*/ 280 w 447"/>
                <a:gd name="T13" fmla="*/ 43 h 498"/>
                <a:gd name="T14" fmla="*/ 299 w 447"/>
                <a:gd name="T15" fmla="*/ 85 h 498"/>
                <a:gd name="T16" fmla="*/ 288 w 447"/>
                <a:gd name="T17" fmla="*/ 124 h 498"/>
                <a:gd name="T18" fmla="*/ 207 w 447"/>
                <a:gd name="T19" fmla="*/ 185 h 498"/>
                <a:gd name="T20" fmla="*/ 123 w 447"/>
                <a:gd name="T21" fmla="*/ 175 h 498"/>
                <a:gd name="T22" fmla="*/ 77 w 447"/>
                <a:gd name="T23" fmla="*/ 143 h 498"/>
                <a:gd name="T24" fmla="*/ 36 w 447"/>
                <a:gd name="T25" fmla="*/ 100 h 498"/>
                <a:gd name="T26" fmla="*/ 12 w 447"/>
                <a:gd name="T27" fmla="*/ 121 h 498"/>
                <a:gd name="T28" fmla="*/ 25 w 447"/>
                <a:gd name="T29" fmla="*/ 182 h 498"/>
                <a:gd name="T30" fmla="*/ 38 w 447"/>
                <a:gd name="T31" fmla="*/ 200 h 498"/>
                <a:gd name="T32" fmla="*/ 5 w 447"/>
                <a:gd name="T33" fmla="*/ 204 h 498"/>
                <a:gd name="T34" fmla="*/ 17 w 447"/>
                <a:gd name="T35" fmla="*/ 236 h 498"/>
                <a:gd name="T36" fmla="*/ 70 w 447"/>
                <a:gd name="T37" fmla="*/ 258 h 498"/>
                <a:gd name="T38" fmla="*/ 46 w 447"/>
                <a:gd name="T39" fmla="*/ 275 h 498"/>
                <a:gd name="T40" fmla="*/ 68 w 447"/>
                <a:gd name="T41" fmla="*/ 311 h 498"/>
                <a:gd name="T42" fmla="*/ 175 w 447"/>
                <a:gd name="T43" fmla="*/ 330 h 498"/>
                <a:gd name="T44" fmla="*/ 268 w 447"/>
                <a:gd name="T45" fmla="*/ 297 h 498"/>
                <a:gd name="T46" fmla="*/ 292 w 447"/>
                <a:gd name="T47" fmla="*/ 222 h 498"/>
                <a:gd name="T48" fmla="*/ 300 w 447"/>
                <a:gd name="T49" fmla="*/ 222 h 498"/>
                <a:gd name="T50" fmla="*/ 304 w 447"/>
                <a:gd name="T51" fmla="*/ 266 h 498"/>
                <a:gd name="T52" fmla="*/ 274 w 447"/>
                <a:gd name="T53" fmla="*/ 315 h 498"/>
                <a:gd name="T54" fmla="*/ 195 w 447"/>
                <a:gd name="T55" fmla="*/ 347 h 498"/>
                <a:gd name="T56" fmla="*/ 117 w 447"/>
                <a:gd name="T57" fmla="*/ 360 h 498"/>
                <a:gd name="T58" fmla="*/ 215 w 447"/>
                <a:gd name="T59" fmla="*/ 391 h 498"/>
                <a:gd name="T60" fmla="*/ 324 w 447"/>
                <a:gd name="T61" fmla="*/ 463 h 498"/>
                <a:gd name="T62" fmla="*/ 330 w 447"/>
                <a:gd name="T63" fmla="*/ 496 h 498"/>
                <a:gd name="T64" fmla="*/ 347 w 447"/>
                <a:gd name="T65" fmla="*/ 493 h 498"/>
                <a:gd name="T66" fmla="*/ 370 w 447"/>
                <a:gd name="T67" fmla="*/ 456 h 498"/>
                <a:gd name="T68" fmla="*/ 401 w 447"/>
                <a:gd name="T69" fmla="*/ 437 h 498"/>
                <a:gd name="T70" fmla="*/ 409 w 447"/>
                <a:gd name="T71" fmla="*/ 409 h 498"/>
                <a:gd name="T72" fmla="*/ 379 w 447"/>
                <a:gd name="T73" fmla="*/ 409 h 498"/>
                <a:gd name="T74" fmla="*/ 323 w 447"/>
                <a:gd name="T75" fmla="*/ 363 h 498"/>
                <a:gd name="T76" fmla="*/ 377 w 447"/>
                <a:gd name="T77" fmla="*/ 280 h 498"/>
                <a:gd name="T78" fmla="*/ 386 w 447"/>
                <a:gd name="T79" fmla="*/ 217 h 498"/>
                <a:gd name="T80" fmla="*/ 420 w 447"/>
                <a:gd name="T81" fmla="*/ 194 h 498"/>
                <a:gd name="T82" fmla="*/ 405 w 447"/>
                <a:gd name="T83" fmla="*/ 155 h 498"/>
                <a:gd name="T84" fmla="*/ 428 w 447"/>
                <a:gd name="T85" fmla="*/ 150 h 498"/>
                <a:gd name="T86" fmla="*/ 442 w 447"/>
                <a:gd name="T87" fmla="*/ 156 h 498"/>
                <a:gd name="T88" fmla="*/ 447 w 447"/>
                <a:gd name="T89" fmla="*/ 154 h 498"/>
                <a:gd name="T90" fmla="*/ 440 w 447"/>
                <a:gd name="T91" fmla="*/ 132 h 498"/>
                <a:gd name="T92" fmla="*/ 371 w 447"/>
                <a:gd name="T93" fmla="*/ 113 h 498"/>
                <a:gd name="T94" fmla="*/ 363 w 447"/>
                <a:gd name="T95" fmla="*/ 98 h 498"/>
                <a:gd name="T96" fmla="*/ 375 w 447"/>
                <a:gd name="T97" fmla="*/ 85 h 498"/>
                <a:gd name="T98" fmla="*/ 390 w 447"/>
                <a:gd name="T99" fmla="*/ 93 h 498"/>
                <a:gd name="T100" fmla="*/ 388 w 447"/>
                <a:gd name="T101" fmla="*/ 11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7" h="498">
                  <a:moveTo>
                    <a:pt x="431" y="121"/>
                  </a:moveTo>
                  <a:lnTo>
                    <a:pt x="426" y="114"/>
                  </a:lnTo>
                  <a:lnTo>
                    <a:pt x="424" y="104"/>
                  </a:lnTo>
                  <a:lnTo>
                    <a:pt x="420" y="92"/>
                  </a:lnTo>
                  <a:lnTo>
                    <a:pt x="416" y="80"/>
                  </a:lnTo>
                  <a:lnTo>
                    <a:pt x="409" y="67"/>
                  </a:lnTo>
                  <a:lnTo>
                    <a:pt x="411" y="63"/>
                  </a:lnTo>
                  <a:lnTo>
                    <a:pt x="419" y="49"/>
                  </a:lnTo>
                  <a:lnTo>
                    <a:pt x="419" y="34"/>
                  </a:lnTo>
                  <a:lnTo>
                    <a:pt x="414" y="22"/>
                  </a:lnTo>
                  <a:lnTo>
                    <a:pt x="408" y="14"/>
                  </a:lnTo>
                  <a:lnTo>
                    <a:pt x="402" y="12"/>
                  </a:lnTo>
                  <a:lnTo>
                    <a:pt x="397" y="11"/>
                  </a:lnTo>
                  <a:lnTo>
                    <a:pt x="392" y="9"/>
                  </a:lnTo>
                  <a:lnTo>
                    <a:pt x="386" y="11"/>
                  </a:lnTo>
                  <a:lnTo>
                    <a:pt x="380" y="12"/>
                  </a:lnTo>
                  <a:lnTo>
                    <a:pt x="374" y="14"/>
                  </a:lnTo>
                  <a:lnTo>
                    <a:pt x="367" y="7"/>
                  </a:lnTo>
                  <a:lnTo>
                    <a:pt x="358" y="3"/>
                  </a:lnTo>
                  <a:lnTo>
                    <a:pt x="348" y="0"/>
                  </a:lnTo>
                  <a:lnTo>
                    <a:pt x="342" y="1"/>
                  </a:lnTo>
                  <a:lnTo>
                    <a:pt x="330" y="6"/>
                  </a:lnTo>
                  <a:lnTo>
                    <a:pt x="320" y="15"/>
                  </a:lnTo>
                  <a:lnTo>
                    <a:pt x="316" y="27"/>
                  </a:lnTo>
                  <a:lnTo>
                    <a:pt x="309" y="27"/>
                  </a:lnTo>
                  <a:lnTo>
                    <a:pt x="296" y="28"/>
                  </a:lnTo>
                  <a:lnTo>
                    <a:pt x="287" y="34"/>
                  </a:lnTo>
                  <a:lnTo>
                    <a:pt x="280" y="43"/>
                  </a:lnTo>
                  <a:lnTo>
                    <a:pt x="277" y="53"/>
                  </a:lnTo>
                  <a:lnTo>
                    <a:pt x="279" y="65"/>
                  </a:lnTo>
                  <a:lnTo>
                    <a:pt x="286" y="76"/>
                  </a:lnTo>
                  <a:lnTo>
                    <a:pt x="299" y="85"/>
                  </a:lnTo>
                  <a:lnTo>
                    <a:pt x="302" y="86"/>
                  </a:lnTo>
                  <a:lnTo>
                    <a:pt x="307" y="88"/>
                  </a:lnTo>
                  <a:lnTo>
                    <a:pt x="300" y="106"/>
                  </a:lnTo>
                  <a:lnTo>
                    <a:pt x="288" y="124"/>
                  </a:lnTo>
                  <a:lnTo>
                    <a:pt x="273" y="143"/>
                  </a:lnTo>
                  <a:lnTo>
                    <a:pt x="255" y="160"/>
                  </a:lnTo>
                  <a:lnTo>
                    <a:pt x="231" y="176"/>
                  </a:lnTo>
                  <a:lnTo>
                    <a:pt x="207" y="185"/>
                  </a:lnTo>
                  <a:lnTo>
                    <a:pt x="184" y="189"/>
                  </a:lnTo>
                  <a:lnTo>
                    <a:pt x="162" y="186"/>
                  </a:lnTo>
                  <a:lnTo>
                    <a:pt x="141" y="182"/>
                  </a:lnTo>
                  <a:lnTo>
                    <a:pt x="123" y="175"/>
                  </a:lnTo>
                  <a:lnTo>
                    <a:pt x="108" y="166"/>
                  </a:lnTo>
                  <a:lnTo>
                    <a:pt x="94" y="158"/>
                  </a:lnTo>
                  <a:lnTo>
                    <a:pt x="84" y="150"/>
                  </a:lnTo>
                  <a:lnTo>
                    <a:pt x="77" y="143"/>
                  </a:lnTo>
                  <a:lnTo>
                    <a:pt x="62" y="128"/>
                  </a:lnTo>
                  <a:lnTo>
                    <a:pt x="51" y="115"/>
                  </a:lnTo>
                  <a:lnTo>
                    <a:pt x="41" y="106"/>
                  </a:lnTo>
                  <a:lnTo>
                    <a:pt x="36" y="100"/>
                  </a:lnTo>
                  <a:lnTo>
                    <a:pt x="29" y="98"/>
                  </a:lnTo>
                  <a:lnTo>
                    <a:pt x="22" y="101"/>
                  </a:lnTo>
                  <a:lnTo>
                    <a:pt x="15" y="109"/>
                  </a:lnTo>
                  <a:lnTo>
                    <a:pt x="12" y="121"/>
                  </a:lnTo>
                  <a:lnTo>
                    <a:pt x="12" y="136"/>
                  </a:lnTo>
                  <a:lnTo>
                    <a:pt x="14" y="152"/>
                  </a:lnTo>
                  <a:lnTo>
                    <a:pt x="19" y="168"/>
                  </a:lnTo>
                  <a:lnTo>
                    <a:pt x="25" y="182"/>
                  </a:lnTo>
                  <a:lnTo>
                    <a:pt x="35" y="194"/>
                  </a:lnTo>
                  <a:lnTo>
                    <a:pt x="45" y="201"/>
                  </a:lnTo>
                  <a:lnTo>
                    <a:pt x="44" y="201"/>
                  </a:lnTo>
                  <a:lnTo>
                    <a:pt x="38" y="200"/>
                  </a:lnTo>
                  <a:lnTo>
                    <a:pt x="30" y="199"/>
                  </a:lnTo>
                  <a:lnTo>
                    <a:pt x="21" y="199"/>
                  </a:lnTo>
                  <a:lnTo>
                    <a:pt x="12" y="200"/>
                  </a:lnTo>
                  <a:lnTo>
                    <a:pt x="5" y="204"/>
                  </a:lnTo>
                  <a:lnTo>
                    <a:pt x="0" y="208"/>
                  </a:lnTo>
                  <a:lnTo>
                    <a:pt x="0" y="215"/>
                  </a:lnTo>
                  <a:lnTo>
                    <a:pt x="6" y="227"/>
                  </a:lnTo>
                  <a:lnTo>
                    <a:pt x="17" y="236"/>
                  </a:lnTo>
                  <a:lnTo>
                    <a:pt x="31" y="244"/>
                  </a:lnTo>
                  <a:lnTo>
                    <a:pt x="46" y="251"/>
                  </a:lnTo>
                  <a:lnTo>
                    <a:pt x="60" y="255"/>
                  </a:lnTo>
                  <a:lnTo>
                    <a:pt x="70" y="258"/>
                  </a:lnTo>
                  <a:lnTo>
                    <a:pt x="67" y="259"/>
                  </a:lnTo>
                  <a:lnTo>
                    <a:pt x="60" y="261"/>
                  </a:lnTo>
                  <a:lnTo>
                    <a:pt x="53" y="267"/>
                  </a:lnTo>
                  <a:lnTo>
                    <a:pt x="46" y="275"/>
                  </a:lnTo>
                  <a:lnTo>
                    <a:pt x="45" y="283"/>
                  </a:lnTo>
                  <a:lnTo>
                    <a:pt x="48" y="292"/>
                  </a:lnTo>
                  <a:lnTo>
                    <a:pt x="56" y="302"/>
                  </a:lnTo>
                  <a:lnTo>
                    <a:pt x="68" y="311"/>
                  </a:lnTo>
                  <a:lnTo>
                    <a:pt x="85" y="318"/>
                  </a:lnTo>
                  <a:lnTo>
                    <a:pt x="115" y="326"/>
                  </a:lnTo>
                  <a:lnTo>
                    <a:pt x="146" y="330"/>
                  </a:lnTo>
                  <a:lnTo>
                    <a:pt x="175" y="330"/>
                  </a:lnTo>
                  <a:lnTo>
                    <a:pt x="202" y="326"/>
                  </a:lnTo>
                  <a:lnTo>
                    <a:pt x="227" y="320"/>
                  </a:lnTo>
                  <a:lnTo>
                    <a:pt x="250" y="309"/>
                  </a:lnTo>
                  <a:lnTo>
                    <a:pt x="268" y="297"/>
                  </a:lnTo>
                  <a:lnTo>
                    <a:pt x="281" y="282"/>
                  </a:lnTo>
                  <a:lnTo>
                    <a:pt x="291" y="263"/>
                  </a:lnTo>
                  <a:lnTo>
                    <a:pt x="293" y="243"/>
                  </a:lnTo>
                  <a:lnTo>
                    <a:pt x="292" y="222"/>
                  </a:lnTo>
                  <a:lnTo>
                    <a:pt x="285" y="201"/>
                  </a:lnTo>
                  <a:lnTo>
                    <a:pt x="291" y="204"/>
                  </a:lnTo>
                  <a:lnTo>
                    <a:pt x="295" y="212"/>
                  </a:lnTo>
                  <a:lnTo>
                    <a:pt x="300" y="222"/>
                  </a:lnTo>
                  <a:lnTo>
                    <a:pt x="303" y="231"/>
                  </a:lnTo>
                  <a:lnTo>
                    <a:pt x="305" y="241"/>
                  </a:lnTo>
                  <a:lnTo>
                    <a:pt x="305" y="253"/>
                  </a:lnTo>
                  <a:lnTo>
                    <a:pt x="304" y="266"/>
                  </a:lnTo>
                  <a:lnTo>
                    <a:pt x="301" y="278"/>
                  </a:lnTo>
                  <a:lnTo>
                    <a:pt x="294" y="291"/>
                  </a:lnTo>
                  <a:lnTo>
                    <a:pt x="286" y="303"/>
                  </a:lnTo>
                  <a:lnTo>
                    <a:pt x="274" y="315"/>
                  </a:lnTo>
                  <a:lnTo>
                    <a:pt x="260" y="326"/>
                  </a:lnTo>
                  <a:lnTo>
                    <a:pt x="241" y="336"/>
                  </a:lnTo>
                  <a:lnTo>
                    <a:pt x="221" y="342"/>
                  </a:lnTo>
                  <a:lnTo>
                    <a:pt x="195" y="347"/>
                  </a:lnTo>
                  <a:lnTo>
                    <a:pt x="167" y="349"/>
                  </a:lnTo>
                  <a:lnTo>
                    <a:pt x="134" y="348"/>
                  </a:lnTo>
                  <a:lnTo>
                    <a:pt x="98" y="344"/>
                  </a:lnTo>
                  <a:lnTo>
                    <a:pt x="117" y="360"/>
                  </a:lnTo>
                  <a:lnTo>
                    <a:pt x="139" y="373"/>
                  </a:lnTo>
                  <a:lnTo>
                    <a:pt x="163" y="383"/>
                  </a:lnTo>
                  <a:lnTo>
                    <a:pt x="188" y="388"/>
                  </a:lnTo>
                  <a:lnTo>
                    <a:pt x="215" y="391"/>
                  </a:lnTo>
                  <a:lnTo>
                    <a:pt x="241" y="390"/>
                  </a:lnTo>
                  <a:lnTo>
                    <a:pt x="266" y="386"/>
                  </a:lnTo>
                  <a:lnTo>
                    <a:pt x="330" y="452"/>
                  </a:lnTo>
                  <a:lnTo>
                    <a:pt x="324" y="463"/>
                  </a:lnTo>
                  <a:lnTo>
                    <a:pt x="319" y="476"/>
                  </a:lnTo>
                  <a:lnTo>
                    <a:pt x="318" y="485"/>
                  </a:lnTo>
                  <a:lnTo>
                    <a:pt x="322" y="492"/>
                  </a:lnTo>
                  <a:lnTo>
                    <a:pt x="330" y="496"/>
                  </a:lnTo>
                  <a:lnTo>
                    <a:pt x="334" y="498"/>
                  </a:lnTo>
                  <a:lnTo>
                    <a:pt x="339" y="498"/>
                  </a:lnTo>
                  <a:lnTo>
                    <a:pt x="342" y="495"/>
                  </a:lnTo>
                  <a:lnTo>
                    <a:pt x="347" y="493"/>
                  </a:lnTo>
                  <a:lnTo>
                    <a:pt x="349" y="491"/>
                  </a:lnTo>
                  <a:lnTo>
                    <a:pt x="350" y="486"/>
                  </a:lnTo>
                  <a:lnTo>
                    <a:pt x="359" y="469"/>
                  </a:lnTo>
                  <a:lnTo>
                    <a:pt x="370" y="456"/>
                  </a:lnTo>
                  <a:lnTo>
                    <a:pt x="380" y="447"/>
                  </a:lnTo>
                  <a:lnTo>
                    <a:pt x="390" y="441"/>
                  </a:lnTo>
                  <a:lnTo>
                    <a:pt x="398" y="438"/>
                  </a:lnTo>
                  <a:lnTo>
                    <a:pt x="401" y="437"/>
                  </a:lnTo>
                  <a:lnTo>
                    <a:pt x="409" y="432"/>
                  </a:lnTo>
                  <a:lnTo>
                    <a:pt x="413" y="425"/>
                  </a:lnTo>
                  <a:lnTo>
                    <a:pt x="413" y="416"/>
                  </a:lnTo>
                  <a:lnTo>
                    <a:pt x="409" y="409"/>
                  </a:lnTo>
                  <a:lnTo>
                    <a:pt x="402" y="405"/>
                  </a:lnTo>
                  <a:lnTo>
                    <a:pt x="393" y="405"/>
                  </a:lnTo>
                  <a:lnTo>
                    <a:pt x="389" y="406"/>
                  </a:lnTo>
                  <a:lnTo>
                    <a:pt x="379" y="409"/>
                  </a:lnTo>
                  <a:lnTo>
                    <a:pt x="366" y="416"/>
                  </a:lnTo>
                  <a:lnTo>
                    <a:pt x="353" y="426"/>
                  </a:lnTo>
                  <a:lnTo>
                    <a:pt x="302" y="375"/>
                  </a:lnTo>
                  <a:lnTo>
                    <a:pt x="323" y="363"/>
                  </a:lnTo>
                  <a:lnTo>
                    <a:pt x="342" y="348"/>
                  </a:lnTo>
                  <a:lnTo>
                    <a:pt x="357" y="330"/>
                  </a:lnTo>
                  <a:lnTo>
                    <a:pt x="370" y="305"/>
                  </a:lnTo>
                  <a:lnTo>
                    <a:pt x="377" y="280"/>
                  </a:lnTo>
                  <a:lnTo>
                    <a:pt x="379" y="256"/>
                  </a:lnTo>
                  <a:lnTo>
                    <a:pt x="378" y="235"/>
                  </a:lnTo>
                  <a:lnTo>
                    <a:pt x="375" y="214"/>
                  </a:lnTo>
                  <a:lnTo>
                    <a:pt x="386" y="217"/>
                  </a:lnTo>
                  <a:lnTo>
                    <a:pt x="396" y="217"/>
                  </a:lnTo>
                  <a:lnTo>
                    <a:pt x="405" y="214"/>
                  </a:lnTo>
                  <a:lnTo>
                    <a:pt x="414" y="206"/>
                  </a:lnTo>
                  <a:lnTo>
                    <a:pt x="420" y="194"/>
                  </a:lnTo>
                  <a:lnTo>
                    <a:pt x="421" y="183"/>
                  </a:lnTo>
                  <a:lnTo>
                    <a:pt x="417" y="171"/>
                  </a:lnTo>
                  <a:lnTo>
                    <a:pt x="412" y="165"/>
                  </a:lnTo>
                  <a:lnTo>
                    <a:pt x="405" y="155"/>
                  </a:lnTo>
                  <a:lnTo>
                    <a:pt x="397" y="146"/>
                  </a:lnTo>
                  <a:lnTo>
                    <a:pt x="406" y="145"/>
                  </a:lnTo>
                  <a:lnTo>
                    <a:pt x="414" y="146"/>
                  </a:lnTo>
                  <a:lnTo>
                    <a:pt x="428" y="150"/>
                  </a:lnTo>
                  <a:lnTo>
                    <a:pt x="440" y="155"/>
                  </a:lnTo>
                  <a:lnTo>
                    <a:pt x="441" y="155"/>
                  </a:lnTo>
                  <a:lnTo>
                    <a:pt x="441" y="155"/>
                  </a:lnTo>
                  <a:lnTo>
                    <a:pt x="442" y="156"/>
                  </a:lnTo>
                  <a:lnTo>
                    <a:pt x="443" y="156"/>
                  </a:lnTo>
                  <a:lnTo>
                    <a:pt x="444" y="156"/>
                  </a:lnTo>
                  <a:lnTo>
                    <a:pt x="445" y="155"/>
                  </a:lnTo>
                  <a:lnTo>
                    <a:pt x="447" y="154"/>
                  </a:lnTo>
                  <a:lnTo>
                    <a:pt x="447" y="152"/>
                  </a:lnTo>
                  <a:lnTo>
                    <a:pt x="447" y="147"/>
                  </a:lnTo>
                  <a:lnTo>
                    <a:pt x="445" y="142"/>
                  </a:lnTo>
                  <a:lnTo>
                    <a:pt x="440" y="132"/>
                  </a:lnTo>
                  <a:lnTo>
                    <a:pt x="431" y="121"/>
                  </a:lnTo>
                  <a:close/>
                  <a:moveTo>
                    <a:pt x="380" y="114"/>
                  </a:moveTo>
                  <a:lnTo>
                    <a:pt x="374" y="114"/>
                  </a:lnTo>
                  <a:lnTo>
                    <a:pt x="371" y="113"/>
                  </a:lnTo>
                  <a:lnTo>
                    <a:pt x="367" y="111"/>
                  </a:lnTo>
                  <a:lnTo>
                    <a:pt x="364" y="107"/>
                  </a:lnTo>
                  <a:lnTo>
                    <a:pt x="363" y="102"/>
                  </a:lnTo>
                  <a:lnTo>
                    <a:pt x="363" y="98"/>
                  </a:lnTo>
                  <a:lnTo>
                    <a:pt x="364" y="93"/>
                  </a:lnTo>
                  <a:lnTo>
                    <a:pt x="367" y="90"/>
                  </a:lnTo>
                  <a:lnTo>
                    <a:pt x="371" y="88"/>
                  </a:lnTo>
                  <a:lnTo>
                    <a:pt x="375" y="85"/>
                  </a:lnTo>
                  <a:lnTo>
                    <a:pt x="380" y="85"/>
                  </a:lnTo>
                  <a:lnTo>
                    <a:pt x="383" y="88"/>
                  </a:lnTo>
                  <a:lnTo>
                    <a:pt x="387" y="90"/>
                  </a:lnTo>
                  <a:lnTo>
                    <a:pt x="390" y="93"/>
                  </a:lnTo>
                  <a:lnTo>
                    <a:pt x="392" y="98"/>
                  </a:lnTo>
                  <a:lnTo>
                    <a:pt x="392" y="102"/>
                  </a:lnTo>
                  <a:lnTo>
                    <a:pt x="390" y="107"/>
                  </a:lnTo>
                  <a:lnTo>
                    <a:pt x="388" y="111"/>
                  </a:lnTo>
                  <a:lnTo>
                    <a:pt x="383" y="113"/>
                  </a:lnTo>
                  <a:lnTo>
                    <a:pt x="380" y="114"/>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4089"/>
            <p:cNvSpPr>
              <a:spLocks noChangeAspect="1" noEditPoints="1"/>
            </p:cNvSpPr>
            <p:nvPr/>
          </p:nvSpPr>
          <p:spPr bwMode="gray">
            <a:xfrm>
              <a:off x="3482040" y="2766803"/>
              <a:ext cx="614188" cy="685800"/>
            </a:xfrm>
            <a:custGeom>
              <a:avLst/>
              <a:gdLst>
                <a:gd name="T0" fmla="*/ 420 w 447"/>
                <a:gd name="T1" fmla="*/ 92 h 498"/>
                <a:gd name="T2" fmla="*/ 419 w 447"/>
                <a:gd name="T3" fmla="*/ 49 h 498"/>
                <a:gd name="T4" fmla="*/ 402 w 447"/>
                <a:gd name="T5" fmla="*/ 12 h 498"/>
                <a:gd name="T6" fmla="*/ 380 w 447"/>
                <a:gd name="T7" fmla="*/ 12 h 498"/>
                <a:gd name="T8" fmla="*/ 348 w 447"/>
                <a:gd name="T9" fmla="*/ 0 h 498"/>
                <a:gd name="T10" fmla="*/ 316 w 447"/>
                <a:gd name="T11" fmla="*/ 27 h 498"/>
                <a:gd name="T12" fmla="*/ 280 w 447"/>
                <a:gd name="T13" fmla="*/ 43 h 498"/>
                <a:gd name="T14" fmla="*/ 299 w 447"/>
                <a:gd name="T15" fmla="*/ 85 h 498"/>
                <a:gd name="T16" fmla="*/ 288 w 447"/>
                <a:gd name="T17" fmla="*/ 124 h 498"/>
                <a:gd name="T18" fmla="*/ 207 w 447"/>
                <a:gd name="T19" fmla="*/ 185 h 498"/>
                <a:gd name="T20" fmla="*/ 123 w 447"/>
                <a:gd name="T21" fmla="*/ 175 h 498"/>
                <a:gd name="T22" fmla="*/ 77 w 447"/>
                <a:gd name="T23" fmla="*/ 143 h 498"/>
                <a:gd name="T24" fmla="*/ 36 w 447"/>
                <a:gd name="T25" fmla="*/ 100 h 498"/>
                <a:gd name="T26" fmla="*/ 12 w 447"/>
                <a:gd name="T27" fmla="*/ 121 h 498"/>
                <a:gd name="T28" fmla="*/ 25 w 447"/>
                <a:gd name="T29" fmla="*/ 182 h 498"/>
                <a:gd name="T30" fmla="*/ 38 w 447"/>
                <a:gd name="T31" fmla="*/ 200 h 498"/>
                <a:gd name="T32" fmla="*/ 5 w 447"/>
                <a:gd name="T33" fmla="*/ 204 h 498"/>
                <a:gd name="T34" fmla="*/ 17 w 447"/>
                <a:gd name="T35" fmla="*/ 236 h 498"/>
                <a:gd name="T36" fmla="*/ 70 w 447"/>
                <a:gd name="T37" fmla="*/ 258 h 498"/>
                <a:gd name="T38" fmla="*/ 46 w 447"/>
                <a:gd name="T39" fmla="*/ 275 h 498"/>
                <a:gd name="T40" fmla="*/ 68 w 447"/>
                <a:gd name="T41" fmla="*/ 311 h 498"/>
                <a:gd name="T42" fmla="*/ 175 w 447"/>
                <a:gd name="T43" fmla="*/ 330 h 498"/>
                <a:gd name="T44" fmla="*/ 268 w 447"/>
                <a:gd name="T45" fmla="*/ 297 h 498"/>
                <a:gd name="T46" fmla="*/ 292 w 447"/>
                <a:gd name="T47" fmla="*/ 222 h 498"/>
                <a:gd name="T48" fmla="*/ 300 w 447"/>
                <a:gd name="T49" fmla="*/ 222 h 498"/>
                <a:gd name="T50" fmla="*/ 304 w 447"/>
                <a:gd name="T51" fmla="*/ 266 h 498"/>
                <a:gd name="T52" fmla="*/ 274 w 447"/>
                <a:gd name="T53" fmla="*/ 315 h 498"/>
                <a:gd name="T54" fmla="*/ 195 w 447"/>
                <a:gd name="T55" fmla="*/ 347 h 498"/>
                <a:gd name="T56" fmla="*/ 117 w 447"/>
                <a:gd name="T57" fmla="*/ 360 h 498"/>
                <a:gd name="T58" fmla="*/ 215 w 447"/>
                <a:gd name="T59" fmla="*/ 391 h 498"/>
                <a:gd name="T60" fmla="*/ 324 w 447"/>
                <a:gd name="T61" fmla="*/ 463 h 498"/>
                <a:gd name="T62" fmla="*/ 330 w 447"/>
                <a:gd name="T63" fmla="*/ 496 h 498"/>
                <a:gd name="T64" fmla="*/ 347 w 447"/>
                <a:gd name="T65" fmla="*/ 493 h 498"/>
                <a:gd name="T66" fmla="*/ 370 w 447"/>
                <a:gd name="T67" fmla="*/ 456 h 498"/>
                <a:gd name="T68" fmla="*/ 401 w 447"/>
                <a:gd name="T69" fmla="*/ 437 h 498"/>
                <a:gd name="T70" fmla="*/ 409 w 447"/>
                <a:gd name="T71" fmla="*/ 409 h 498"/>
                <a:gd name="T72" fmla="*/ 379 w 447"/>
                <a:gd name="T73" fmla="*/ 409 h 498"/>
                <a:gd name="T74" fmla="*/ 323 w 447"/>
                <a:gd name="T75" fmla="*/ 363 h 498"/>
                <a:gd name="T76" fmla="*/ 377 w 447"/>
                <a:gd name="T77" fmla="*/ 280 h 498"/>
                <a:gd name="T78" fmla="*/ 386 w 447"/>
                <a:gd name="T79" fmla="*/ 217 h 498"/>
                <a:gd name="T80" fmla="*/ 420 w 447"/>
                <a:gd name="T81" fmla="*/ 194 h 498"/>
                <a:gd name="T82" fmla="*/ 405 w 447"/>
                <a:gd name="T83" fmla="*/ 155 h 498"/>
                <a:gd name="T84" fmla="*/ 428 w 447"/>
                <a:gd name="T85" fmla="*/ 150 h 498"/>
                <a:gd name="T86" fmla="*/ 442 w 447"/>
                <a:gd name="T87" fmla="*/ 156 h 498"/>
                <a:gd name="T88" fmla="*/ 447 w 447"/>
                <a:gd name="T89" fmla="*/ 154 h 498"/>
                <a:gd name="T90" fmla="*/ 440 w 447"/>
                <a:gd name="T91" fmla="*/ 132 h 498"/>
                <a:gd name="T92" fmla="*/ 371 w 447"/>
                <a:gd name="T93" fmla="*/ 113 h 498"/>
                <a:gd name="T94" fmla="*/ 363 w 447"/>
                <a:gd name="T95" fmla="*/ 98 h 498"/>
                <a:gd name="T96" fmla="*/ 375 w 447"/>
                <a:gd name="T97" fmla="*/ 85 h 498"/>
                <a:gd name="T98" fmla="*/ 390 w 447"/>
                <a:gd name="T99" fmla="*/ 93 h 498"/>
                <a:gd name="T100" fmla="*/ 388 w 447"/>
                <a:gd name="T101" fmla="*/ 11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7" h="498">
                  <a:moveTo>
                    <a:pt x="431" y="121"/>
                  </a:moveTo>
                  <a:lnTo>
                    <a:pt x="426" y="114"/>
                  </a:lnTo>
                  <a:lnTo>
                    <a:pt x="424" y="104"/>
                  </a:lnTo>
                  <a:lnTo>
                    <a:pt x="420" y="92"/>
                  </a:lnTo>
                  <a:lnTo>
                    <a:pt x="416" y="80"/>
                  </a:lnTo>
                  <a:lnTo>
                    <a:pt x="409" y="67"/>
                  </a:lnTo>
                  <a:lnTo>
                    <a:pt x="411" y="63"/>
                  </a:lnTo>
                  <a:lnTo>
                    <a:pt x="419" y="49"/>
                  </a:lnTo>
                  <a:lnTo>
                    <a:pt x="419" y="34"/>
                  </a:lnTo>
                  <a:lnTo>
                    <a:pt x="414" y="22"/>
                  </a:lnTo>
                  <a:lnTo>
                    <a:pt x="408" y="14"/>
                  </a:lnTo>
                  <a:lnTo>
                    <a:pt x="402" y="12"/>
                  </a:lnTo>
                  <a:lnTo>
                    <a:pt x="397" y="11"/>
                  </a:lnTo>
                  <a:lnTo>
                    <a:pt x="392" y="9"/>
                  </a:lnTo>
                  <a:lnTo>
                    <a:pt x="386" y="11"/>
                  </a:lnTo>
                  <a:lnTo>
                    <a:pt x="380" y="12"/>
                  </a:lnTo>
                  <a:lnTo>
                    <a:pt x="374" y="14"/>
                  </a:lnTo>
                  <a:lnTo>
                    <a:pt x="367" y="7"/>
                  </a:lnTo>
                  <a:lnTo>
                    <a:pt x="358" y="3"/>
                  </a:lnTo>
                  <a:lnTo>
                    <a:pt x="348" y="0"/>
                  </a:lnTo>
                  <a:lnTo>
                    <a:pt x="342" y="1"/>
                  </a:lnTo>
                  <a:lnTo>
                    <a:pt x="330" y="6"/>
                  </a:lnTo>
                  <a:lnTo>
                    <a:pt x="320" y="15"/>
                  </a:lnTo>
                  <a:lnTo>
                    <a:pt x="316" y="27"/>
                  </a:lnTo>
                  <a:lnTo>
                    <a:pt x="309" y="27"/>
                  </a:lnTo>
                  <a:lnTo>
                    <a:pt x="296" y="28"/>
                  </a:lnTo>
                  <a:lnTo>
                    <a:pt x="287" y="34"/>
                  </a:lnTo>
                  <a:lnTo>
                    <a:pt x="280" y="43"/>
                  </a:lnTo>
                  <a:lnTo>
                    <a:pt x="277" y="53"/>
                  </a:lnTo>
                  <a:lnTo>
                    <a:pt x="279" y="65"/>
                  </a:lnTo>
                  <a:lnTo>
                    <a:pt x="286" y="76"/>
                  </a:lnTo>
                  <a:lnTo>
                    <a:pt x="299" y="85"/>
                  </a:lnTo>
                  <a:lnTo>
                    <a:pt x="302" y="86"/>
                  </a:lnTo>
                  <a:lnTo>
                    <a:pt x="307" y="88"/>
                  </a:lnTo>
                  <a:lnTo>
                    <a:pt x="300" y="106"/>
                  </a:lnTo>
                  <a:lnTo>
                    <a:pt x="288" y="124"/>
                  </a:lnTo>
                  <a:lnTo>
                    <a:pt x="273" y="143"/>
                  </a:lnTo>
                  <a:lnTo>
                    <a:pt x="255" y="160"/>
                  </a:lnTo>
                  <a:lnTo>
                    <a:pt x="231" y="176"/>
                  </a:lnTo>
                  <a:lnTo>
                    <a:pt x="207" y="185"/>
                  </a:lnTo>
                  <a:lnTo>
                    <a:pt x="184" y="189"/>
                  </a:lnTo>
                  <a:lnTo>
                    <a:pt x="162" y="186"/>
                  </a:lnTo>
                  <a:lnTo>
                    <a:pt x="141" y="182"/>
                  </a:lnTo>
                  <a:lnTo>
                    <a:pt x="123" y="175"/>
                  </a:lnTo>
                  <a:lnTo>
                    <a:pt x="108" y="166"/>
                  </a:lnTo>
                  <a:lnTo>
                    <a:pt x="94" y="158"/>
                  </a:lnTo>
                  <a:lnTo>
                    <a:pt x="84" y="150"/>
                  </a:lnTo>
                  <a:lnTo>
                    <a:pt x="77" y="143"/>
                  </a:lnTo>
                  <a:lnTo>
                    <a:pt x="62" y="128"/>
                  </a:lnTo>
                  <a:lnTo>
                    <a:pt x="51" y="115"/>
                  </a:lnTo>
                  <a:lnTo>
                    <a:pt x="41" y="106"/>
                  </a:lnTo>
                  <a:lnTo>
                    <a:pt x="36" y="100"/>
                  </a:lnTo>
                  <a:lnTo>
                    <a:pt x="29" y="98"/>
                  </a:lnTo>
                  <a:lnTo>
                    <a:pt x="22" y="101"/>
                  </a:lnTo>
                  <a:lnTo>
                    <a:pt x="15" y="109"/>
                  </a:lnTo>
                  <a:lnTo>
                    <a:pt x="12" y="121"/>
                  </a:lnTo>
                  <a:lnTo>
                    <a:pt x="12" y="136"/>
                  </a:lnTo>
                  <a:lnTo>
                    <a:pt x="14" y="152"/>
                  </a:lnTo>
                  <a:lnTo>
                    <a:pt x="19" y="168"/>
                  </a:lnTo>
                  <a:lnTo>
                    <a:pt x="25" y="182"/>
                  </a:lnTo>
                  <a:lnTo>
                    <a:pt x="35" y="194"/>
                  </a:lnTo>
                  <a:lnTo>
                    <a:pt x="45" y="201"/>
                  </a:lnTo>
                  <a:lnTo>
                    <a:pt x="44" y="201"/>
                  </a:lnTo>
                  <a:lnTo>
                    <a:pt x="38" y="200"/>
                  </a:lnTo>
                  <a:lnTo>
                    <a:pt x="30" y="199"/>
                  </a:lnTo>
                  <a:lnTo>
                    <a:pt x="21" y="199"/>
                  </a:lnTo>
                  <a:lnTo>
                    <a:pt x="12" y="200"/>
                  </a:lnTo>
                  <a:lnTo>
                    <a:pt x="5" y="204"/>
                  </a:lnTo>
                  <a:lnTo>
                    <a:pt x="0" y="208"/>
                  </a:lnTo>
                  <a:lnTo>
                    <a:pt x="0" y="215"/>
                  </a:lnTo>
                  <a:lnTo>
                    <a:pt x="6" y="227"/>
                  </a:lnTo>
                  <a:lnTo>
                    <a:pt x="17" y="236"/>
                  </a:lnTo>
                  <a:lnTo>
                    <a:pt x="31" y="244"/>
                  </a:lnTo>
                  <a:lnTo>
                    <a:pt x="46" y="251"/>
                  </a:lnTo>
                  <a:lnTo>
                    <a:pt x="60" y="255"/>
                  </a:lnTo>
                  <a:lnTo>
                    <a:pt x="70" y="258"/>
                  </a:lnTo>
                  <a:lnTo>
                    <a:pt x="67" y="259"/>
                  </a:lnTo>
                  <a:lnTo>
                    <a:pt x="60" y="261"/>
                  </a:lnTo>
                  <a:lnTo>
                    <a:pt x="53" y="267"/>
                  </a:lnTo>
                  <a:lnTo>
                    <a:pt x="46" y="275"/>
                  </a:lnTo>
                  <a:lnTo>
                    <a:pt x="45" y="283"/>
                  </a:lnTo>
                  <a:lnTo>
                    <a:pt x="48" y="292"/>
                  </a:lnTo>
                  <a:lnTo>
                    <a:pt x="56" y="302"/>
                  </a:lnTo>
                  <a:lnTo>
                    <a:pt x="68" y="311"/>
                  </a:lnTo>
                  <a:lnTo>
                    <a:pt x="85" y="318"/>
                  </a:lnTo>
                  <a:lnTo>
                    <a:pt x="115" y="326"/>
                  </a:lnTo>
                  <a:lnTo>
                    <a:pt x="146" y="330"/>
                  </a:lnTo>
                  <a:lnTo>
                    <a:pt x="175" y="330"/>
                  </a:lnTo>
                  <a:lnTo>
                    <a:pt x="202" y="326"/>
                  </a:lnTo>
                  <a:lnTo>
                    <a:pt x="227" y="320"/>
                  </a:lnTo>
                  <a:lnTo>
                    <a:pt x="250" y="309"/>
                  </a:lnTo>
                  <a:lnTo>
                    <a:pt x="268" y="297"/>
                  </a:lnTo>
                  <a:lnTo>
                    <a:pt x="281" y="282"/>
                  </a:lnTo>
                  <a:lnTo>
                    <a:pt x="291" y="263"/>
                  </a:lnTo>
                  <a:lnTo>
                    <a:pt x="293" y="243"/>
                  </a:lnTo>
                  <a:lnTo>
                    <a:pt x="292" y="222"/>
                  </a:lnTo>
                  <a:lnTo>
                    <a:pt x="285" y="201"/>
                  </a:lnTo>
                  <a:lnTo>
                    <a:pt x="291" y="204"/>
                  </a:lnTo>
                  <a:lnTo>
                    <a:pt x="295" y="212"/>
                  </a:lnTo>
                  <a:lnTo>
                    <a:pt x="300" y="222"/>
                  </a:lnTo>
                  <a:lnTo>
                    <a:pt x="303" y="231"/>
                  </a:lnTo>
                  <a:lnTo>
                    <a:pt x="305" y="241"/>
                  </a:lnTo>
                  <a:lnTo>
                    <a:pt x="305" y="253"/>
                  </a:lnTo>
                  <a:lnTo>
                    <a:pt x="304" y="266"/>
                  </a:lnTo>
                  <a:lnTo>
                    <a:pt x="301" y="278"/>
                  </a:lnTo>
                  <a:lnTo>
                    <a:pt x="294" y="291"/>
                  </a:lnTo>
                  <a:lnTo>
                    <a:pt x="286" y="303"/>
                  </a:lnTo>
                  <a:lnTo>
                    <a:pt x="274" y="315"/>
                  </a:lnTo>
                  <a:lnTo>
                    <a:pt x="260" y="326"/>
                  </a:lnTo>
                  <a:lnTo>
                    <a:pt x="241" y="336"/>
                  </a:lnTo>
                  <a:lnTo>
                    <a:pt x="221" y="342"/>
                  </a:lnTo>
                  <a:lnTo>
                    <a:pt x="195" y="347"/>
                  </a:lnTo>
                  <a:lnTo>
                    <a:pt x="167" y="349"/>
                  </a:lnTo>
                  <a:lnTo>
                    <a:pt x="134" y="348"/>
                  </a:lnTo>
                  <a:lnTo>
                    <a:pt x="98" y="344"/>
                  </a:lnTo>
                  <a:lnTo>
                    <a:pt x="117" y="360"/>
                  </a:lnTo>
                  <a:lnTo>
                    <a:pt x="139" y="373"/>
                  </a:lnTo>
                  <a:lnTo>
                    <a:pt x="163" y="383"/>
                  </a:lnTo>
                  <a:lnTo>
                    <a:pt x="188" y="388"/>
                  </a:lnTo>
                  <a:lnTo>
                    <a:pt x="215" y="391"/>
                  </a:lnTo>
                  <a:lnTo>
                    <a:pt x="241" y="390"/>
                  </a:lnTo>
                  <a:lnTo>
                    <a:pt x="266" y="386"/>
                  </a:lnTo>
                  <a:lnTo>
                    <a:pt x="330" y="452"/>
                  </a:lnTo>
                  <a:lnTo>
                    <a:pt x="324" y="463"/>
                  </a:lnTo>
                  <a:lnTo>
                    <a:pt x="319" y="476"/>
                  </a:lnTo>
                  <a:lnTo>
                    <a:pt x="318" y="485"/>
                  </a:lnTo>
                  <a:lnTo>
                    <a:pt x="322" y="492"/>
                  </a:lnTo>
                  <a:lnTo>
                    <a:pt x="330" y="496"/>
                  </a:lnTo>
                  <a:lnTo>
                    <a:pt x="334" y="498"/>
                  </a:lnTo>
                  <a:lnTo>
                    <a:pt x="339" y="498"/>
                  </a:lnTo>
                  <a:lnTo>
                    <a:pt x="342" y="495"/>
                  </a:lnTo>
                  <a:lnTo>
                    <a:pt x="347" y="493"/>
                  </a:lnTo>
                  <a:lnTo>
                    <a:pt x="349" y="491"/>
                  </a:lnTo>
                  <a:lnTo>
                    <a:pt x="350" y="486"/>
                  </a:lnTo>
                  <a:lnTo>
                    <a:pt x="359" y="469"/>
                  </a:lnTo>
                  <a:lnTo>
                    <a:pt x="370" y="456"/>
                  </a:lnTo>
                  <a:lnTo>
                    <a:pt x="380" y="447"/>
                  </a:lnTo>
                  <a:lnTo>
                    <a:pt x="390" y="441"/>
                  </a:lnTo>
                  <a:lnTo>
                    <a:pt x="398" y="438"/>
                  </a:lnTo>
                  <a:lnTo>
                    <a:pt x="401" y="437"/>
                  </a:lnTo>
                  <a:lnTo>
                    <a:pt x="409" y="432"/>
                  </a:lnTo>
                  <a:lnTo>
                    <a:pt x="413" y="425"/>
                  </a:lnTo>
                  <a:lnTo>
                    <a:pt x="413" y="416"/>
                  </a:lnTo>
                  <a:lnTo>
                    <a:pt x="409" y="409"/>
                  </a:lnTo>
                  <a:lnTo>
                    <a:pt x="402" y="405"/>
                  </a:lnTo>
                  <a:lnTo>
                    <a:pt x="393" y="405"/>
                  </a:lnTo>
                  <a:lnTo>
                    <a:pt x="389" y="406"/>
                  </a:lnTo>
                  <a:lnTo>
                    <a:pt x="379" y="409"/>
                  </a:lnTo>
                  <a:lnTo>
                    <a:pt x="366" y="416"/>
                  </a:lnTo>
                  <a:lnTo>
                    <a:pt x="353" y="426"/>
                  </a:lnTo>
                  <a:lnTo>
                    <a:pt x="302" y="375"/>
                  </a:lnTo>
                  <a:lnTo>
                    <a:pt x="323" y="363"/>
                  </a:lnTo>
                  <a:lnTo>
                    <a:pt x="342" y="348"/>
                  </a:lnTo>
                  <a:lnTo>
                    <a:pt x="357" y="330"/>
                  </a:lnTo>
                  <a:lnTo>
                    <a:pt x="370" y="305"/>
                  </a:lnTo>
                  <a:lnTo>
                    <a:pt x="377" y="280"/>
                  </a:lnTo>
                  <a:lnTo>
                    <a:pt x="379" y="256"/>
                  </a:lnTo>
                  <a:lnTo>
                    <a:pt x="378" y="235"/>
                  </a:lnTo>
                  <a:lnTo>
                    <a:pt x="375" y="214"/>
                  </a:lnTo>
                  <a:lnTo>
                    <a:pt x="386" y="217"/>
                  </a:lnTo>
                  <a:lnTo>
                    <a:pt x="396" y="217"/>
                  </a:lnTo>
                  <a:lnTo>
                    <a:pt x="405" y="214"/>
                  </a:lnTo>
                  <a:lnTo>
                    <a:pt x="414" y="206"/>
                  </a:lnTo>
                  <a:lnTo>
                    <a:pt x="420" y="194"/>
                  </a:lnTo>
                  <a:lnTo>
                    <a:pt x="421" y="183"/>
                  </a:lnTo>
                  <a:lnTo>
                    <a:pt x="417" y="171"/>
                  </a:lnTo>
                  <a:lnTo>
                    <a:pt x="412" y="165"/>
                  </a:lnTo>
                  <a:lnTo>
                    <a:pt x="405" y="155"/>
                  </a:lnTo>
                  <a:lnTo>
                    <a:pt x="397" y="146"/>
                  </a:lnTo>
                  <a:lnTo>
                    <a:pt x="406" y="145"/>
                  </a:lnTo>
                  <a:lnTo>
                    <a:pt x="414" y="146"/>
                  </a:lnTo>
                  <a:lnTo>
                    <a:pt x="428" y="150"/>
                  </a:lnTo>
                  <a:lnTo>
                    <a:pt x="440" y="155"/>
                  </a:lnTo>
                  <a:lnTo>
                    <a:pt x="441" y="155"/>
                  </a:lnTo>
                  <a:lnTo>
                    <a:pt x="441" y="155"/>
                  </a:lnTo>
                  <a:lnTo>
                    <a:pt x="442" y="156"/>
                  </a:lnTo>
                  <a:lnTo>
                    <a:pt x="443" y="156"/>
                  </a:lnTo>
                  <a:lnTo>
                    <a:pt x="444" y="156"/>
                  </a:lnTo>
                  <a:lnTo>
                    <a:pt x="445" y="155"/>
                  </a:lnTo>
                  <a:lnTo>
                    <a:pt x="447" y="154"/>
                  </a:lnTo>
                  <a:lnTo>
                    <a:pt x="447" y="152"/>
                  </a:lnTo>
                  <a:lnTo>
                    <a:pt x="447" y="147"/>
                  </a:lnTo>
                  <a:lnTo>
                    <a:pt x="445" y="142"/>
                  </a:lnTo>
                  <a:lnTo>
                    <a:pt x="440" y="132"/>
                  </a:lnTo>
                  <a:lnTo>
                    <a:pt x="431" y="121"/>
                  </a:lnTo>
                  <a:close/>
                  <a:moveTo>
                    <a:pt x="380" y="114"/>
                  </a:moveTo>
                  <a:lnTo>
                    <a:pt x="374" y="114"/>
                  </a:lnTo>
                  <a:lnTo>
                    <a:pt x="371" y="113"/>
                  </a:lnTo>
                  <a:lnTo>
                    <a:pt x="367" y="111"/>
                  </a:lnTo>
                  <a:lnTo>
                    <a:pt x="364" y="107"/>
                  </a:lnTo>
                  <a:lnTo>
                    <a:pt x="363" y="102"/>
                  </a:lnTo>
                  <a:lnTo>
                    <a:pt x="363" y="98"/>
                  </a:lnTo>
                  <a:lnTo>
                    <a:pt x="364" y="93"/>
                  </a:lnTo>
                  <a:lnTo>
                    <a:pt x="367" y="90"/>
                  </a:lnTo>
                  <a:lnTo>
                    <a:pt x="371" y="88"/>
                  </a:lnTo>
                  <a:lnTo>
                    <a:pt x="375" y="85"/>
                  </a:lnTo>
                  <a:lnTo>
                    <a:pt x="380" y="85"/>
                  </a:lnTo>
                  <a:lnTo>
                    <a:pt x="383" y="88"/>
                  </a:lnTo>
                  <a:lnTo>
                    <a:pt x="387" y="90"/>
                  </a:lnTo>
                  <a:lnTo>
                    <a:pt x="390" y="93"/>
                  </a:lnTo>
                  <a:lnTo>
                    <a:pt x="392" y="98"/>
                  </a:lnTo>
                  <a:lnTo>
                    <a:pt x="392" y="102"/>
                  </a:lnTo>
                  <a:lnTo>
                    <a:pt x="390" y="107"/>
                  </a:lnTo>
                  <a:lnTo>
                    <a:pt x="388" y="111"/>
                  </a:lnTo>
                  <a:lnTo>
                    <a:pt x="383" y="113"/>
                  </a:lnTo>
                  <a:lnTo>
                    <a:pt x="380" y="114"/>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4089"/>
            <p:cNvSpPr>
              <a:spLocks noChangeAspect="1" noEditPoints="1"/>
            </p:cNvSpPr>
            <p:nvPr/>
          </p:nvSpPr>
          <p:spPr bwMode="gray">
            <a:xfrm>
              <a:off x="4145656" y="2766803"/>
              <a:ext cx="614188" cy="685800"/>
            </a:xfrm>
            <a:custGeom>
              <a:avLst/>
              <a:gdLst>
                <a:gd name="T0" fmla="*/ 420 w 447"/>
                <a:gd name="T1" fmla="*/ 92 h 498"/>
                <a:gd name="T2" fmla="*/ 419 w 447"/>
                <a:gd name="T3" fmla="*/ 49 h 498"/>
                <a:gd name="T4" fmla="*/ 402 w 447"/>
                <a:gd name="T5" fmla="*/ 12 h 498"/>
                <a:gd name="T6" fmla="*/ 380 w 447"/>
                <a:gd name="T7" fmla="*/ 12 h 498"/>
                <a:gd name="T8" fmla="*/ 348 w 447"/>
                <a:gd name="T9" fmla="*/ 0 h 498"/>
                <a:gd name="T10" fmla="*/ 316 w 447"/>
                <a:gd name="T11" fmla="*/ 27 h 498"/>
                <a:gd name="T12" fmla="*/ 280 w 447"/>
                <a:gd name="T13" fmla="*/ 43 h 498"/>
                <a:gd name="T14" fmla="*/ 299 w 447"/>
                <a:gd name="T15" fmla="*/ 85 h 498"/>
                <a:gd name="T16" fmla="*/ 288 w 447"/>
                <a:gd name="T17" fmla="*/ 124 h 498"/>
                <a:gd name="T18" fmla="*/ 207 w 447"/>
                <a:gd name="T19" fmla="*/ 185 h 498"/>
                <a:gd name="T20" fmla="*/ 123 w 447"/>
                <a:gd name="T21" fmla="*/ 175 h 498"/>
                <a:gd name="T22" fmla="*/ 77 w 447"/>
                <a:gd name="T23" fmla="*/ 143 h 498"/>
                <a:gd name="T24" fmla="*/ 36 w 447"/>
                <a:gd name="T25" fmla="*/ 100 h 498"/>
                <a:gd name="T26" fmla="*/ 12 w 447"/>
                <a:gd name="T27" fmla="*/ 121 h 498"/>
                <a:gd name="T28" fmla="*/ 25 w 447"/>
                <a:gd name="T29" fmla="*/ 182 h 498"/>
                <a:gd name="T30" fmla="*/ 38 w 447"/>
                <a:gd name="T31" fmla="*/ 200 h 498"/>
                <a:gd name="T32" fmla="*/ 5 w 447"/>
                <a:gd name="T33" fmla="*/ 204 h 498"/>
                <a:gd name="T34" fmla="*/ 17 w 447"/>
                <a:gd name="T35" fmla="*/ 236 h 498"/>
                <a:gd name="T36" fmla="*/ 70 w 447"/>
                <a:gd name="T37" fmla="*/ 258 h 498"/>
                <a:gd name="T38" fmla="*/ 46 w 447"/>
                <a:gd name="T39" fmla="*/ 275 h 498"/>
                <a:gd name="T40" fmla="*/ 68 w 447"/>
                <a:gd name="T41" fmla="*/ 311 h 498"/>
                <a:gd name="T42" fmla="*/ 175 w 447"/>
                <a:gd name="T43" fmla="*/ 330 h 498"/>
                <a:gd name="T44" fmla="*/ 268 w 447"/>
                <a:gd name="T45" fmla="*/ 297 h 498"/>
                <a:gd name="T46" fmla="*/ 292 w 447"/>
                <a:gd name="T47" fmla="*/ 222 h 498"/>
                <a:gd name="T48" fmla="*/ 300 w 447"/>
                <a:gd name="T49" fmla="*/ 222 h 498"/>
                <a:gd name="T50" fmla="*/ 304 w 447"/>
                <a:gd name="T51" fmla="*/ 266 h 498"/>
                <a:gd name="T52" fmla="*/ 274 w 447"/>
                <a:gd name="T53" fmla="*/ 315 h 498"/>
                <a:gd name="T54" fmla="*/ 195 w 447"/>
                <a:gd name="T55" fmla="*/ 347 h 498"/>
                <a:gd name="T56" fmla="*/ 117 w 447"/>
                <a:gd name="T57" fmla="*/ 360 h 498"/>
                <a:gd name="T58" fmla="*/ 215 w 447"/>
                <a:gd name="T59" fmla="*/ 391 h 498"/>
                <a:gd name="T60" fmla="*/ 324 w 447"/>
                <a:gd name="T61" fmla="*/ 463 h 498"/>
                <a:gd name="T62" fmla="*/ 330 w 447"/>
                <a:gd name="T63" fmla="*/ 496 h 498"/>
                <a:gd name="T64" fmla="*/ 347 w 447"/>
                <a:gd name="T65" fmla="*/ 493 h 498"/>
                <a:gd name="T66" fmla="*/ 370 w 447"/>
                <a:gd name="T67" fmla="*/ 456 h 498"/>
                <a:gd name="T68" fmla="*/ 401 w 447"/>
                <a:gd name="T69" fmla="*/ 437 h 498"/>
                <a:gd name="T70" fmla="*/ 409 w 447"/>
                <a:gd name="T71" fmla="*/ 409 h 498"/>
                <a:gd name="T72" fmla="*/ 379 w 447"/>
                <a:gd name="T73" fmla="*/ 409 h 498"/>
                <a:gd name="T74" fmla="*/ 323 w 447"/>
                <a:gd name="T75" fmla="*/ 363 h 498"/>
                <a:gd name="T76" fmla="*/ 377 w 447"/>
                <a:gd name="T77" fmla="*/ 280 h 498"/>
                <a:gd name="T78" fmla="*/ 386 w 447"/>
                <a:gd name="T79" fmla="*/ 217 h 498"/>
                <a:gd name="T80" fmla="*/ 420 w 447"/>
                <a:gd name="T81" fmla="*/ 194 h 498"/>
                <a:gd name="T82" fmla="*/ 405 w 447"/>
                <a:gd name="T83" fmla="*/ 155 h 498"/>
                <a:gd name="T84" fmla="*/ 428 w 447"/>
                <a:gd name="T85" fmla="*/ 150 h 498"/>
                <a:gd name="T86" fmla="*/ 442 w 447"/>
                <a:gd name="T87" fmla="*/ 156 h 498"/>
                <a:gd name="T88" fmla="*/ 447 w 447"/>
                <a:gd name="T89" fmla="*/ 154 h 498"/>
                <a:gd name="T90" fmla="*/ 440 w 447"/>
                <a:gd name="T91" fmla="*/ 132 h 498"/>
                <a:gd name="T92" fmla="*/ 371 w 447"/>
                <a:gd name="T93" fmla="*/ 113 h 498"/>
                <a:gd name="T94" fmla="*/ 363 w 447"/>
                <a:gd name="T95" fmla="*/ 98 h 498"/>
                <a:gd name="T96" fmla="*/ 375 w 447"/>
                <a:gd name="T97" fmla="*/ 85 h 498"/>
                <a:gd name="T98" fmla="*/ 390 w 447"/>
                <a:gd name="T99" fmla="*/ 93 h 498"/>
                <a:gd name="T100" fmla="*/ 388 w 447"/>
                <a:gd name="T101" fmla="*/ 11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7" h="498">
                  <a:moveTo>
                    <a:pt x="431" y="121"/>
                  </a:moveTo>
                  <a:lnTo>
                    <a:pt x="426" y="114"/>
                  </a:lnTo>
                  <a:lnTo>
                    <a:pt x="424" y="104"/>
                  </a:lnTo>
                  <a:lnTo>
                    <a:pt x="420" y="92"/>
                  </a:lnTo>
                  <a:lnTo>
                    <a:pt x="416" y="80"/>
                  </a:lnTo>
                  <a:lnTo>
                    <a:pt x="409" y="67"/>
                  </a:lnTo>
                  <a:lnTo>
                    <a:pt x="411" y="63"/>
                  </a:lnTo>
                  <a:lnTo>
                    <a:pt x="419" y="49"/>
                  </a:lnTo>
                  <a:lnTo>
                    <a:pt x="419" y="34"/>
                  </a:lnTo>
                  <a:lnTo>
                    <a:pt x="414" y="22"/>
                  </a:lnTo>
                  <a:lnTo>
                    <a:pt x="408" y="14"/>
                  </a:lnTo>
                  <a:lnTo>
                    <a:pt x="402" y="12"/>
                  </a:lnTo>
                  <a:lnTo>
                    <a:pt x="397" y="11"/>
                  </a:lnTo>
                  <a:lnTo>
                    <a:pt x="392" y="9"/>
                  </a:lnTo>
                  <a:lnTo>
                    <a:pt x="386" y="11"/>
                  </a:lnTo>
                  <a:lnTo>
                    <a:pt x="380" y="12"/>
                  </a:lnTo>
                  <a:lnTo>
                    <a:pt x="374" y="14"/>
                  </a:lnTo>
                  <a:lnTo>
                    <a:pt x="367" y="7"/>
                  </a:lnTo>
                  <a:lnTo>
                    <a:pt x="358" y="3"/>
                  </a:lnTo>
                  <a:lnTo>
                    <a:pt x="348" y="0"/>
                  </a:lnTo>
                  <a:lnTo>
                    <a:pt x="342" y="1"/>
                  </a:lnTo>
                  <a:lnTo>
                    <a:pt x="330" y="6"/>
                  </a:lnTo>
                  <a:lnTo>
                    <a:pt x="320" y="15"/>
                  </a:lnTo>
                  <a:lnTo>
                    <a:pt x="316" y="27"/>
                  </a:lnTo>
                  <a:lnTo>
                    <a:pt x="309" y="27"/>
                  </a:lnTo>
                  <a:lnTo>
                    <a:pt x="296" y="28"/>
                  </a:lnTo>
                  <a:lnTo>
                    <a:pt x="287" y="34"/>
                  </a:lnTo>
                  <a:lnTo>
                    <a:pt x="280" y="43"/>
                  </a:lnTo>
                  <a:lnTo>
                    <a:pt x="277" y="53"/>
                  </a:lnTo>
                  <a:lnTo>
                    <a:pt x="279" y="65"/>
                  </a:lnTo>
                  <a:lnTo>
                    <a:pt x="286" y="76"/>
                  </a:lnTo>
                  <a:lnTo>
                    <a:pt x="299" y="85"/>
                  </a:lnTo>
                  <a:lnTo>
                    <a:pt x="302" y="86"/>
                  </a:lnTo>
                  <a:lnTo>
                    <a:pt x="307" y="88"/>
                  </a:lnTo>
                  <a:lnTo>
                    <a:pt x="300" y="106"/>
                  </a:lnTo>
                  <a:lnTo>
                    <a:pt x="288" y="124"/>
                  </a:lnTo>
                  <a:lnTo>
                    <a:pt x="273" y="143"/>
                  </a:lnTo>
                  <a:lnTo>
                    <a:pt x="255" y="160"/>
                  </a:lnTo>
                  <a:lnTo>
                    <a:pt x="231" y="176"/>
                  </a:lnTo>
                  <a:lnTo>
                    <a:pt x="207" y="185"/>
                  </a:lnTo>
                  <a:lnTo>
                    <a:pt x="184" y="189"/>
                  </a:lnTo>
                  <a:lnTo>
                    <a:pt x="162" y="186"/>
                  </a:lnTo>
                  <a:lnTo>
                    <a:pt x="141" y="182"/>
                  </a:lnTo>
                  <a:lnTo>
                    <a:pt x="123" y="175"/>
                  </a:lnTo>
                  <a:lnTo>
                    <a:pt x="108" y="166"/>
                  </a:lnTo>
                  <a:lnTo>
                    <a:pt x="94" y="158"/>
                  </a:lnTo>
                  <a:lnTo>
                    <a:pt x="84" y="150"/>
                  </a:lnTo>
                  <a:lnTo>
                    <a:pt x="77" y="143"/>
                  </a:lnTo>
                  <a:lnTo>
                    <a:pt x="62" y="128"/>
                  </a:lnTo>
                  <a:lnTo>
                    <a:pt x="51" y="115"/>
                  </a:lnTo>
                  <a:lnTo>
                    <a:pt x="41" y="106"/>
                  </a:lnTo>
                  <a:lnTo>
                    <a:pt x="36" y="100"/>
                  </a:lnTo>
                  <a:lnTo>
                    <a:pt x="29" y="98"/>
                  </a:lnTo>
                  <a:lnTo>
                    <a:pt x="22" y="101"/>
                  </a:lnTo>
                  <a:lnTo>
                    <a:pt x="15" y="109"/>
                  </a:lnTo>
                  <a:lnTo>
                    <a:pt x="12" y="121"/>
                  </a:lnTo>
                  <a:lnTo>
                    <a:pt x="12" y="136"/>
                  </a:lnTo>
                  <a:lnTo>
                    <a:pt x="14" y="152"/>
                  </a:lnTo>
                  <a:lnTo>
                    <a:pt x="19" y="168"/>
                  </a:lnTo>
                  <a:lnTo>
                    <a:pt x="25" y="182"/>
                  </a:lnTo>
                  <a:lnTo>
                    <a:pt x="35" y="194"/>
                  </a:lnTo>
                  <a:lnTo>
                    <a:pt x="45" y="201"/>
                  </a:lnTo>
                  <a:lnTo>
                    <a:pt x="44" y="201"/>
                  </a:lnTo>
                  <a:lnTo>
                    <a:pt x="38" y="200"/>
                  </a:lnTo>
                  <a:lnTo>
                    <a:pt x="30" y="199"/>
                  </a:lnTo>
                  <a:lnTo>
                    <a:pt x="21" y="199"/>
                  </a:lnTo>
                  <a:lnTo>
                    <a:pt x="12" y="200"/>
                  </a:lnTo>
                  <a:lnTo>
                    <a:pt x="5" y="204"/>
                  </a:lnTo>
                  <a:lnTo>
                    <a:pt x="0" y="208"/>
                  </a:lnTo>
                  <a:lnTo>
                    <a:pt x="0" y="215"/>
                  </a:lnTo>
                  <a:lnTo>
                    <a:pt x="6" y="227"/>
                  </a:lnTo>
                  <a:lnTo>
                    <a:pt x="17" y="236"/>
                  </a:lnTo>
                  <a:lnTo>
                    <a:pt x="31" y="244"/>
                  </a:lnTo>
                  <a:lnTo>
                    <a:pt x="46" y="251"/>
                  </a:lnTo>
                  <a:lnTo>
                    <a:pt x="60" y="255"/>
                  </a:lnTo>
                  <a:lnTo>
                    <a:pt x="70" y="258"/>
                  </a:lnTo>
                  <a:lnTo>
                    <a:pt x="67" y="259"/>
                  </a:lnTo>
                  <a:lnTo>
                    <a:pt x="60" y="261"/>
                  </a:lnTo>
                  <a:lnTo>
                    <a:pt x="53" y="267"/>
                  </a:lnTo>
                  <a:lnTo>
                    <a:pt x="46" y="275"/>
                  </a:lnTo>
                  <a:lnTo>
                    <a:pt x="45" y="283"/>
                  </a:lnTo>
                  <a:lnTo>
                    <a:pt x="48" y="292"/>
                  </a:lnTo>
                  <a:lnTo>
                    <a:pt x="56" y="302"/>
                  </a:lnTo>
                  <a:lnTo>
                    <a:pt x="68" y="311"/>
                  </a:lnTo>
                  <a:lnTo>
                    <a:pt x="85" y="318"/>
                  </a:lnTo>
                  <a:lnTo>
                    <a:pt x="115" y="326"/>
                  </a:lnTo>
                  <a:lnTo>
                    <a:pt x="146" y="330"/>
                  </a:lnTo>
                  <a:lnTo>
                    <a:pt x="175" y="330"/>
                  </a:lnTo>
                  <a:lnTo>
                    <a:pt x="202" y="326"/>
                  </a:lnTo>
                  <a:lnTo>
                    <a:pt x="227" y="320"/>
                  </a:lnTo>
                  <a:lnTo>
                    <a:pt x="250" y="309"/>
                  </a:lnTo>
                  <a:lnTo>
                    <a:pt x="268" y="297"/>
                  </a:lnTo>
                  <a:lnTo>
                    <a:pt x="281" y="282"/>
                  </a:lnTo>
                  <a:lnTo>
                    <a:pt x="291" y="263"/>
                  </a:lnTo>
                  <a:lnTo>
                    <a:pt x="293" y="243"/>
                  </a:lnTo>
                  <a:lnTo>
                    <a:pt x="292" y="222"/>
                  </a:lnTo>
                  <a:lnTo>
                    <a:pt x="285" y="201"/>
                  </a:lnTo>
                  <a:lnTo>
                    <a:pt x="291" y="204"/>
                  </a:lnTo>
                  <a:lnTo>
                    <a:pt x="295" y="212"/>
                  </a:lnTo>
                  <a:lnTo>
                    <a:pt x="300" y="222"/>
                  </a:lnTo>
                  <a:lnTo>
                    <a:pt x="303" y="231"/>
                  </a:lnTo>
                  <a:lnTo>
                    <a:pt x="305" y="241"/>
                  </a:lnTo>
                  <a:lnTo>
                    <a:pt x="305" y="253"/>
                  </a:lnTo>
                  <a:lnTo>
                    <a:pt x="304" y="266"/>
                  </a:lnTo>
                  <a:lnTo>
                    <a:pt x="301" y="278"/>
                  </a:lnTo>
                  <a:lnTo>
                    <a:pt x="294" y="291"/>
                  </a:lnTo>
                  <a:lnTo>
                    <a:pt x="286" y="303"/>
                  </a:lnTo>
                  <a:lnTo>
                    <a:pt x="274" y="315"/>
                  </a:lnTo>
                  <a:lnTo>
                    <a:pt x="260" y="326"/>
                  </a:lnTo>
                  <a:lnTo>
                    <a:pt x="241" y="336"/>
                  </a:lnTo>
                  <a:lnTo>
                    <a:pt x="221" y="342"/>
                  </a:lnTo>
                  <a:lnTo>
                    <a:pt x="195" y="347"/>
                  </a:lnTo>
                  <a:lnTo>
                    <a:pt x="167" y="349"/>
                  </a:lnTo>
                  <a:lnTo>
                    <a:pt x="134" y="348"/>
                  </a:lnTo>
                  <a:lnTo>
                    <a:pt x="98" y="344"/>
                  </a:lnTo>
                  <a:lnTo>
                    <a:pt x="117" y="360"/>
                  </a:lnTo>
                  <a:lnTo>
                    <a:pt x="139" y="373"/>
                  </a:lnTo>
                  <a:lnTo>
                    <a:pt x="163" y="383"/>
                  </a:lnTo>
                  <a:lnTo>
                    <a:pt x="188" y="388"/>
                  </a:lnTo>
                  <a:lnTo>
                    <a:pt x="215" y="391"/>
                  </a:lnTo>
                  <a:lnTo>
                    <a:pt x="241" y="390"/>
                  </a:lnTo>
                  <a:lnTo>
                    <a:pt x="266" y="386"/>
                  </a:lnTo>
                  <a:lnTo>
                    <a:pt x="330" y="452"/>
                  </a:lnTo>
                  <a:lnTo>
                    <a:pt x="324" y="463"/>
                  </a:lnTo>
                  <a:lnTo>
                    <a:pt x="319" y="476"/>
                  </a:lnTo>
                  <a:lnTo>
                    <a:pt x="318" y="485"/>
                  </a:lnTo>
                  <a:lnTo>
                    <a:pt x="322" y="492"/>
                  </a:lnTo>
                  <a:lnTo>
                    <a:pt x="330" y="496"/>
                  </a:lnTo>
                  <a:lnTo>
                    <a:pt x="334" y="498"/>
                  </a:lnTo>
                  <a:lnTo>
                    <a:pt x="339" y="498"/>
                  </a:lnTo>
                  <a:lnTo>
                    <a:pt x="342" y="495"/>
                  </a:lnTo>
                  <a:lnTo>
                    <a:pt x="347" y="493"/>
                  </a:lnTo>
                  <a:lnTo>
                    <a:pt x="349" y="491"/>
                  </a:lnTo>
                  <a:lnTo>
                    <a:pt x="350" y="486"/>
                  </a:lnTo>
                  <a:lnTo>
                    <a:pt x="359" y="469"/>
                  </a:lnTo>
                  <a:lnTo>
                    <a:pt x="370" y="456"/>
                  </a:lnTo>
                  <a:lnTo>
                    <a:pt x="380" y="447"/>
                  </a:lnTo>
                  <a:lnTo>
                    <a:pt x="390" y="441"/>
                  </a:lnTo>
                  <a:lnTo>
                    <a:pt x="398" y="438"/>
                  </a:lnTo>
                  <a:lnTo>
                    <a:pt x="401" y="437"/>
                  </a:lnTo>
                  <a:lnTo>
                    <a:pt x="409" y="432"/>
                  </a:lnTo>
                  <a:lnTo>
                    <a:pt x="413" y="425"/>
                  </a:lnTo>
                  <a:lnTo>
                    <a:pt x="413" y="416"/>
                  </a:lnTo>
                  <a:lnTo>
                    <a:pt x="409" y="409"/>
                  </a:lnTo>
                  <a:lnTo>
                    <a:pt x="402" y="405"/>
                  </a:lnTo>
                  <a:lnTo>
                    <a:pt x="393" y="405"/>
                  </a:lnTo>
                  <a:lnTo>
                    <a:pt x="389" y="406"/>
                  </a:lnTo>
                  <a:lnTo>
                    <a:pt x="379" y="409"/>
                  </a:lnTo>
                  <a:lnTo>
                    <a:pt x="366" y="416"/>
                  </a:lnTo>
                  <a:lnTo>
                    <a:pt x="353" y="426"/>
                  </a:lnTo>
                  <a:lnTo>
                    <a:pt x="302" y="375"/>
                  </a:lnTo>
                  <a:lnTo>
                    <a:pt x="323" y="363"/>
                  </a:lnTo>
                  <a:lnTo>
                    <a:pt x="342" y="348"/>
                  </a:lnTo>
                  <a:lnTo>
                    <a:pt x="357" y="330"/>
                  </a:lnTo>
                  <a:lnTo>
                    <a:pt x="370" y="305"/>
                  </a:lnTo>
                  <a:lnTo>
                    <a:pt x="377" y="280"/>
                  </a:lnTo>
                  <a:lnTo>
                    <a:pt x="379" y="256"/>
                  </a:lnTo>
                  <a:lnTo>
                    <a:pt x="378" y="235"/>
                  </a:lnTo>
                  <a:lnTo>
                    <a:pt x="375" y="214"/>
                  </a:lnTo>
                  <a:lnTo>
                    <a:pt x="386" y="217"/>
                  </a:lnTo>
                  <a:lnTo>
                    <a:pt x="396" y="217"/>
                  </a:lnTo>
                  <a:lnTo>
                    <a:pt x="405" y="214"/>
                  </a:lnTo>
                  <a:lnTo>
                    <a:pt x="414" y="206"/>
                  </a:lnTo>
                  <a:lnTo>
                    <a:pt x="420" y="194"/>
                  </a:lnTo>
                  <a:lnTo>
                    <a:pt x="421" y="183"/>
                  </a:lnTo>
                  <a:lnTo>
                    <a:pt x="417" y="171"/>
                  </a:lnTo>
                  <a:lnTo>
                    <a:pt x="412" y="165"/>
                  </a:lnTo>
                  <a:lnTo>
                    <a:pt x="405" y="155"/>
                  </a:lnTo>
                  <a:lnTo>
                    <a:pt x="397" y="146"/>
                  </a:lnTo>
                  <a:lnTo>
                    <a:pt x="406" y="145"/>
                  </a:lnTo>
                  <a:lnTo>
                    <a:pt x="414" y="146"/>
                  </a:lnTo>
                  <a:lnTo>
                    <a:pt x="428" y="150"/>
                  </a:lnTo>
                  <a:lnTo>
                    <a:pt x="440" y="155"/>
                  </a:lnTo>
                  <a:lnTo>
                    <a:pt x="441" y="155"/>
                  </a:lnTo>
                  <a:lnTo>
                    <a:pt x="441" y="155"/>
                  </a:lnTo>
                  <a:lnTo>
                    <a:pt x="442" y="156"/>
                  </a:lnTo>
                  <a:lnTo>
                    <a:pt x="443" y="156"/>
                  </a:lnTo>
                  <a:lnTo>
                    <a:pt x="444" y="156"/>
                  </a:lnTo>
                  <a:lnTo>
                    <a:pt x="445" y="155"/>
                  </a:lnTo>
                  <a:lnTo>
                    <a:pt x="447" y="154"/>
                  </a:lnTo>
                  <a:lnTo>
                    <a:pt x="447" y="152"/>
                  </a:lnTo>
                  <a:lnTo>
                    <a:pt x="447" y="147"/>
                  </a:lnTo>
                  <a:lnTo>
                    <a:pt x="445" y="142"/>
                  </a:lnTo>
                  <a:lnTo>
                    <a:pt x="440" y="132"/>
                  </a:lnTo>
                  <a:lnTo>
                    <a:pt x="431" y="121"/>
                  </a:lnTo>
                  <a:close/>
                  <a:moveTo>
                    <a:pt x="380" y="114"/>
                  </a:moveTo>
                  <a:lnTo>
                    <a:pt x="374" y="114"/>
                  </a:lnTo>
                  <a:lnTo>
                    <a:pt x="371" y="113"/>
                  </a:lnTo>
                  <a:lnTo>
                    <a:pt x="367" y="111"/>
                  </a:lnTo>
                  <a:lnTo>
                    <a:pt x="364" y="107"/>
                  </a:lnTo>
                  <a:lnTo>
                    <a:pt x="363" y="102"/>
                  </a:lnTo>
                  <a:lnTo>
                    <a:pt x="363" y="98"/>
                  </a:lnTo>
                  <a:lnTo>
                    <a:pt x="364" y="93"/>
                  </a:lnTo>
                  <a:lnTo>
                    <a:pt x="367" y="90"/>
                  </a:lnTo>
                  <a:lnTo>
                    <a:pt x="371" y="88"/>
                  </a:lnTo>
                  <a:lnTo>
                    <a:pt x="375" y="85"/>
                  </a:lnTo>
                  <a:lnTo>
                    <a:pt x="380" y="85"/>
                  </a:lnTo>
                  <a:lnTo>
                    <a:pt x="383" y="88"/>
                  </a:lnTo>
                  <a:lnTo>
                    <a:pt x="387" y="90"/>
                  </a:lnTo>
                  <a:lnTo>
                    <a:pt x="390" y="93"/>
                  </a:lnTo>
                  <a:lnTo>
                    <a:pt x="392" y="98"/>
                  </a:lnTo>
                  <a:lnTo>
                    <a:pt x="392" y="102"/>
                  </a:lnTo>
                  <a:lnTo>
                    <a:pt x="390" y="107"/>
                  </a:lnTo>
                  <a:lnTo>
                    <a:pt x="388" y="111"/>
                  </a:lnTo>
                  <a:lnTo>
                    <a:pt x="383" y="113"/>
                  </a:lnTo>
                  <a:lnTo>
                    <a:pt x="380" y="114"/>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4089"/>
            <p:cNvSpPr>
              <a:spLocks noChangeAspect="1" noEditPoints="1"/>
            </p:cNvSpPr>
            <p:nvPr/>
          </p:nvSpPr>
          <p:spPr bwMode="gray">
            <a:xfrm>
              <a:off x="4816124" y="2766803"/>
              <a:ext cx="614188" cy="685800"/>
            </a:xfrm>
            <a:custGeom>
              <a:avLst/>
              <a:gdLst>
                <a:gd name="T0" fmla="*/ 420 w 447"/>
                <a:gd name="T1" fmla="*/ 92 h 498"/>
                <a:gd name="T2" fmla="*/ 419 w 447"/>
                <a:gd name="T3" fmla="*/ 49 h 498"/>
                <a:gd name="T4" fmla="*/ 402 w 447"/>
                <a:gd name="T5" fmla="*/ 12 h 498"/>
                <a:gd name="T6" fmla="*/ 380 w 447"/>
                <a:gd name="T7" fmla="*/ 12 h 498"/>
                <a:gd name="T8" fmla="*/ 348 w 447"/>
                <a:gd name="T9" fmla="*/ 0 h 498"/>
                <a:gd name="T10" fmla="*/ 316 w 447"/>
                <a:gd name="T11" fmla="*/ 27 h 498"/>
                <a:gd name="T12" fmla="*/ 280 w 447"/>
                <a:gd name="T13" fmla="*/ 43 h 498"/>
                <a:gd name="T14" fmla="*/ 299 w 447"/>
                <a:gd name="T15" fmla="*/ 85 h 498"/>
                <a:gd name="T16" fmla="*/ 288 w 447"/>
                <a:gd name="T17" fmla="*/ 124 h 498"/>
                <a:gd name="T18" fmla="*/ 207 w 447"/>
                <a:gd name="T19" fmla="*/ 185 h 498"/>
                <a:gd name="T20" fmla="*/ 123 w 447"/>
                <a:gd name="T21" fmla="*/ 175 h 498"/>
                <a:gd name="T22" fmla="*/ 77 w 447"/>
                <a:gd name="T23" fmla="*/ 143 h 498"/>
                <a:gd name="T24" fmla="*/ 36 w 447"/>
                <a:gd name="T25" fmla="*/ 100 h 498"/>
                <a:gd name="T26" fmla="*/ 12 w 447"/>
                <a:gd name="T27" fmla="*/ 121 h 498"/>
                <a:gd name="T28" fmla="*/ 25 w 447"/>
                <a:gd name="T29" fmla="*/ 182 h 498"/>
                <a:gd name="T30" fmla="*/ 38 w 447"/>
                <a:gd name="T31" fmla="*/ 200 h 498"/>
                <a:gd name="T32" fmla="*/ 5 w 447"/>
                <a:gd name="T33" fmla="*/ 204 h 498"/>
                <a:gd name="T34" fmla="*/ 17 w 447"/>
                <a:gd name="T35" fmla="*/ 236 h 498"/>
                <a:gd name="T36" fmla="*/ 70 w 447"/>
                <a:gd name="T37" fmla="*/ 258 h 498"/>
                <a:gd name="T38" fmla="*/ 46 w 447"/>
                <a:gd name="T39" fmla="*/ 275 h 498"/>
                <a:gd name="T40" fmla="*/ 68 w 447"/>
                <a:gd name="T41" fmla="*/ 311 h 498"/>
                <a:gd name="T42" fmla="*/ 175 w 447"/>
                <a:gd name="T43" fmla="*/ 330 h 498"/>
                <a:gd name="T44" fmla="*/ 268 w 447"/>
                <a:gd name="T45" fmla="*/ 297 h 498"/>
                <a:gd name="T46" fmla="*/ 292 w 447"/>
                <a:gd name="T47" fmla="*/ 222 h 498"/>
                <a:gd name="T48" fmla="*/ 300 w 447"/>
                <a:gd name="T49" fmla="*/ 222 h 498"/>
                <a:gd name="T50" fmla="*/ 304 w 447"/>
                <a:gd name="T51" fmla="*/ 266 h 498"/>
                <a:gd name="T52" fmla="*/ 274 w 447"/>
                <a:gd name="T53" fmla="*/ 315 h 498"/>
                <a:gd name="T54" fmla="*/ 195 w 447"/>
                <a:gd name="T55" fmla="*/ 347 h 498"/>
                <a:gd name="T56" fmla="*/ 117 w 447"/>
                <a:gd name="T57" fmla="*/ 360 h 498"/>
                <a:gd name="T58" fmla="*/ 215 w 447"/>
                <a:gd name="T59" fmla="*/ 391 h 498"/>
                <a:gd name="T60" fmla="*/ 324 w 447"/>
                <a:gd name="T61" fmla="*/ 463 h 498"/>
                <a:gd name="T62" fmla="*/ 330 w 447"/>
                <a:gd name="T63" fmla="*/ 496 h 498"/>
                <a:gd name="T64" fmla="*/ 347 w 447"/>
                <a:gd name="T65" fmla="*/ 493 h 498"/>
                <a:gd name="T66" fmla="*/ 370 w 447"/>
                <a:gd name="T67" fmla="*/ 456 h 498"/>
                <a:gd name="T68" fmla="*/ 401 w 447"/>
                <a:gd name="T69" fmla="*/ 437 h 498"/>
                <a:gd name="T70" fmla="*/ 409 w 447"/>
                <a:gd name="T71" fmla="*/ 409 h 498"/>
                <a:gd name="T72" fmla="*/ 379 w 447"/>
                <a:gd name="T73" fmla="*/ 409 h 498"/>
                <a:gd name="T74" fmla="*/ 323 w 447"/>
                <a:gd name="T75" fmla="*/ 363 h 498"/>
                <a:gd name="T76" fmla="*/ 377 w 447"/>
                <a:gd name="T77" fmla="*/ 280 h 498"/>
                <a:gd name="T78" fmla="*/ 386 w 447"/>
                <a:gd name="T79" fmla="*/ 217 h 498"/>
                <a:gd name="T80" fmla="*/ 420 w 447"/>
                <a:gd name="T81" fmla="*/ 194 h 498"/>
                <a:gd name="T82" fmla="*/ 405 w 447"/>
                <a:gd name="T83" fmla="*/ 155 h 498"/>
                <a:gd name="T84" fmla="*/ 428 w 447"/>
                <a:gd name="T85" fmla="*/ 150 h 498"/>
                <a:gd name="T86" fmla="*/ 442 w 447"/>
                <a:gd name="T87" fmla="*/ 156 h 498"/>
                <a:gd name="T88" fmla="*/ 447 w 447"/>
                <a:gd name="T89" fmla="*/ 154 h 498"/>
                <a:gd name="T90" fmla="*/ 440 w 447"/>
                <a:gd name="T91" fmla="*/ 132 h 498"/>
                <a:gd name="T92" fmla="*/ 371 w 447"/>
                <a:gd name="T93" fmla="*/ 113 h 498"/>
                <a:gd name="T94" fmla="*/ 363 w 447"/>
                <a:gd name="T95" fmla="*/ 98 h 498"/>
                <a:gd name="T96" fmla="*/ 375 w 447"/>
                <a:gd name="T97" fmla="*/ 85 h 498"/>
                <a:gd name="T98" fmla="*/ 390 w 447"/>
                <a:gd name="T99" fmla="*/ 93 h 498"/>
                <a:gd name="T100" fmla="*/ 388 w 447"/>
                <a:gd name="T101" fmla="*/ 11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7" h="498">
                  <a:moveTo>
                    <a:pt x="431" y="121"/>
                  </a:moveTo>
                  <a:lnTo>
                    <a:pt x="426" y="114"/>
                  </a:lnTo>
                  <a:lnTo>
                    <a:pt x="424" y="104"/>
                  </a:lnTo>
                  <a:lnTo>
                    <a:pt x="420" y="92"/>
                  </a:lnTo>
                  <a:lnTo>
                    <a:pt x="416" y="80"/>
                  </a:lnTo>
                  <a:lnTo>
                    <a:pt x="409" y="67"/>
                  </a:lnTo>
                  <a:lnTo>
                    <a:pt x="411" y="63"/>
                  </a:lnTo>
                  <a:lnTo>
                    <a:pt x="419" y="49"/>
                  </a:lnTo>
                  <a:lnTo>
                    <a:pt x="419" y="34"/>
                  </a:lnTo>
                  <a:lnTo>
                    <a:pt x="414" y="22"/>
                  </a:lnTo>
                  <a:lnTo>
                    <a:pt x="408" y="14"/>
                  </a:lnTo>
                  <a:lnTo>
                    <a:pt x="402" y="12"/>
                  </a:lnTo>
                  <a:lnTo>
                    <a:pt x="397" y="11"/>
                  </a:lnTo>
                  <a:lnTo>
                    <a:pt x="392" y="9"/>
                  </a:lnTo>
                  <a:lnTo>
                    <a:pt x="386" y="11"/>
                  </a:lnTo>
                  <a:lnTo>
                    <a:pt x="380" y="12"/>
                  </a:lnTo>
                  <a:lnTo>
                    <a:pt x="374" y="14"/>
                  </a:lnTo>
                  <a:lnTo>
                    <a:pt x="367" y="7"/>
                  </a:lnTo>
                  <a:lnTo>
                    <a:pt x="358" y="3"/>
                  </a:lnTo>
                  <a:lnTo>
                    <a:pt x="348" y="0"/>
                  </a:lnTo>
                  <a:lnTo>
                    <a:pt x="342" y="1"/>
                  </a:lnTo>
                  <a:lnTo>
                    <a:pt x="330" y="6"/>
                  </a:lnTo>
                  <a:lnTo>
                    <a:pt x="320" y="15"/>
                  </a:lnTo>
                  <a:lnTo>
                    <a:pt x="316" y="27"/>
                  </a:lnTo>
                  <a:lnTo>
                    <a:pt x="309" y="27"/>
                  </a:lnTo>
                  <a:lnTo>
                    <a:pt x="296" y="28"/>
                  </a:lnTo>
                  <a:lnTo>
                    <a:pt x="287" y="34"/>
                  </a:lnTo>
                  <a:lnTo>
                    <a:pt x="280" y="43"/>
                  </a:lnTo>
                  <a:lnTo>
                    <a:pt x="277" y="53"/>
                  </a:lnTo>
                  <a:lnTo>
                    <a:pt x="279" y="65"/>
                  </a:lnTo>
                  <a:lnTo>
                    <a:pt x="286" y="76"/>
                  </a:lnTo>
                  <a:lnTo>
                    <a:pt x="299" y="85"/>
                  </a:lnTo>
                  <a:lnTo>
                    <a:pt x="302" y="86"/>
                  </a:lnTo>
                  <a:lnTo>
                    <a:pt x="307" y="88"/>
                  </a:lnTo>
                  <a:lnTo>
                    <a:pt x="300" y="106"/>
                  </a:lnTo>
                  <a:lnTo>
                    <a:pt x="288" y="124"/>
                  </a:lnTo>
                  <a:lnTo>
                    <a:pt x="273" y="143"/>
                  </a:lnTo>
                  <a:lnTo>
                    <a:pt x="255" y="160"/>
                  </a:lnTo>
                  <a:lnTo>
                    <a:pt x="231" y="176"/>
                  </a:lnTo>
                  <a:lnTo>
                    <a:pt x="207" y="185"/>
                  </a:lnTo>
                  <a:lnTo>
                    <a:pt x="184" y="189"/>
                  </a:lnTo>
                  <a:lnTo>
                    <a:pt x="162" y="186"/>
                  </a:lnTo>
                  <a:lnTo>
                    <a:pt x="141" y="182"/>
                  </a:lnTo>
                  <a:lnTo>
                    <a:pt x="123" y="175"/>
                  </a:lnTo>
                  <a:lnTo>
                    <a:pt x="108" y="166"/>
                  </a:lnTo>
                  <a:lnTo>
                    <a:pt x="94" y="158"/>
                  </a:lnTo>
                  <a:lnTo>
                    <a:pt x="84" y="150"/>
                  </a:lnTo>
                  <a:lnTo>
                    <a:pt x="77" y="143"/>
                  </a:lnTo>
                  <a:lnTo>
                    <a:pt x="62" y="128"/>
                  </a:lnTo>
                  <a:lnTo>
                    <a:pt x="51" y="115"/>
                  </a:lnTo>
                  <a:lnTo>
                    <a:pt x="41" y="106"/>
                  </a:lnTo>
                  <a:lnTo>
                    <a:pt x="36" y="100"/>
                  </a:lnTo>
                  <a:lnTo>
                    <a:pt x="29" y="98"/>
                  </a:lnTo>
                  <a:lnTo>
                    <a:pt x="22" y="101"/>
                  </a:lnTo>
                  <a:lnTo>
                    <a:pt x="15" y="109"/>
                  </a:lnTo>
                  <a:lnTo>
                    <a:pt x="12" y="121"/>
                  </a:lnTo>
                  <a:lnTo>
                    <a:pt x="12" y="136"/>
                  </a:lnTo>
                  <a:lnTo>
                    <a:pt x="14" y="152"/>
                  </a:lnTo>
                  <a:lnTo>
                    <a:pt x="19" y="168"/>
                  </a:lnTo>
                  <a:lnTo>
                    <a:pt x="25" y="182"/>
                  </a:lnTo>
                  <a:lnTo>
                    <a:pt x="35" y="194"/>
                  </a:lnTo>
                  <a:lnTo>
                    <a:pt x="45" y="201"/>
                  </a:lnTo>
                  <a:lnTo>
                    <a:pt x="44" y="201"/>
                  </a:lnTo>
                  <a:lnTo>
                    <a:pt x="38" y="200"/>
                  </a:lnTo>
                  <a:lnTo>
                    <a:pt x="30" y="199"/>
                  </a:lnTo>
                  <a:lnTo>
                    <a:pt x="21" y="199"/>
                  </a:lnTo>
                  <a:lnTo>
                    <a:pt x="12" y="200"/>
                  </a:lnTo>
                  <a:lnTo>
                    <a:pt x="5" y="204"/>
                  </a:lnTo>
                  <a:lnTo>
                    <a:pt x="0" y="208"/>
                  </a:lnTo>
                  <a:lnTo>
                    <a:pt x="0" y="215"/>
                  </a:lnTo>
                  <a:lnTo>
                    <a:pt x="6" y="227"/>
                  </a:lnTo>
                  <a:lnTo>
                    <a:pt x="17" y="236"/>
                  </a:lnTo>
                  <a:lnTo>
                    <a:pt x="31" y="244"/>
                  </a:lnTo>
                  <a:lnTo>
                    <a:pt x="46" y="251"/>
                  </a:lnTo>
                  <a:lnTo>
                    <a:pt x="60" y="255"/>
                  </a:lnTo>
                  <a:lnTo>
                    <a:pt x="70" y="258"/>
                  </a:lnTo>
                  <a:lnTo>
                    <a:pt x="67" y="259"/>
                  </a:lnTo>
                  <a:lnTo>
                    <a:pt x="60" y="261"/>
                  </a:lnTo>
                  <a:lnTo>
                    <a:pt x="53" y="267"/>
                  </a:lnTo>
                  <a:lnTo>
                    <a:pt x="46" y="275"/>
                  </a:lnTo>
                  <a:lnTo>
                    <a:pt x="45" y="283"/>
                  </a:lnTo>
                  <a:lnTo>
                    <a:pt x="48" y="292"/>
                  </a:lnTo>
                  <a:lnTo>
                    <a:pt x="56" y="302"/>
                  </a:lnTo>
                  <a:lnTo>
                    <a:pt x="68" y="311"/>
                  </a:lnTo>
                  <a:lnTo>
                    <a:pt x="85" y="318"/>
                  </a:lnTo>
                  <a:lnTo>
                    <a:pt x="115" y="326"/>
                  </a:lnTo>
                  <a:lnTo>
                    <a:pt x="146" y="330"/>
                  </a:lnTo>
                  <a:lnTo>
                    <a:pt x="175" y="330"/>
                  </a:lnTo>
                  <a:lnTo>
                    <a:pt x="202" y="326"/>
                  </a:lnTo>
                  <a:lnTo>
                    <a:pt x="227" y="320"/>
                  </a:lnTo>
                  <a:lnTo>
                    <a:pt x="250" y="309"/>
                  </a:lnTo>
                  <a:lnTo>
                    <a:pt x="268" y="297"/>
                  </a:lnTo>
                  <a:lnTo>
                    <a:pt x="281" y="282"/>
                  </a:lnTo>
                  <a:lnTo>
                    <a:pt x="291" y="263"/>
                  </a:lnTo>
                  <a:lnTo>
                    <a:pt x="293" y="243"/>
                  </a:lnTo>
                  <a:lnTo>
                    <a:pt x="292" y="222"/>
                  </a:lnTo>
                  <a:lnTo>
                    <a:pt x="285" y="201"/>
                  </a:lnTo>
                  <a:lnTo>
                    <a:pt x="291" y="204"/>
                  </a:lnTo>
                  <a:lnTo>
                    <a:pt x="295" y="212"/>
                  </a:lnTo>
                  <a:lnTo>
                    <a:pt x="300" y="222"/>
                  </a:lnTo>
                  <a:lnTo>
                    <a:pt x="303" y="231"/>
                  </a:lnTo>
                  <a:lnTo>
                    <a:pt x="305" y="241"/>
                  </a:lnTo>
                  <a:lnTo>
                    <a:pt x="305" y="253"/>
                  </a:lnTo>
                  <a:lnTo>
                    <a:pt x="304" y="266"/>
                  </a:lnTo>
                  <a:lnTo>
                    <a:pt x="301" y="278"/>
                  </a:lnTo>
                  <a:lnTo>
                    <a:pt x="294" y="291"/>
                  </a:lnTo>
                  <a:lnTo>
                    <a:pt x="286" y="303"/>
                  </a:lnTo>
                  <a:lnTo>
                    <a:pt x="274" y="315"/>
                  </a:lnTo>
                  <a:lnTo>
                    <a:pt x="260" y="326"/>
                  </a:lnTo>
                  <a:lnTo>
                    <a:pt x="241" y="336"/>
                  </a:lnTo>
                  <a:lnTo>
                    <a:pt x="221" y="342"/>
                  </a:lnTo>
                  <a:lnTo>
                    <a:pt x="195" y="347"/>
                  </a:lnTo>
                  <a:lnTo>
                    <a:pt x="167" y="349"/>
                  </a:lnTo>
                  <a:lnTo>
                    <a:pt x="134" y="348"/>
                  </a:lnTo>
                  <a:lnTo>
                    <a:pt x="98" y="344"/>
                  </a:lnTo>
                  <a:lnTo>
                    <a:pt x="117" y="360"/>
                  </a:lnTo>
                  <a:lnTo>
                    <a:pt x="139" y="373"/>
                  </a:lnTo>
                  <a:lnTo>
                    <a:pt x="163" y="383"/>
                  </a:lnTo>
                  <a:lnTo>
                    <a:pt x="188" y="388"/>
                  </a:lnTo>
                  <a:lnTo>
                    <a:pt x="215" y="391"/>
                  </a:lnTo>
                  <a:lnTo>
                    <a:pt x="241" y="390"/>
                  </a:lnTo>
                  <a:lnTo>
                    <a:pt x="266" y="386"/>
                  </a:lnTo>
                  <a:lnTo>
                    <a:pt x="330" y="452"/>
                  </a:lnTo>
                  <a:lnTo>
                    <a:pt x="324" y="463"/>
                  </a:lnTo>
                  <a:lnTo>
                    <a:pt x="319" y="476"/>
                  </a:lnTo>
                  <a:lnTo>
                    <a:pt x="318" y="485"/>
                  </a:lnTo>
                  <a:lnTo>
                    <a:pt x="322" y="492"/>
                  </a:lnTo>
                  <a:lnTo>
                    <a:pt x="330" y="496"/>
                  </a:lnTo>
                  <a:lnTo>
                    <a:pt x="334" y="498"/>
                  </a:lnTo>
                  <a:lnTo>
                    <a:pt x="339" y="498"/>
                  </a:lnTo>
                  <a:lnTo>
                    <a:pt x="342" y="495"/>
                  </a:lnTo>
                  <a:lnTo>
                    <a:pt x="347" y="493"/>
                  </a:lnTo>
                  <a:lnTo>
                    <a:pt x="349" y="491"/>
                  </a:lnTo>
                  <a:lnTo>
                    <a:pt x="350" y="486"/>
                  </a:lnTo>
                  <a:lnTo>
                    <a:pt x="359" y="469"/>
                  </a:lnTo>
                  <a:lnTo>
                    <a:pt x="370" y="456"/>
                  </a:lnTo>
                  <a:lnTo>
                    <a:pt x="380" y="447"/>
                  </a:lnTo>
                  <a:lnTo>
                    <a:pt x="390" y="441"/>
                  </a:lnTo>
                  <a:lnTo>
                    <a:pt x="398" y="438"/>
                  </a:lnTo>
                  <a:lnTo>
                    <a:pt x="401" y="437"/>
                  </a:lnTo>
                  <a:lnTo>
                    <a:pt x="409" y="432"/>
                  </a:lnTo>
                  <a:lnTo>
                    <a:pt x="413" y="425"/>
                  </a:lnTo>
                  <a:lnTo>
                    <a:pt x="413" y="416"/>
                  </a:lnTo>
                  <a:lnTo>
                    <a:pt x="409" y="409"/>
                  </a:lnTo>
                  <a:lnTo>
                    <a:pt x="402" y="405"/>
                  </a:lnTo>
                  <a:lnTo>
                    <a:pt x="393" y="405"/>
                  </a:lnTo>
                  <a:lnTo>
                    <a:pt x="389" y="406"/>
                  </a:lnTo>
                  <a:lnTo>
                    <a:pt x="379" y="409"/>
                  </a:lnTo>
                  <a:lnTo>
                    <a:pt x="366" y="416"/>
                  </a:lnTo>
                  <a:lnTo>
                    <a:pt x="353" y="426"/>
                  </a:lnTo>
                  <a:lnTo>
                    <a:pt x="302" y="375"/>
                  </a:lnTo>
                  <a:lnTo>
                    <a:pt x="323" y="363"/>
                  </a:lnTo>
                  <a:lnTo>
                    <a:pt x="342" y="348"/>
                  </a:lnTo>
                  <a:lnTo>
                    <a:pt x="357" y="330"/>
                  </a:lnTo>
                  <a:lnTo>
                    <a:pt x="370" y="305"/>
                  </a:lnTo>
                  <a:lnTo>
                    <a:pt x="377" y="280"/>
                  </a:lnTo>
                  <a:lnTo>
                    <a:pt x="379" y="256"/>
                  </a:lnTo>
                  <a:lnTo>
                    <a:pt x="378" y="235"/>
                  </a:lnTo>
                  <a:lnTo>
                    <a:pt x="375" y="214"/>
                  </a:lnTo>
                  <a:lnTo>
                    <a:pt x="386" y="217"/>
                  </a:lnTo>
                  <a:lnTo>
                    <a:pt x="396" y="217"/>
                  </a:lnTo>
                  <a:lnTo>
                    <a:pt x="405" y="214"/>
                  </a:lnTo>
                  <a:lnTo>
                    <a:pt x="414" y="206"/>
                  </a:lnTo>
                  <a:lnTo>
                    <a:pt x="420" y="194"/>
                  </a:lnTo>
                  <a:lnTo>
                    <a:pt x="421" y="183"/>
                  </a:lnTo>
                  <a:lnTo>
                    <a:pt x="417" y="171"/>
                  </a:lnTo>
                  <a:lnTo>
                    <a:pt x="412" y="165"/>
                  </a:lnTo>
                  <a:lnTo>
                    <a:pt x="405" y="155"/>
                  </a:lnTo>
                  <a:lnTo>
                    <a:pt x="397" y="146"/>
                  </a:lnTo>
                  <a:lnTo>
                    <a:pt x="406" y="145"/>
                  </a:lnTo>
                  <a:lnTo>
                    <a:pt x="414" y="146"/>
                  </a:lnTo>
                  <a:lnTo>
                    <a:pt x="428" y="150"/>
                  </a:lnTo>
                  <a:lnTo>
                    <a:pt x="440" y="155"/>
                  </a:lnTo>
                  <a:lnTo>
                    <a:pt x="441" y="155"/>
                  </a:lnTo>
                  <a:lnTo>
                    <a:pt x="441" y="155"/>
                  </a:lnTo>
                  <a:lnTo>
                    <a:pt x="442" y="156"/>
                  </a:lnTo>
                  <a:lnTo>
                    <a:pt x="443" y="156"/>
                  </a:lnTo>
                  <a:lnTo>
                    <a:pt x="444" y="156"/>
                  </a:lnTo>
                  <a:lnTo>
                    <a:pt x="445" y="155"/>
                  </a:lnTo>
                  <a:lnTo>
                    <a:pt x="447" y="154"/>
                  </a:lnTo>
                  <a:lnTo>
                    <a:pt x="447" y="152"/>
                  </a:lnTo>
                  <a:lnTo>
                    <a:pt x="447" y="147"/>
                  </a:lnTo>
                  <a:lnTo>
                    <a:pt x="445" y="142"/>
                  </a:lnTo>
                  <a:lnTo>
                    <a:pt x="440" y="132"/>
                  </a:lnTo>
                  <a:lnTo>
                    <a:pt x="431" y="121"/>
                  </a:lnTo>
                  <a:close/>
                  <a:moveTo>
                    <a:pt x="380" y="114"/>
                  </a:moveTo>
                  <a:lnTo>
                    <a:pt x="374" y="114"/>
                  </a:lnTo>
                  <a:lnTo>
                    <a:pt x="371" y="113"/>
                  </a:lnTo>
                  <a:lnTo>
                    <a:pt x="367" y="111"/>
                  </a:lnTo>
                  <a:lnTo>
                    <a:pt x="364" y="107"/>
                  </a:lnTo>
                  <a:lnTo>
                    <a:pt x="363" y="102"/>
                  </a:lnTo>
                  <a:lnTo>
                    <a:pt x="363" y="98"/>
                  </a:lnTo>
                  <a:lnTo>
                    <a:pt x="364" y="93"/>
                  </a:lnTo>
                  <a:lnTo>
                    <a:pt x="367" y="90"/>
                  </a:lnTo>
                  <a:lnTo>
                    <a:pt x="371" y="88"/>
                  </a:lnTo>
                  <a:lnTo>
                    <a:pt x="375" y="85"/>
                  </a:lnTo>
                  <a:lnTo>
                    <a:pt x="380" y="85"/>
                  </a:lnTo>
                  <a:lnTo>
                    <a:pt x="383" y="88"/>
                  </a:lnTo>
                  <a:lnTo>
                    <a:pt x="387" y="90"/>
                  </a:lnTo>
                  <a:lnTo>
                    <a:pt x="390" y="93"/>
                  </a:lnTo>
                  <a:lnTo>
                    <a:pt x="392" y="98"/>
                  </a:lnTo>
                  <a:lnTo>
                    <a:pt x="392" y="102"/>
                  </a:lnTo>
                  <a:lnTo>
                    <a:pt x="390" y="107"/>
                  </a:lnTo>
                  <a:lnTo>
                    <a:pt x="388" y="111"/>
                  </a:lnTo>
                  <a:lnTo>
                    <a:pt x="383" y="113"/>
                  </a:lnTo>
                  <a:lnTo>
                    <a:pt x="380" y="114"/>
                  </a:lnTo>
                  <a:close/>
                </a:path>
              </a:pathLst>
            </a:custGeom>
            <a:gradFill>
              <a:gsLst>
                <a:gs pos="42000">
                  <a:schemeClr val="accent4"/>
                </a:gs>
                <a:gs pos="74000">
                  <a:schemeClr val="bg1">
                    <a:lumMod val="65000"/>
                  </a:schemeClr>
                </a:gs>
              </a:gsLst>
              <a:lin ang="5400000" scaled="1"/>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3" name="Group 52"/>
          <p:cNvGrpSpPr/>
          <p:nvPr/>
        </p:nvGrpSpPr>
        <p:grpSpPr>
          <a:xfrm>
            <a:off x="6463498" y="1982915"/>
            <a:ext cx="2877919" cy="685800"/>
            <a:chOff x="6890288" y="1595559"/>
            <a:chExt cx="2877919" cy="685800"/>
          </a:xfrm>
        </p:grpSpPr>
        <p:grpSp>
          <p:nvGrpSpPr>
            <p:cNvPr id="54" name="Group 44"/>
            <p:cNvGrpSpPr>
              <a:grpSpLocks noChangeAspect="1"/>
            </p:cNvGrpSpPr>
            <p:nvPr/>
          </p:nvGrpSpPr>
          <p:grpSpPr bwMode="auto">
            <a:xfrm>
              <a:off x="6890288" y="1595559"/>
              <a:ext cx="251958" cy="685800"/>
              <a:chOff x="2780" y="1508"/>
              <a:chExt cx="169" cy="460"/>
            </a:xfrm>
            <a:solidFill>
              <a:schemeClr val="accent5"/>
            </a:solidFill>
          </p:grpSpPr>
          <p:sp>
            <p:nvSpPr>
              <p:cNvPr id="82"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5" name="Group 44"/>
            <p:cNvGrpSpPr>
              <a:grpSpLocks noChangeAspect="1"/>
            </p:cNvGrpSpPr>
            <p:nvPr/>
          </p:nvGrpSpPr>
          <p:grpSpPr bwMode="auto">
            <a:xfrm>
              <a:off x="7183364" y="1595559"/>
              <a:ext cx="251958" cy="685800"/>
              <a:chOff x="2780" y="1508"/>
              <a:chExt cx="169" cy="460"/>
            </a:xfrm>
            <a:solidFill>
              <a:schemeClr val="accent5"/>
            </a:solidFill>
          </p:grpSpPr>
          <p:sp>
            <p:nvSpPr>
              <p:cNvPr id="80"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6" name="Group 44"/>
            <p:cNvGrpSpPr>
              <a:grpSpLocks noChangeAspect="1"/>
            </p:cNvGrpSpPr>
            <p:nvPr/>
          </p:nvGrpSpPr>
          <p:grpSpPr bwMode="auto">
            <a:xfrm>
              <a:off x="7476440" y="1595559"/>
              <a:ext cx="251958" cy="685800"/>
              <a:chOff x="2780" y="1508"/>
              <a:chExt cx="169" cy="460"/>
            </a:xfrm>
            <a:solidFill>
              <a:schemeClr val="accent5"/>
            </a:solidFill>
          </p:grpSpPr>
          <p:sp>
            <p:nvSpPr>
              <p:cNvPr id="78"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7" name="Group 44"/>
            <p:cNvGrpSpPr>
              <a:grpSpLocks noChangeAspect="1"/>
            </p:cNvGrpSpPr>
            <p:nvPr/>
          </p:nvGrpSpPr>
          <p:grpSpPr bwMode="auto">
            <a:xfrm>
              <a:off x="7769516" y="1595559"/>
              <a:ext cx="251958" cy="685800"/>
              <a:chOff x="2780" y="1508"/>
              <a:chExt cx="169" cy="460"/>
            </a:xfrm>
            <a:solidFill>
              <a:schemeClr val="accent5"/>
            </a:solidFill>
          </p:grpSpPr>
          <p:sp>
            <p:nvSpPr>
              <p:cNvPr id="76"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8" name="Group 44"/>
            <p:cNvGrpSpPr>
              <a:grpSpLocks noChangeAspect="1"/>
            </p:cNvGrpSpPr>
            <p:nvPr/>
          </p:nvGrpSpPr>
          <p:grpSpPr bwMode="auto">
            <a:xfrm>
              <a:off x="8062592" y="1595559"/>
              <a:ext cx="251958" cy="685800"/>
              <a:chOff x="2780" y="1508"/>
              <a:chExt cx="169" cy="460"/>
            </a:xfrm>
            <a:solidFill>
              <a:schemeClr val="accent5"/>
            </a:solidFill>
          </p:grpSpPr>
          <p:sp>
            <p:nvSpPr>
              <p:cNvPr id="74"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9" name="Group 44"/>
            <p:cNvGrpSpPr>
              <a:grpSpLocks noChangeAspect="1"/>
            </p:cNvGrpSpPr>
            <p:nvPr/>
          </p:nvGrpSpPr>
          <p:grpSpPr bwMode="auto">
            <a:xfrm>
              <a:off x="8355668" y="1595559"/>
              <a:ext cx="251958" cy="685800"/>
              <a:chOff x="2780" y="1508"/>
              <a:chExt cx="169" cy="460"/>
            </a:xfrm>
            <a:solidFill>
              <a:schemeClr val="accent5"/>
            </a:solidFill>
          </p:grpSpPr>
          <p:sp>
            <p:nvSpPr>
              <p:cNvPr id="72"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0" name="Group 44"/>
            <p:cNvGrpSpPr>
              <a:grpSpLocks noChangeAspect="1"/>
            </p:cNvGrpSpPr>
            <p:nvPr/>
          </p:nvGrpSpPr>
          <p:grpSpPr bwMode="auto">
            <a:xfrm>
              <a:off x="8637021" y="1595559"/>
              <a:ext cx="251958" cy="685800"/>
              <a:chOff x="2780" y="1508"/>
              <a:chExt cx="169" cy="460"/>
            </a:xfrm>
            <a:gradFill>
              <a:gsLst>
                <a:gs pos="0">
                  <a:schemeClr val="accent5"/>
                </a:gs>
                <a:gs pos="96000">
                  <a:schemeClr val="bg1">
                    <a:lumMod val="65000"/>
                  </a:schemeClr>
                </a:gs>
              </a:gsLst>
              <a:lin ang="5400000" scaled="1"/>
            </a:gradFill>
          </p:grpSpPr>
          <p:sp>
            <p:nvSpPr>
              <p:cNvPr id="70"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adFill>
                <a:gsLst>
                  <a:gs pos="52000">
                    <a:srgbClr val="00BEE6"/>
                  </a:gs>
                  <a:gs pos="97000">
                    <a:schemeClr val="bg1">
                      <a:lumMod val="6500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1" name="Group 44"/>
            <p:cNvGrpSpPr>
              <a:grpSpLocks noChangeAspect="1"/>
            </p:cNvGrpSpPr>
            <p:nvPr/>
          </p:nvGrpSpPr>
          <p:grpSpPr bwMode="auto">
            <a:xfrm>
              <a:off x="8930097" y="1595559"/>
              <a:ext cx="251958" cy="685800"/>
              <a:chOff x="2780" y="1508"/>
              <a:chExt cx="169" cy="460"/>
            </a:xfrm>
            <a:solidFill>
              <a:schemeClr val="bg1">
                <a:lumMod val="50000"/>
              </a:schemeClr>
            </a:solidFill>
          </p:grpSpPr>
          <p:sp>
            <p:nvSpPr>
              <p:cNvPr id="68" name="Oval 45"/>
              <p:cNvSpPr>
                <a:spLocks noChangeArrowheads="1"/>
              </p:cNvSpPr>
              <p:nvPr/>
            </p:nvSpPr>
            <p:spPr bwMode="auto">
              <a:xfrm>
                <a:off x="2802" y="1508"/>
                <a:ext cx="124" cy="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44"/>
            <p:cNvGrpSpPr>
              <a:grpSpLocks noChangeAspect="1"/>
            </p:cNvGrpSpPr>
            <p:nvPr/>
          </p:nvGrpSpPr>
          <p:grpSpPr bwMode="auto">
            <a:xfrm>
              <a:off x="9223173" y="1595559"/>
              <a:ext cx="251958" cy="685800"/>
              <a:chOff x="2780" y="1508"/>
              <a:chExt cx="169" cy="460"/>
            </a:xfrm>
            <a:solidFill>
              <a:srgbClr val="4D4D4D"/>
            </a:solidFill>
          </p:grpSpPr>
          <p:sp>
            <p:nvSpPr>
              <p:cNvPr id="66" name="Oval 45"/>
              <p:cNvSpPr>
                <a:spLocks noChangeArrowheads="1"/>
              </p:cNvSpPr>
              <p:nvPr/>
            </p:nvSpPr>
            <p:spPr bwMode="auto">
              <a:xfrm>
                <a:off x="2802" y="1508"/>
                <a:ext cx="124" cy="125"/>
              </a:xfrm>
              <a:prstGeom prst="ellipse">
                <a:avLst/>
              </a:pr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3" name="Group 44"/>
            <p:cNvGrpSpPr>
              <a:grpSpLocks noChangeAspect="1"/>
            </p:cNvGrpSpPr>
            <p:nvPr/>
          </p:nvGrpSpPr>
          <p:grpSpPr bwMode="auto">
            <a:xfrm>
              <a:off x="9516249" y="1595559"/>
              <a:ext cx="251958" cy="685800"/>
              <a:chOff x="2780" y="1508"/>
              <a:chExt cx="169" cy="460"/>
            </a:xfrm>
            <a:solidFill>
              <a:srgbClr val="4D4D4D"/>
            </a:solidFill>
          </p:grpSpPr>
          <p:sp>
            <p:nvSpPr>
              <p:cNvPr id="64" name="Oval 45"/>
              <p:cNvSpPr>
                <a:spLocks noChangeArrowheads="1"/>
              </p:cNvSpPr>
              <p:nvPr/>
            </p:nvSpPr>
            <p:spPr bwMode="auto">
              <a:xfrm>
                <a:off x="2802" y="1508"/>
                <a:ext cx="124" cy="125"/>
              </a:xfrm>
              <a:prstGeom prst="ellipse">
                <a:avLst/>
              </a:pr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46"/>
              <p:cNvSpPr>
                <a:spLocks/>
              </p:cNvSpPr>
              <p:nvPr/>
            </p:nvSpPr>
            <p:spPr bwMode="auto">
              <a:xfrm>
                <a:off x="2780" y="1647"/>
                <a:ext cx="169" cy="321"/>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84" name="Group 83"/>
          <p:cNvGrpSpPr/>
          <p:nvPr/>
        </p:nvGrpSpPr>
        <p:grpSpPr>
          <a:xfrm>
            <a:off x="6590711" y="3154159"/>
            <a:ext cx="2623493" cy="685800"/>
            <a:chOff x="7017501" y="2766803"/>
            <a:chExt cx="2623493" cy="685800"/>
          </a:xfrm>
        </p:grpSpPr>
        <p:sp>
          <p:nvSpPr>
            <p:cNvPr id="85" name="Freeform 4089"/>
            <p:cNvSpPr>
              <a:spLocks noChangeAspect="1" noEditPoints="1"/>
            </p:cNvSpPr>
            <p:nvPr/>
          </p:nvSpPr>
          <p:spPr bwMode="gray">
            <a:xfrm>
              <a:off x="7017501" y="2766803"/>
              <a:ext cx="614188" cy="685800"/>
            </a:xfrm>
            <a:custGeom>
              <a:avLst/>
              <a:gdLst>
                <a:gd name="T0" fmla="*/ 420 w 447"/>
                <a:gd name="T1" fmla="*/ 92 h 498"/>
                <a:gd name="T2" fmla="*/ 419 w 447"/>
                <a:gd name="T3" fmla="*/ 49 h 498"/>
                <a:gd name="T4" fmla="*/ 402 w 447"/>
                <a:gd name="T5" fmla="*/ 12 h 498"/>
                <a:gd name="T6" fmla="*/ 380 w 447"/>
                <a:gd name="T7" fmla="*/ 12 h 498"/>
                <a:gd name="T8" fmla="*/ 348 w 447"/>
                <a:gd name="T9" fmla="*/ 0 h 498"/>
                <a:gd name="T10" fmla="*/ 316 w 447"/>
                <a:gd name="T11" fmla="*/ 27 h 498"/>
                <a:gd name="T12" fmla="*/ 280 w 447"/>
                <a:gd name="T13" fmla="*/ 43 h 498"/>
                <a:gd name="T14" fmla="*/ 299 w 447"/>
                <a:gd name="T15" fmla="*/ 85 h 498"/>
                <a:gd name="T16" fmla="*/ 288 w 447"/>
                <a:gd name="T17" fmla="*/ 124 h 498"/>
                <a:gd name="T18" fmla="*/ 207 w 447"/>
                <a:gd name="T19" fmla="*/ 185 h 498"/>
                <a:gd name="T20" fmla="*/ 123 w 447"/>
                <a:gd name="T21" fmla="*/ 175 h 498"/>
                <a:gd name="T22" fmla="*/ 77 w 447"/>
                <a:gd name="T23" fmla="*/ 143 h 498"/>
                <a:gd name="T24" fmla="*/ 36 w 447"/>
                <a:gd name="T25" fmla="*/ 100 h 498"/>
                <a:gd name="T26" fmla="*/ 12 w 447"/>
                <a:gd name="T27" fmla="*/ 121 h 498"/>
                <a:gd name="T28" fmla="*/ 25 w 447"/>
                <a:gd name="T29" fmla="*/ 182 h 498"/>
                <a:gd name="T30" fmla="*/ 38 w 447"/>
                <a:gd name="T31" fmla="*/ 200 h 498"/>
                <a:gd name="T32" fmla="*/ 5 w 447"/>
                <a:gd name="T33" fmla="*/ 204 h 498"/>
                <a:gd name="T34" fmla="*/ 17 w 447"/>
                <a:gd name="T35" fmla="*/ 236 h 498"/>
                <a:gd name="T36" fmla="*/ 70 w 447"/>
                <a:gd name="T37" fmla="*/ 258 h 498"/>
                <a:gd name="T38" fmla="*/ 46 w 447"/>
                <a:gd name="T39" fmla="*/ 275 h 498"/>
                <a:gd name="T40" fmla="*/ 68 w 447"/>
                <a:gd name="T41" fmla="*/ 311 h 498"/>
                <a:gd name="T42" fmla="*/ 175 w 447"/>
                <a:gd name="T43" fmla="*/ 330 h 498"/>
                <a:gd name="T44" fmla="*/ 268 w 447"/>
                <a:gd name="T45" fmla="*/ 297 h 498"/>
                <a:gd name="T46" fmla="*/ 292 w 447"/>
                <a:gd name="T47" fmla="*/ 222 h 498"/>
                <a:gd name="T48" fmla="*/ 300 w 447"/>
                <a:gd name="T49" fmla="*/ 222 h 498"/>
                <a:gd name="T50" fmla="*/ 304 w 447"/>
                <a:gd name="T51" fmla="*/ 266 h 498"/>
                <a:gd name="T52" fmla="*/ 274 w 447"/>
                <a:gd name="T53" fmla="*/ 315 h 498"/>
                <a:gd name="T54" fmla="*/ 195 w 447"/>
                <a:gd name="T55" fmla="*/ 347 h 498"/>
                <a:gd name="T56" fmla="*/ 117 w 447"/>
                <a:gd name="T57" fmla="*/ 360 h 498"/>
                <a:gd name="T58" fmla="*/ 215 w 447"/>
                <a:gd name="T59" fmla="*/ 391 h 498"/>
                <a:gd name="T60" fmla="*/ 324 w 447"/>
                <a:gd name="T61" fmla="*/ 463 h 498"/>
                <a:gd name="T62" fmla="*/ 330 w 447"/>
                <a:gd name="T63" fmla="*/ 496 h 498"/>
                <a:gd name="T64" fmla="*/ 347 w 447"/>
                <a:gd name="T65" fmla="*/ 493 h 498"/>
                <a:gd name="T66" fmla="*/ 370 w 447"/>
                <a:gd name="T67" fmla="*/ 456 h 498"/>
                <a:gd name="T68" fmla="*/ 401 w 447"/>
                <a:gd name="T69" fmla="*/ 437 h 498"/>
                <a:gd name="T70" fmla="*/ 409 w 447"/>
                <a:gd name="T71" fmla="*/ 409 h 498"/>
                <a:gd name="T72" fmla="*/ 379 w 447"/>
                <a:gd name="T73" fmla="*/ 409 h 498"/>
                <a:gd name="T74" fmla="*/ 323 w 447"/>
                <a:gd name="T75" fmla="*/ 363 h 498"/>
                <a:gd name="T76" fmla="*/ 377 w 447"/>
                <a:gd name="T77" fmla="*/ 280 h 498"/>
                <a:gd name="T78" fmla="*/ 386 w 447"/>
                <a:gd name="T79" fmla="*/ 217 h 498"/>
                <a:gd name="T80" fmla="*/ 420 w 447"/>
                <a:gd name="T81" fmla="*/ 194 h 498"/>
                <a:gd name="T82" fmla="*/ 405 w 447"/>
                <a:gd name="T83" fmla="*/ 155 h 498"/>
                <a:gd name="T84" fmla="*/ 428 w 447"/>
                <a:gd name="T85" fmla="*/ 150 h 498"/>
                <a:gd name="T86" fmla="*/ 442 w 447"/>
                <a:gd name="T87" fmla="*/ 156 h 498"/>
                <a:gd name="T88" fmla="*/ 447 w 447"/>
                <a:gd name="T89" fmla="*/ 154 h 498"/>
                <a:gd name="T90" fmla="*/ 440 w 447"/>
                <a:gd name="T91" fmla="*/ 132 h 498"/>
                <a:gd name="T92" fmla="*/ 371 w 447"/>
                <a:gd name="T93" fmla="*/ 113 h 498"/>
                <a:gd name="T94" fmla="*/ 363 w 447"/>
                <a:gd name="T95" fmla="*/ 98 h 498"/>
                <a:gd name="T96" fmla="*/ 375 w 447"/>
                <a:gd name="T97" fmla="*/ 85 h 498"/>
                <a:gd name="T98" fmla="*/ 390 w 447"/>
                <a:gd name="T99" fmla="*/ 93 h 498"/>
                <a:gd name="T100" fmla="*/ 388 w 447"/>
                <a:gd name="T101" fmla="*/ 11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7" h="498">
                  <a:moveTo>
                    <a:pt x="431" y="121"/>
                  </a:moveTo>
                  <a:lnTo>
                    <a:pt x="426" y="114"/>
                  </a:lnTo>
                  <a:lnTo>
                    <a:pt x="424" y="104"/>
                  </a:lnTo>
                  <a:lnTo>
                    <a:pt x="420" y="92"/>
                  </a:lnTo>
                  <a:lnTo>
                    <a:pt x="416" y="80"/>
                  </a:lnTo>
                  <a:lnTo>
                    <a:pt x="409" y="67"/>
                  </a:lnTo>
                  <a:lnTo>
                    <a:pt x="411" y="63"/>
                  </a:lnTo>
                  <a:lnTo>
                    <a:pt x="419" y="49"/>
                  </a:lnTo>
                  <a:lnTo>
                    <a:pt x="419" y="34"/>
                  </a:lnTo>
                  <a:lnTo>
                    <a:pt x="414" y="22"/>
                  </a:lnTo>
                  <a:lnTo>
                    <a:pt x="408" y="14"/>
                  </a:lnTo>
                  <a:lnTo>
                    <a:pt x="402" y="12"/>
                  </a:lnTo>
                  <a:lnTo>
                    <a:pt x="397" y="11"/>
                  </a:lnTo>
                  <a:lnTo>
                    <a:pt x="392" y="9"/>
                  </a:lnTo>
                  <a:lnTo>
                    <a:pt x="386" y="11"/>
                  </a:lnTo>
                  <a:lnTo>
                    <a:pt x="380" y="12"/>
                  </a:lnTo>
                  <a:lnTo>
                    <a:pt x="374" y="14"/>
                  </a:lnTo>
                  <a:lnTo>
                    <a:pt x="367" y="7"/>
                  </a:lnTo>
                  <a:lnTo>
                    <a:pt x="358" y="3"/>
                  </a:lnTo>
                  <a:lnTo>
                    <a:pt x="348" y="0"/>
                  </a:lnTo>
                  <a:lnTo>
                    <a:pt x="342" y="1"/>
                  </a:lnTo>
                  <a:lnTo>
                    <a:pt x="330" y="6"/>
                  </a:lnTo>
                  <a:lnTo>
                    <a:pt x="320" y="15"/>
                  </a:lnTo>
                  <a:lnTo>
                    <a:pt x="316" y="27"/>
                  </a:lnTo>
                  <a:lnTo>
                    <a:pt x="309" y="27"/>
                  </a:lnTo>
                  <a:lnTo>
                    <a:pt x="296" y="28"/>
                  </a:lnTo>
                  <a:lnTo>
                    <a:pt x="287" y="34"/>
                  </a:lnTo>
                  <a:lnTo>
                    <a:pt x="280" y="43"/>
                  </a:lnTo>
                  <a:lnTo>
                    <a:pt x="277" y="53"/>
                  </a:lnTo>
                  <a:lnTo>
                    <a:pt x="279" y="65"/>
                  </a:lnTo>
                  <a:lnTo>
                    <a:pt x="286" y="76"/>
                  </a:lnTo>
                  <a:lnTo>
                    <a:pt x="299" y="85"/>
                  </a:lnTo>
                  <a:lnTo>
                    <a:pt x="302" y="86"/>
                  </a:lnTo>
                  <a:lnTo>
                    <a:pt x="307" y="88"/>
                  </a:lnTo>
                  <a:lnTo>
                    <a:pt x="300" y="106"/>
                  </a:lnTo>
                  <a:lnTo>
                    <a:pt x="288" y="124"/>
                  </a:lnTo>
                  <a:lnTo>
                    <a:pt x="273" y="143"/>
                  </a:lnTo>
                  <a:lnTo>
                    <a:pt x="255" y="160"/>
                  </a:lnTo>
                  <a:lnTo>
                    <a:pt x="231" y="176"/>
                  </a:lnTo>
                  <a:lnTo>
                    <a:pt x="207" y="185"/>
                  </a:lnTo>
                  <a:lnTo>
                    <a:pt x="184" y="189"/>
                  </a:lnTo>
                  <a:lnTo>
                    <a:pt x="162" y="186"/>
                  </a:lnTo>
                  <a:lnTo>
                    <a:pt x="141" y="182"/>
                  </a:lnTo>
                  <a:lnTo>
                    <a:pt x="123" y="175"/>
                  </a:lnTo>
                  <a:lnTo>
                    <a:pt x="108" y="166"/>
                  </a:lnTo>
                  <a:lnTo>
                    <a:pt x="94" y="158"/>
                  </a:lnTo>
                  <a:lnTo>
                    <a:pt x="84" y="150"/>
                  </a:lnTo>
                  <a:lnTo>
                    <a:pt x="77" y="143"/>
                  </a:lnTo>
                  <a:lnTo>
                    <a:pt x="62" y="128"/>
                  </a:lnTo>
                  <a:lnTo>
                    <a:pt x="51" y="115"/>
                  </a:lnTo>
                  <a:lnTo>
                    <a:pt x="41" y="106"/>
                  </a:lnTo>
                  <a:lnTo>
                    <a:pt x="36" y="100"/>
                  </a:lnTo>
                  <a:lnTo>
                    <a:pt x="29" y="98"/>
                  </a:lnTo>
                  <a:lnTo>
                    <a:pt x="22" y="101"/>
                  </a:lnTo>
                  <a:lnTo>
                    <a:pt x="15" y="109"/>
                  </a:lnTo>
                  <a:lnTo>
                    <a:pt x="12" y="121"/>
                  </a:lnTo>
                  <a:lnTo>
                    <a:pt x="12" y="136"/>
                  </a:lnTo>
                  <a:lnTo>
                    <a:pt x="14" y="152"/>
                  </a:lnTo>
                  <a:lnTo>
                    <a:pt x="19" y="168"/>
                  </a:lnTo>
                  <a:lnTo>
                    <a:pt x="25" y="182"/>
                  </a:lnTo>
                  <a:lnTo>
                    <a:pt x="35" y="194"/>
                  </a:lnTo>
                  <a:lnTo>
                    <a:pt x="45" y="201"/>
                  </a:lnTo>
                  <a:lnTo>
                    <a:pt x="44" y="201"/>
                  </a:lnTo>
                  <a:lnTo>
                    <a:pt x="38" y="200"/>
                  </a:lnTo>
                  <a:lnTo>
                    <a:pt x="30" y="199"/>
                  </a:lnTo>
                  <a:lnTo>
                    <a:pt x="21" y="199"/>
                  </a:lnTo>
                  <a:lnTo>
                    <a:pt x="12" y="200"/>
                  </a:lnTo>
                  <a:lnTo>
                    <a:pt x="5" y="204"/>
                  </a:lnTo>
                  <a:lnTo>
                    <a:pt x="0" y="208"/>
                  </a:lnTo>
                  <a:lnTo>
                    <a:pt x="0" y="215"/>
                  </a:lnTo>
                  <a:lnTo>
                    <a:pt x="6" y="227"/>
                  </a:lnTo>
                  <a:lnTo>
                    <a:pt x="17" y="236"/>
                  </a:lnTo>
                  <a:lnTo>
                    <a:pt x="31" y="244"/>
                  </a:lnTo>
                  <a:lnTo>
                    <a:pt x="46" y="251"/>
                  </a:lnTo>
                  <a:lnTo>
                    <a:pt x="60" y="255"/>
                  </a:lnTo>
                  <a:lnTo>
                    <a:pt x="70" y="258"/>
                  </a:lnTo>
                  <a:lnTo>
                    <a:pt x="67" y="259"/>
                  </a:lnTo>
                  <a:lnTo>
                    <a:pt x="60" y="261"/>
                  </a:lnTo>
                  <a:lnTo>
                    <a:pt x="53" y="267"/>
                  </a:lnTo>
                  <a:lnTo>
                    <a:pt x="46" y="275"/>
                  </a:lnTo>
                  <a:lnTo>
                    <a:pt x="45" y="283"/>
                  </a:lnTo>
                  <a:lnTo>
                    <a:pt x="48" y="292"/>
                  </a:lnTo>
                  <a:lnTo>
                    <a:pt x="56" y="302"/>
                  </a:lnTo>
                  <a:lnTo>
                    <a:pt x="68" y="311"/>
                  </a:lnTo>
                  <a:lnTo>
                    <a:pt x="85" y="318"/>
                  </a:lnTo>
                  <a:lnTo>
                    <a:pt x="115" y="326"/>
                  </a:lnTo>
                  <a:lnTo>
                    <a:pt x="146" y="330"/>
                  </a:lnTo>
                  <a:lnTo>
                    <a:pt x="175" y="330"/>
                  </a:lnTo>
                  <a:lnTo>
                    <a:pt x="202" y="326"/>
                  </a:lnTo>
                  <a:lnTo>
                    <a:pt x="227" y="320"/>
                  </a:lnTo>
                  <a:lnTo>
                    <a:pt x="250" y="309"/>
                  </a:lnTo>
                  <a:lnTo>
                    <a:pt x="268" y="297"/>
                  </a:lnTo>
                  <a:lnTo>
                    <a:pt x="281" y="282"/>
                  </a:lnTo>
                  <a:lnTo>
                    <a:pt x="291" y="263"/>
                  </a:lnTo>
                  <a:lnTo>
                    <a:pt x="293" y="243"/>
                  </a:lnTo>
                  <a:lnTo>
                    <a:pt x="292" y="222"/>
                  </a:lnTo>
                  <a:lnTo>
                    <a:pt x="285" y="201"/>
                  </a:lnTo>
                  <a:lnTo>
                    <a:pt x="291" y="204"/>
                  </a:lnTo>
                  <a:lnTo>
                    <a:pt x="295" y="212"/>
                  </a:lnTo>
                  <a:lnTo>
                    <a:pt x="300" y="222"/>
                  </a:lnTo>
                  <a:lnTo>
                    <a:pt x="303" y="231"/>
                  </a:lnTo>
                  <a:lnTo>
                    <a:pt x="305" y="241"/>
                  </a:lnTo>
                  <a:lnTo>
                    <a:pt x="305" y="253"/>
                  </a:lnTo>
                  <a:lnTo>
                    <a:pt x="304" y="266"/>
                  </a:lnTo>
                  <a:lnTo>
                    <a:pt x="301" y="278"/>
                  </a:lnTo>
                  <a:lnTo>
                    <a:pt x="294" y="291"/>
                  </a:lnTo>
                  <a:lnTo>
                    <a:pt x="286" y="303"/>
                  </a:lnTo>
                  <a:lnTo>
                    <a:pt x="274" y="315"/>
                  </a:lnTo>
                  <a:lnTo>
                    <a:pt x="260" y="326"/>
                  </a:lnTo>
                  <a:lnTo>
                    <a:pt x="241" y="336"/>
                  </a:lnTo>
                  <a:lnTo>
                    <a:pt x="221" y="342"/>
                  </a:lnTo>
                  <a:lnTo>
                    <a:pt x="195" y="347"/>
                  </a:lnTo>
                  <a:lnTo>
                    <a:pt x="167" y="349"/>
                  </a:lnTo>
                  <a:lnTo>
                    <a:pt x="134" y="348"/>
                  </a:lnTo>
                  <a:lnTo>
                    <a:pt x="98" y="344"/>
                  </a:lnTo>
                  <a:lnTo>
                    <a:pt x="117" y="360"/>
                  </a:lnTo>
                  <a:lnTo>
                    <a:pt x="139" y="373"/>
                  </a:lnTo>
                  <a:lnTo>
                    <a:pt x="163" y="383"/>
                  </a:lnTo>
                  <a:lnTo>
                    <a:pt x="188" y="388"/>
                  </a:lnTo>
                  <a:lnTo>
                    <a:pt x="215" y="391"/>
                  </a:lnTo>
                  <a:lnTo>
                    <a:pt x="241" y="390"/>
                  </a:lnTo>
                  <a:lnTo>
                    <a:pt x="266" y="386"/>
                  </a:lnTo>
                  <a:lnTo>
                    <a:pt x="330" y="452"/>
                  </a:lnTo>
                  <a:lnTo>
                    <a:pt x="324" y="463"/>
                  </a:lnTo>
                  <a:lnTo>
                    <a:pt x="319" y="476"/>
                  </a:lnTo>
                  <a:lnTo>
                    <a:pt x="318" y="485"/>
                  </a:lnTo>
                  <a:lnTo>
                    <a:pt x="322" y="492"/>
                  </a:lnTo>
                  <a:lnTo>
                    <a:pt x="330" y="496"/>
                  </a:lnTo>
                  <a:lnTo>
                    <a:pt x="334" y="498"/>
                  </a:lnTo>
                  <a:lnTo>
                    <a:pt x="339" y="498"/>
                  </a:lnTo>
                  <a:lnTo>
                    <a:pt x="342" y="495"/>
                  </a:lnTo>
                  <a:lnTo>
                    <a:pt x="347" y="493"/>
                  </a:lnTo>
                  <a:lnTo>
                    <a:pt x="349" y="491"/>
                  </a:lnTo>
                  <a:lnTo>
                    <a:pt x="350" y="486"/>
                  </a:lnTo>
                  <a:lnTo>
                    <a:pt x="359" y="469"/>
                  </a:lnTo>
                  <a:lnTo>
                    <a:pt x="370" y="456"/>
                  </a:lnTo>
                  <a:lnTo>
                    <a:pt x="380" y="447"/>
                  </a:lnTo>
                  <a:lnTo>
                    <a:pt x="390" y="441"/>
                  </a:lnTo>
                  <a:lnTo>
                    <a:pt x="398" y="438"/>
                  </a:lnTo>
                  <a:lnTo>
                    <a:pt x="401" y="437"/>
                  </a:lnTo>
                  <a:lnTo>
                    <a:pt x="409" y="432"/>
                  </a:lnTo>
                  <a:lnTo>
                    <a:pt x="413" y="425"/>
                  </a:lnTo>
                  <a:lnTo>
                    <a:pt x="413" y="416"/>
                  </a:lnTo>
                  <a:lnTo>
                    <a:pt x="409" y="409"/>
                  </a:lnTo>
                  <a:lnTo>
                    <a:pt x="402" y="405"/>
                  </a:lnTo>
                  <a:lnTo>
                    <a:pt x="393" y="405"/>
                  </a:lnTo>
                  <a:lnTo>
                    <a:pt x="389" y="406"/>
                  </a:lnTo>
                  <a:lnTo>
                    <a:pt x="379" y="409"/>
                  </a:lnTo>
                  <a:lnTo>
                    <a:pt x="366" y="416"/>
                  </a:lnTo>
                  <a:lnTo>
                    <a:pt x="353" y="426"/>
                  </a:lnTo>
                  <a:lnTo>
                    <a:pt x="302" y="375"/>
                  </a:lnTo>
                  <a:lnTo>
                    <a:pt x="323" y="363"/>
                  </a:lnTo>
                  <a:lnTo>
                    <a:pt x="342" y="348"/>
                  </a:lnTo>
                  <a:lnTo>
                    <a:pt x="357" y="330"/>
                  </a:lnTo>
                  <a:lnTo>
                    <a:pt x="370" y="305"/>
                  </a:lnTo>
                  <a:lnTo>
                    <a:pt x="377" y="280"/>
                  </a:lnTo>
                  <a:lnTo>
                    <a:pt x="379" y="256"/>
                  </a:lnTo>
                  <a:lnTo>
                    <a:pt x="378" y="235"/>
                  </a:lnTo>
                  <a:lnTo>
                    <a:pt x="375" y="214"/>
                  </a:lnTo>
                  <a:lnTo>
                    <a:pt x="386" y="217"/>
                  </a:lnTo>
                  <a:lnTo>
                    <a:pt x="396" y="217"/>
                  </a:lnTo>
                  <a:lnTo>
                    <a:pt x="405" y="214"/>
                  </a:lnTo>
                  <a:lnTo>
                    <a:pt x="414" y="206"/>
                  </a:lnTo>
                  <a:lnTo>
                    <a:pt x="420" y="194"/>
                  </a:lnTo>
                  <a:lnTo>
                    <a:pt x="421" y="183"/>
                  </a:lnTo>
                  <a:lnTo>
                    <a:pt x="417" y="171"/>
                  </a:lnTo>
                  <a:lnTo>
                    <a:pt x="412" y="165"/>
                  </a:lnTo>
                  <a:lnTo>
                    <a:pt x="405" y="155"/>
                  </a:lnTo>
                  <a:lnTo>
                    <a:pt x="397" y="146"/>
                  </a:lnTo>
                  <a:lnTo>
                    <a:pt x="406" y="145"/>
                  </a:lnTo>
                  <a:lnTo>
                    <a:pt x="414" y="146"/>
                  </a:lnTo>
                  <a:lnTo>
                    <a:pt x="428" y="150"/>
                  </a:lnTo>
                  <a:lnTo>
                    <a:pt x="440" y="155"/>
                  </a:lnTo>
                  <a:lnTo>
                    <a:pt x="441" y="155"/>
                  </a:lnTo>
                  <a:lnTo>
                    <a:pt x="441" y="155"/>
                  </a:lnTo>
                  <a:lnTo>
                    <a:pt x="442" y="156"/>
                  </a:lnTo>
                  <a:lnTo>
                    <a:pt x="443" y="156"/>
                  </a:lnTo>
                  <a:lnTo>
                    <a:pt x="444" y="156"/>
                  </a:lnTo>
                  <a:lnTo>
                    <a:pt x="445" y="155"/>
                  </a:lnTo>
                  <a:lnTo>
                    <a:pt x="447" y="154"/>
                  </a:lnTo>
                  <a:lnTo>
                    <a:pt x="447" y="152"/>
                  </a:lnTo>
                  <a:lnTo>
                    <a:pt x="447" y="147"/>
                  </a:lnTo>
                  <a:lnTo>
                    <a:pt x="445" y="142"/>
                  </a:lnTo>
                  <a:lnTo>
                    <a:pt x="440" y="132"/>
                  </a:lnTo>
                  <a:lnTo>
                    <a:pt x="431" y="121"/>
                  </a:lnTo>
                  <a:close/>
                  <a:moveTo>
                    <a:pt x="380" y="114"/>
                  </a:moveTo>
                  <a:lnTo>
                    <a:pt x="374" y="114"/>
                  </a:lnTo>
                  <a:lnTo>
                    <a:pt x="371" y="113"/>
                  </a:lnTo>
                  <a:lnTo>
                    <a:pt x="367" y="111"/>
                  </a:lnTo>
                  <a:lnTo>
                    <a:pt x="364" y="107"/>
                  </a:lnTo>
                  <a:lnTo>
                    <a:pt x="363" y="102"/>
                  </a:lnTo>
                  <a:lnTo>
                    <a:pt x="363" y="98"/>
                  </a:lnTo>
                  <a:lnTo>
                    <a:pt x="364" y="93"/>
                  </a:lnTo>
                  <a:lnTo>
                    <a:pt x="367" y="90"/>
                  </a:lnTo>
                  <a:lnTo>
                    <a:pt x="371" y="88"/>
                  </a:lnTo>
                  <a:lnTo>
                    <a:pt x="375" y="85"/>
                  </a:lnTo>
                  <a:lnTo>
                    <a:pt x="380" y="85"/>
                  </a:lnTo>
                  <a:lnTo>
                    <a:pt x="383" y="88"/>
                  </a:lnTo>
                  <a:lnTo>
                    <a:pt x="387" y="90"/>
                  </a:lnTo>
                  <a:lnTo>
                    <a:pt x="390" y="93"/>
                  </a:lnTo>
                  <a:lnTo>
                    <a:pt x="392" y="98"/>
                  </a:lnTo>
                  <a:lnTo>
                    <a:pt x="392" y="102"/>
                  </a:lnTo>
                  <a:lnTo>
                    <a:pt x="390" y="107"/>
                  </a:lnTo>
                  <a:lnTo>
                    <a:pt x="388" y="111"/>
                  </a:lnTo>
                  <a:lnTo>
                    <a:pt x="383" y="113"/>
                  </a:lnTo>
                  <a:lnTo>
                    <a:pt x="380" y="114"/>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4089"/>
            <p:cNvSpPr>
              <a:spLocks noChangeAspect="1" noEditPoints="1"/>
            </p:cNvSpPr>
            <p:nvPr/>
          </p:nvSpPr>
          <p:spPr bwMode="gray">
            <a:xfrm>
              <a:off x="8363930" y="2766803"/>
              <a:ext cx="614188" cy="685800"/>
            </a:xfrm>
            <a:custGeom>
              <a:avLst/>
              <a:gdLst>
                <a:gd name="T0" fmla="*/ 420 w 447"/>
                <a:gd name="T1" fmla="*/ 92 h 498"/>
                <a:gd name="T2" fmla="*/ 419 w 447"/>
                <a:gd name="T3" fmla="*/ 49 h 498"/>
                <a:gd name="T4" fmla="*/ 402 w 447"/>
                <a:gd name="T5" fmla="*/ 12 h 498"/>
                <a:gd name="T6" fmla="*/ 380 w 447"/>
                <a:gd name="T7" fmla="*/ 12 h 498"/>
                <a:gd name="T8" fmla="*/ 348 w 447"/>
                <a:gd name="T9" fmla="*/ 0 h 498"/>
                <a:gd name="T10" fmla="*/ 316 w 447"/>
                <a:gd name="T11" fmla="*/ 27 h 498"/>
                <a:gd name="T12" fmla="*/ 280 w 447"/>
                <a:gd name="T13" fmla="*/ 43 h 498"/>
                <a:gd name="T14" fmla="*/ 299 w 447"/>
                <a:gd name="T15" fmla="*/ 85 h 498"/>
                <a:gd name="T16" fmla="*/ 288 w 447"/>
                <a:gd name="T17" fmla="*/ 124 h 498"/>
                <a:gd name="T18" fmla="*/ 207 w 447"/>
                <a:gd name="T19" fmla="*/ 185 h 498"/>
                <a:gd name="T20" fmla="*/ 123 w 447"/>
                <a:gd name="T21" fmla="*/ 175 h 498"/>
                <a:gd name="T22" fmla="*/ 77 w 447"/>
                <a:gd name="T23" fmla="*/ 143 h 498"/>
                <a:gd name="T24" fmla="*/ 36 w 447"/>
                <a:gd name="T25" fmla="*/ 100 h 498"/>
                <a:gd name="T26" fmla="*/ 12 w 447"/>
                <a:gd name="T27" fmla="*/ 121 h 498"/>
                <a:gd name="T28" fmla="*/ 25 w 447"/>
                <a:gd name="T29" fmla="*/ 182 h 498"/>
                <a:gd name="T30" fmla="*/ 38 w 447"/>
                <a:gd name="T31" fmla="*/ 200 h 498"/>
                <a:gd name="T32" fmla="*/ 5 w 447"/>
                <a:gd name="T33" fmla="*/ 204 h 498"/>
                <a:gd name="T34" fmla="*/ 17 w 447"/>
                <a:gd name="T35" fmla="*/ 236 h 498"/>
                <a:gd name="T36" fmla="*/ 70 w 447"/>
                <a:gd name="T37" fmla="*/ 258 h 498"/>
                <a:gd name="T38" fmla="*/ 46 w 447"/>
                <a:gd name="T39" fmla="*/ 275 h 498"/>
                <a:gd name="T40" fmla="*/ 68 w 447"/>
                <a:gd name="T41" fmla="*/ 311 h 498"/>
                <a:gd name="T42" fmla="*/ 175 w 447"/>
                <a:gd name="T43" fmla="*/ 330 h 498"/>
                <a:gd name="T44" fmla="*/ 268 w 447"/>
                <a:gd name="T45" fmla="*/ 297 h 498"/>
                <a:gd name="T46" fmla="*/ 292 w 447"/>
                <a:gd name="T47" fmla="*/ 222 h 498"/>
                <a:gd name="T48" fmla="*/ 300 w 447"/>
                <a:gd name="T49" fmla="*/ 222 h 498"/>
                <a:gd name="T50" fmla="*/ 304 w 447"/>
                <a:gd name="T51" fmla="*/ 266 h 498"/>
                <a:gd name="T52" fmla="*/ 274 w 447"/>
                <a:gd name="T53" fmla="*/ 315 h 498"/>
                <a:gd name="T54" fmla="*/ 195 w 447"/>
                <a:gd name="T55" fmla="*/ 347 h 498"/>
                <a:gd name="T56" fmla="*/ 117 w 447"/>
                <a:gd name="T57" fmla="*/ 360 h 498"/>
                <a:gd name="T58" fmla="*/ 215 w 447"/>
                <a:gd name="T59" fmla="*/ 391 h 498"/>
                <a:gd name="T60" fmla="*/ 324 w 447"/>
                <a:gd name="T61" fmla="*/ 463 h 498"/>
                <a:gd name="T62" fmla="*/ 330 w 447"/>
                <a:gd name="T63" fmla="*/ 496 h 498"/>
                <a:gd name="T64" fmla="*/ 347 w 447"/>
                <a:gd name="T65" fmla="*/ 493 h 498"/>
                <a:gd name="T66" fmla="*/ 370 w 447"/>
                <a:gd name="T67" fmla="*/ 456 h 498"/>
                <a:gd name="T68" fmla="*/ 401 w 447"/>
                <a:gd name="T69" fmla="*/ 437 h 498"/>
                <a:gd name="T70" fmla="*/ 409 w 447"/>
                <a:gd name="T71" fmla="*/ 409 h 498"/>
                <a:gd name="T72" fmla="*/ 379 w 447"/>
                <a:gd name="T73" fmla="*/ 409 h 498"/>
                <a:gd name="T74" fmla="*/ 323 w 447"/>
                <a:gd name="T75" fmla="*/ 363 h 498"/>
                <a:gd name="T76" fmla="*/ 377 w 447"/>
                <a:gd name="T77" fmla="*/ 280 h 498"/>
                <a:gd name="T78" fmla="*/ 386 w 447"/>
                <a:gd name="T79" fmla="*/ 217 h 498"/>
                <a:gd name="T80" fmla="*/ 420 w 447"/>
                <a:gd name="T81" fmla="*/ 194 h 498"/>
                <a:gd name="T82" fmla="*/ 405 w 447"/>
                <a:gd name="T83" fmla="*/ 155 h 498"/>
                <a:gd name="T84" fmla="*/ 428 w 447"/>
                <a:gd name="T85" fmla="*/ 150 h 498"/>
                <a:gd name="T86" fmla="*/ 442 w 447"/>
                <a:gd name="T87" fmla="*/ 156 h 498"/>
                <a:gd name="T88" fmla="*/ 447 w 447"/>
                <a:gd name="T89" fmla="*/ 154 h 498"/>
                <a:gd name="T90" fmla="*/ 440 w 447"/>
                <a:gd name="T91" fmla="*/ 132 h 498"/>
                <a:gd name="T92" fmla="*/ 371 w 447"/>
                <a:gd name="T93" fmla="*/ 113 h 498"/>
                <a:gd name="T94" fmla="*/ 363 w 447"/>
                <a:gd name="T95" fmla="*/ 98 h 498"/>
                <a:gd name="T96" fmla="*/ 375 w 447"/>
                <a:gd name="T97" fmla="*/ 85 h 498"/>
                <a:gd name="T98" fmla="*/ 390 w 447"/>
                <a:gd name="T99" fmla="*/ 93 h 498"/>
                <a:gd name="T100" fmla="*/ 388 w 447"/>
                <a:gd name="T101" fmla="*/ 11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7" h="498">
                  <a:moveTo>
                    <a:pt x="431" y="121"/>
                  </a:moveTo>
                  <a:lnTo>
                    <a:pt x="426" y="114"/>
                  </a:lnTo>
                  <a:lnTo>
                    <a:pt x="424" y="104"/>
                  </a:lnTo>
                  <a:lnTo>
                    <a:pt x="420" y="92"/>
                  </a:lnTo>
                  <a:lnTo>
                    <a:pt x="416" y="80"/>
                  </a:lnTo>
                  <a:lnTo>
                    <a:pt x="409" y="67"/>
                  </a:lnTo>
                  <a:lnTo>
                    <a:pt x="411" y="63"/>
                  </a:lnTo>
                  <a:lnTo>
                    <a:pt x="419" y="49"/>
                  </a:lnTo>
                  <a:lnTo>
                    <a:pt x="419" y="34"/>
                  </a:lnTo>
                  <a:lnTo>
                    <a:pt x="414" y="22"/>
                  </a:lnTo>
                  <a:lnTo>
                    <a:pt x="408" y="14"/>
                  </a:lnTo>
                  <a:lnTo>
                    <a:pt x="402" y="12"/>
                  </a:lnTo>
                  <a:lnTo>
                    <a:pt x="397" y="11"/>
                  </a:lnTo>
                  <a:lnTo>
                    <a:pt x="392" y="9"/>
                  </a:lnTo>
                  <a:lnTo>
                    <a:pt x="386" y="11"/>
                  </a:lnTo>
                  <a:lnTo>
                    <a:pt x="380" y="12"/>
                  </a:lnTo>
                  <a:lnTo>
                    <a:pt x="374" y="14"/>
                  </a:lnTo>
                  <a:lnTo>
                    <a:pt x="367" y="7"/>
                  </a:lnTo>
                  <a:lnTo>
                    <a:pt x="358" y="3"/>
                  </a:lnTo>
                  <a:lnTo>
                    <a:pt x="348" y="0"/>
                  </a:lnTo>
                  <a:lnTo>
                    <a:pt x="342" y="1"/>
                  </a:lnTo>
                  <a:lnTo>
                    <a:pt x="330" y="6"/>
                  </a:lnTo>
                  <a:lnTo>
                    <a:pt x="320" y="15"/>
                  </a:lnTo>
                  <a:lnTo>
                    <a:pt x="316" y="27"/>
                  </a:lnTo>
                  <a:lnTo>
                    <a:pt x="309" y="27"/>
                  </a:lnTo>
                  <a:lnTo>
                    <a:pt x="296" y="28"/>
                  </a:lnTo>
                  <a:lnTo>
                    <a:pt x="287" y="34"/>
                  </a:lnTo>
                  <a:lnTo>
                    <a:pt x="280" y="43"/>
                  </a:lnTo>
                  <a:lnTo>
                    <a:pt x="277" y="53"/>
                  </a:lnTo>
                  <a:lnTo>
                    <a:pt x="279" y="65"/>
                  </a:lnTo>
                  <a:lnTo>
                    <a:pt x="286" y="76"/>
                  </a:lnTo>
                  <a:lnTo>
                    <a:pt x="299" y="85"/>
                  </a:lnTo>
                  <a:lnTo>
                    <a:pt x="302" y="86"/>
                  </a:lnTo>
                  <a:lnTo>
                    <a:pt x="307" y="88"/>
                  </a:lnTo>
                  <a:lnTo>
                    <a:pt x="300" y="106"/>
                  </a:lnTo>
                  <a:lnTo>
                    <a:pt x="288" y="124"/>
                  </a:lnTo>
                  <a:lnTo>
                    <a:pt x="273" y="143"/>
                  </a:lnTo>
                  <a:lnTo>
                    <a:pt x="255" y="160"/>
                  </a:lnTo>
                  <a:lnTo>
                    <a:pt x="231" y="176"/>
                  </a:lnTo>
                  <a:lnTo>
                    <a:pt x="207" y="185"/>
                  </a:lnTo>
                  <a:lnTo>
                    <a:pt x="184" y="189"/>
                  </a:lnTo>
                  <a:lnTo>
                    <a:pt x="162" y="186"/>
                  </a:lnTo>
                  <a:lnTo>
                    <a:pt x="141" y="182"/>
                  </a:lnTo>
                  <a:lnTo>
                    <a:pt x="123" y="175"/>
                  </a:lnTo>
                  <a:lnTo>
                    <a:pt x="108" y="166"/>
                  </a:lnTo>
                  <a:lnTo>
                    <a:pt x="94" y="158"/>
                  </a:lnTo>
                  <a:lnTo>
                    <a:pt x="84" y="150"/>
                  </a:lnTo>
                  <a:lnTo>
                    <a:pt x="77" y="143"/>
                  </a:lnTo>
                  <a:lnTo>
                    <a:pt x="62" y="128"/>
                  </a:lnTo>
                  <a:lnTo>
                    <a:pt x="51" y="115"/>
                  </a:lnTo>
                  <a:lnTo>
                    <a:pt x="41" y="106"/>
                  </a:lnTo>
                  <a:lnTo>
                    <a:pt x="36" y="100"/>
                  </a:lnTo>
                  <a:lnTo>
                    <a:pt x="29" y="98"/>
                  </a:lnTo>
                  <a:lnTo>
                    <a:pt x="22" y="101"/>
                  </a:lnTo>
                  <a:lnTo>
                    <a:pt x="15" y="109"/>
                  </a:lnTo>
                  <a:lnTo>
                    <a:pt x="12" y="121"/>
                  </a:lnTo>
                  <a:lnTo>
                    <a:pt x="12" y="136"/>
                  </a:lnTo>
                  <a:lnTo>
                    <a:pt x="14" y="152"/>
                  </a:lnTo>
                  <a:lnTo>
                    <a:pt x="19" y="168"/>
                  </a:lnTo>
                  <a:lnTo>
                    <a:pt x="25" y="182"/>
                  </a:lnTo>
                  <a:lnTo>
                    <a:pt x="35" y="194"/>
                  </a:lnTo>
                  <a:lnTo>
                    <a:pt x="45" y="201"/>
                  </a:lnTo>
                  <a:lnTo>
                    <a:pt x="44" y="201"/>
                  </a:lnTo>
                  <a:lnTo>
                    <a:pt x="38" y="200"/>
                  </a:lnTo>
                  <a:lnTo>
                    <a:pt x="30" y="199"/>
                  </a:lnTo>
                  <a:lnTo>
                    <a:pt x="21" y="199"/>
                  </a:lnTo>
                  <a:lnTo>
                    <a:pt x="12" y="200"/>
                  </a:lnTo>
                  <a:lnTo>
                    <a:pt x="5" y="204"/>
                  </a:lnTo>
                  <a:lnTo>
                    <a:pt x="0" y="208"/>
                  </a:lnTo>
                  <a:lnTo>
                    <a:pt x="0" y="215"/>
                  </a:lnTo>
                  <a:lnTo>
                    <a:pt x="6" y="227"/>
                  </a:lnTo>
                  <a:lnTo>
                    <a:pt x="17" y="236"/>
                  </a:lnTo>
                  <a:lnTo>
                    <a:pt x="31" y="244"/>
                  </a:lnTo>
                  <a:lnTo>
                    <a:pt x="46" y="251"/>
                  </a:lnTo>
                  <a:lnTo>
                    <a:pt x="60" y="255"/>
                  </a:lnTo>
                  <a:lnTo>
                    <a:pt x="70" y="258"/>
                  </a:lnTo>
                  <a:lnTo>
                    <a:pt x="67" y="259"/>
                  </a:lnTo>
                  <a:lnTo>
                    <a:pt x="60" y="261"/>
                  </a:lnTo>
                  <a:lnTo>
                    <a:pt x="53" y="267"/>
                  </a:lnTo>
                  <a:lnTo>
                    <a:pt x="46" y="275"/>
                  </a:lnTo>
                  <a:lnTo>
                    <a:pt x="45" y="283"/>
                  </a:lnTo>
                  <a:lnTo>
                    <a:pt x="48" y="292"/>
                  </a:lnTo>
                  <a:lnTo>
                    <a:pt x="56" y="302"/>
                  </a:lnTo>
                  <a:lnTo>
                    <a:pt x="68" y="311"/>
                  </a:lnTo>
                  <a:lnTo>
                    <a:pt x="85" y="318"/>
                  </a:lnTo>
                  <a:lnTo>
                    <a:pt x="115" y="326"/>
                  </a:lnTo>
                  <a:lnTo>
                    <a:pt x="146" y="330"/>
                  </a:lnTo>
                  <a:lnTo>
                    <a:pt x="175" y="330"/>
                  </a:lnTo>
                  <a:lnTo>
                    <a:pt x="202" y="326"/>
                  </a:lnTo>
                  <a:lnTo>
                    <a:pt x="227" y="320"/>
                  </a:lnTo>
                  <a:lnTo>
                    <a:pt x="250" y="309"/>
                  </a:lnTo>
                  <a:lnTo>
                    <a:pt x="268" y="297"/>
                  </a:lnTo>
                  <a:lnTo>
                    <a:pt x="281" y="282"/>
                  </a:lnTo>
                  <a:lnTo>
                    <a:pt x="291" y="263"/>
                  </a:lnTo>
                  <a:lnTo>
                    <a:pt x="293" y="243"/>
                  </a:lnTo>
                  <a:lnTo>
                    <a:pt x="292" y="222"/>
                  </a:lnTo>
                  <a:lnTo>
                    <a:pt x="285" y="201"/>
                  </a:lnTo>
                  <a:lnTo>
                    <a:pt x="291" y="204"/>
                  </a:lnTo>
                  <a:lnTo>
                    <a:pt x="295" y="212"/>
                  </a:lnTo>
                  <a:lnTo>
                    <a:pt x="300" y="222"/>
                  </a:lnTo>
                  <a:lnTo>
                    <a:pt x="303" y="231"/>
                  </a:lnTo>
                  <a:lnTo>
                    <a:pt x="305" y="241"/>
                  </a:lnTo>
                  <a:lnTo>
                    <a:pt x="305" y="253"/>
                  </a:lnTo>
                  <a:lnTo>
                    <a:pt x="304" y="266"/>
                  </a:lnTo>
                  <a:lnTo>
                    <a:pt x="301" y="278"/>
                  </a:lnTo>
                  <a:lnTo>
                    <a:pt x="294" y="291"/>
                  </a:lnTo>
                  <a:lnTo>
                    <a:pt x="286" y="303"/>
                  </a:lnTo>
                  <a:lnTo>
                    <a:pt x="274" y="315"/>
                  </a:lnTo>
                  <a:lnTo>
                    <a:pt x="260" y="326"/>
                  </a:lnTo>
                  <a:lnTo>
                    <a:pt x="241" y="336"/>
                  </a:lnTo>
                  <a:lnTo>
                    <a:pt x="221" y="342"/>
                  </a:lnTo>
                  <a:lnTo>
                    <a:pt x="195" y="347"/>
                  </a:lnTo>
                  <a:lnTo>
                    <a:pt x="167" y="349"/>
                  </a:lnTo>
                  <a:lnTo>
                    <a:pt x="134" y="348"/>
                  </a:lnTo>
                  <a:lnTo>
                    <a:pt x="98" y="344"/>
                  </a:lnTo>
                  <a:lnTo>
                    <a:pt x="117" y="360"/>
                  </a:lnTo>
                  <a:lnTo>
                    <a:pt x="139" y="373"/>
                  </a:lnTo>
                  <a:lnTo>
                    <a:pt x="163" y="383"/>
                  </a:lnTo>
                  <a:lnTo>
                    <a:pt x="188" y="388"/>
                  </a:lnTo>
                  <a:lnTo>
                    <a:pt x="215" y="391"/>
                  </a:lnTo>
                  <a:lnTo>
                    <a:pt x="241" y="390"/>
                  </a:lnTo>
                  <a:lnTo>
                    <a:pt x="266" y="386"/>
                  </a:lnTo>
                  <a:lnTo>
                    <a:pt x="330" y="452"/>
                  </a:lnTo>
                  <a:lnTo>
                    <a:pt x="324" y="463"/>
                  </a:lnTo>
                  <a:lnTo>
                    <a:pt x="319" y="476"/>
                  </a:lnTo>
                  <a:lnTo>
                    <a:pt x="318" y="485"/>
                  </a:lnTo>
                  <a:lnTo>
                    <a:pt x="322" y="492"/>
                  </a:lnTo>
                  <a:lnTo>
                    <a:pt x="330" y="496"/>
                  </a:lnTo>
                  <a:lnTo>
                    <a:pt x="334" y="498"/>
                  </a:lnTo>
                  <a:lnTo>
                    <a:pt x="339" y="498"/>
                  </a:lnTo>
                  <a:lnTo>
                    <a:pt x="342" y="495"/>
                  </a:lnTo>
                  <a:lnTo>
                    <a:pt x="347" y="493"/>
                  </a:lnTo>
                  <a:lnTo>
                    <a:pt x="349" y="491"/>
                  </a:lnTo>
                  <a:lnTo>
                    <a:pt x="350" y="486"/>
                  </a:lnTo>
                  <a:lnTo>
                    <a:pt x="359" y="469"/>
                  </a:lnTo>
                  <a:lnTo>
                    <a:pt x="370" y="456"/>
                  </a:lnTo>
                  <a:lnTo>
                    <a:pt x="380" y="447"/>
                  </a:lnTo>
                  <a:lnTo>
                    <a:pt x="390" y="441"/>
                  </a:lnTo>
                  <a:lnTo>
                    <a:pt x="398" y="438"/>
                  </a:lnTo>
                  <a:lnTo>
                    <a:pt x="401" y="437"/>
                  </a:lnTo>
                  <a:lnTo>
                    <a:pt x="409" y="432"/>
                  </a:lnTo>
                  <a:lnTo>
                    <a:pt x="413" y="425"/>
                  </a:lnTo>
                  <a:lnTo>
                    <a:pt x="413" y="416"/>
                  </a:lnTo>
                  <a:lnTo>
                    <a:pt x="409" y="409"/>
                  </a:lnTo>
                  <a:lnTo>
                    <a:pt x="402" y="405"/>
                  </a:lnTo>
                  <a:lnTo>
                    <a:pt x="393" y="405"/>
                  </a:lnTo>
                  <a:lnTo>
                    <a:pt x="389" y="406"/>
                  </a:lnTo>
                  <a:lnTo>
                    <a:pt x="379" y="409"/>
                  </a:lnTo>
                  <a:lnTo>
                    <a:pt x="366" y="416"/>
                  </a:lnTo>
                  <a:lnTo>
                    <a:pt x="353" y="426"/>
                  </a:lnTo>
                  <a:lnTo>
                    <a:pt x="302" y="375"/>
                  </a:lnTo>
                  <a:lnTo>
                    <a:pt x="323" y="363"/>
                  </a:lnTo>
                  <a:lnTo>
                    <a:pt x="342" y="348"/>
                  </a:lnTo>
                  <a:lnTo>
                    <a:pt x="357" y="330"/>
                  </a:lnTo>
                  <a:lnTo>
                    <a:pt x="370" y="305"/>
                  </a:lnTo>
                  <a:lnTo>
                    <a:pt x="377" y="280"/>
                  </a:lnTo>
                  <a:lnTo>
                    <a:pt x="379" y="256"/>
                  </a:lnTo>
                  <a:lnTo>
                    <a:pt x="378" y="235"/>
                  </a:lnTo>
                  <a:lnTo>
                    <a:pt x="375" y="214"/>
                  </a:lnTo>
                  <a:lnTo>
                    <a:pt x="386" y="217"/>
                  </a:lnTo>
                  <a:lnTo>
                    <a:pt x="396" y="217"/>
                  </a:lnTo>
                  <a:lnTo>
                    <a:pt x="405" y="214"/>
                  </a:lnTo>
                  <a:lnTo>
                    <a:pt x="414" y="206"/>
                  </a:lnTo>
                  <a:lnTo>
                    <a:pt x="420" y="194"/>
                  </a:lnTo>
                  <a:lnTo>
                    <a:pt x="421" y="183"/>
                  </a:lnTo>
                  <a:lnTo>
                    <a:pt x="417" y="171"/>
                  </a:lnTo>
                  <a:lnTo>
                    <a:pt x="412" y="165"/>
                  </a:lnTo>
                  <a:lnTo>
                    <a:pt x="405" y="155"/>
                  </a:lnTo>
                  <a:lnTo>
                    <a:pt x="397" y="146"/>
                  </a:lnTo>
                  <a:lnTo>
                    <a:pt x="406" y="145"/>
                  </a:lnTo>
                  <a:lnTo>
                    <a:pt x="414" y="146"/>
                  </a:lnTo>
                  <a:lnTo>
                    <a:pt x="428" y="150"/>
                  </a:lnTo>
                  <a:lnTo>
                    <a:pt x="440" y="155"/>
                  </a:lnTo>
                  <a:lnTo>
                    <a:pt x="441" y="155"/>
                  </a:lnTo>
                  <a:lnTo>
                    <a:pt x="441" y="155"/>
                  </a:lnTo>
                  <a:lnTo>
                    <a:pt x="442" y="156"/>
                  </a:lnTo>
                  <a:lnTo>
                    <a:pt x="443" y="156"/>
                  </a:lnTo>
                  <a:lnTo>
                    <a:pt x="444" y="156"/>
                  </a:lnTo>
                  <a:lnTo>
                    <a:pt x="445" y="155"/>
                  </a:lnTo>
                  <a:lnTo>
                    <a:pt x="447" y="154"/>
                  </a:lnTo>
                  <a:lnTo>
                    <a:pt x="447" y="152"/>
                  </a:lnTo>
                  <a:lnTo>
                    <a:pt x="447" y="147"/>
                  </a:lnTo>
                  <a:lnTo>
                    <a:pt x="445" y="142"/>
                  </a:lnTo>
                  <a:lnTo>
                    <a:pt x="440" y="132"/>
                  </a:lnTo>
                  <a:lnTo>
                    <a:pt x="431" y="121"/>
                  </a:lnTo>
                  <a:close/>
                  <a:moveTo>
                    <a:pt x="380" y="114"/>
                  </a:moveTo>
                  <a:lnTo>
                    <a:pt x="374" y="114"/>
                  </a:lnTo>
                  <a:lnTo>
                    <a:pt x="371" y="113"/>
                  </a:lnTo>
                  <a:lnTo>
                    <a:pt x="367" y="111"/>
                  </a:lnTo>
                  <a:lnTo>
                    <a:pt x="364" y="107"/>
                  </a:lnTo>
                  <a:lnTo>
                    <a:pt x="363" y="102"/>
                  </a:lnTo>
                  <a:lnTo>
                    <a:pt x="363" y="98"/>
                  </a:lnTo>
                  <a:lnTo>
                    <a:pt x="364" y="93"/>
                  </a:lnTo>
                  <a:lnTo>
                    <a:pt x="367" y="90"/>
                  </a:lnTo>
                  <a:lnTo>
                    <a:pt x="371" y="88"/>
                  </a:lnTo>
                  <a:lnTo>
                    <a:pt x="375" y="85"/>
                  </a:lnTo>
                  <a:lnTo>
                    <a:pt x="380" y="85"/>
                  </a:lnTo>
                  <a:lnTo>
                    <a:pt x="383" y="88"/>
                  </a:lnTo>
                  <a:lnTo>
                    <a:pt x="387" y="90"/>
                  </a:lnTo>
                  <a:lnTo>
                    <a:pt x="390" y="93"/>
                  </a:lnTo>
                  <a:lnTo>
                    <a:pt x="392" y="98"/>
                  </a:lnTo>
                  <a:lnTo>
                    <a:pt x="392" y="102"/>
                  </a:lnTo>
                  <a:lnTo>
                    <a:pt x="390" y="107"/>
                  </a:lnTo>
                  <a:lnTo>
                    <a:pt x="388" y="111"/>
                  </a:lnTo>
                  <a:lnTo>
                    <a:pt x="383" y="113"/>
                  </a:lnTo>
                  <a:lnTo>
                    <a:pt x="380" y="114"/>
                  </a:lnTo>
                  <a:close/>
                </a:path>
              </a:pathLst>
            </a:custGeom>
            <a:gradFill>
              <a:gsLst>
                <a:gs pos="1000">
                  <a:schemeClr val="accent5"/>
                </a:gs>
                <a:gs pos="42000">
                  <a:schemeClr val="bg1">
                    <a:lumMod val="65000"/>
                  </a:schemeClr>
                </a:gs>
              </a:gsLst>
              <a:lin ang="5400000" scaled="1"/>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4089"/>
            <p:cNvSpPr>
              <a:spLocks noChangeAspect="1" noEditPoints="1"/>
            </p:cNvSpPr>
            <p:nvPr/>
          </p:nvSpPr>
          <p:spPr bwMode="gray">
            <a:xfrm>
              <a:off x="9026806" y="2766803"/>
              <a:ext cx="614188" cy="685800"/>
            </a:xfrm>
            <a:custGeom>
              <a:avLst/>
              <a:gdLst>
                <a:gd name="T0" fmla="*/ 420 w 447"/>
                <a:gd name="T1" fmla="*/ 92 h 498"/>
                <a:gd name="T2" fmla="*/ 419 w 447"/>
                <a:gd name="T3" fmla="*/ 49 h 498"/>
                <a:gd name="T4" fmla="*/ 402 w 447"/>
                <a:gd name="T5" fmla="*/ 12 h 498"/>
                <a:gd name="T6" fmla="*/ 380 w 447"/>
                <a:gd name="T7" fmla="*/ 12 h 498"/>
                <a:gd name="T8" fmla="*/ 348 w 447"/>
                <a:gd name="T9" fmla="*/ 0 h 498"/>
                <a:gd name="T10" fmla="*/ 316 w 447"/>
                <a:gd name="T11" fmla="*/ 27 h 498"/>
                <a:gd name="T12" fmla="*/ 280 w 447"/>
                <a:gd name="T13" fmla="*/ 43 h 498"/>
                <a:gd name="T14" fmla="*/ 299 w 447"/>
                <a:gd name="T15" fmla="*/ 85 h 498"/>
                <a:gd name="T16" fmla="*/ 288 w 447"/>
                <a:gd name="T17" fmla="*/ 124 h 498"/>
                <a:gd name="T18" fmla="*/ 207 w 447"/>
                <a:gd name="T19" fmla="*/ 185 h 498"/>
                <a:gd name="T20" fmla="*/ 123 w 447"/>
                <a:gd name="T21" fmla="*/ 175 h 498"/>
                <a:gd name="T22" fmla="*/ 77 w 447"/>
                <a:gd name="T23" fmla="*/ 143 h 498"/>
                <a:gd name="T24" fmla="*/ 36 w 447"/>
                <a:gd name="T25" fmla="*/ 100 h 498"/>
                <a:gd name="T26" fmla="*/ 12 w 447"/>
                <a:gd name="T27" fmla="*/ 121 h 498"/>
                <a:gd name="T28" fmla="*/ 25 w 447"/>
                <a:gd name="T29" fmla="*/ 182 h 498"/>
                <a:gd name="T30" fmla="*/ 38 w 447"/>
                <a:gd name="T31" fmla="*/ 200 h 498"/>
                <a:gd name="T32" fmla="*/ 5 w 447"/>
                <a:gd name="T33" fmla="*/ 204 h 498"/>
                <a:gd name="T34" fmla="*/ 17 w 447"/>
                <a:gd name="T35" fmla="*/ 236 h 498"/>
                <a:gd name="T36" fmla="*/ 70 w 447"/>
                <a:gd name="T37" fmla="*/ 258 h 498"/>
                <a:gd name="T38" fmla="*/ 46 w 447"/>
                <a:gd name="T39" fmla="*/ 275 h 498"/>
                <a:gd name="T40" fmla="*/ 68 w 447"/>
                <a:gd name="T41" fmla="*/ 311 h 498"/>
                <a:gd name="T42" fmla="*/ 175 w 447"/>
                <a:gd name="T43" fmla="*/ 330 h 498"/>
                <a:gd name="T44" fmla="*/ 268 w 447"/>
                <a:gd name="T45" fmla="*/ 297 h 498"/>
                <a:gd name="T46" fmla="*/ 292 w 447"/>
                <a:gd name="T47" fmla="*/ 222 h 498"/>
                <a:gd name="T48" fmla="*/ 300 w 447"/>
                <a:gd name="T49" fmla="*/ 222 h 498"/>
                <a:gd name="T50" fmla="*/ 304 w 447"/>
                <a:gd name="T51" fmla="*/ 266 h 498"/>
                <a:gd name="T52" fmla="*/ 274 w 447"/>
                <a:gd name="T53" fmla="*/ 315 h 498"/>
                <a:gd name="T54" fmla="*/ 195 w 447"/>
                <a:gd name="T55" fmla="*/ 347 h 498"/>
                <a:gd name="T56" fmla="*/ 117 w 447"/>
                <a:gd name="T57" fmla="*/ 360 h 498"/>
                <a:gd name="T58" fmla="*/ 215 w 447"/>
                <a:gd name="T59" fmla="*/ 391 h 498"/>
                <a:gd name="T60" fmla="*/ 324 w 447"/>
                <a:gd name="T61" fmla="*/ 463 h 498"/>
                <a:gd name="T62" fmla="*/ 330 w 447"/>
                <a:gd name="T63" fmla="*/ 496 h 498"/>
                <a:gd name="T64" fmla="*/ 347 w 447"/>
                <a:gd name="T65" fmla="*/ 493 h 498"/>
                <a:gd name="T66" fmla="*/ 370 w 447"/>
                <a:gd name="T67" fmla="*/ 456 h 498"/>
                <a:gd name="T68" fmla="*/ 401 w 447"/>
                <a:gd name="T69" fmla="*/ 437 h 498"/>
                <a:gd name="T70" fmla="*/ 409 w 447"/>
                <a:gd name="T71" fmla="*/ 409 h 498"/>
                <a:gd name="T72" fmla="*/ 379 w 447"/>
                <a:gd name="T73" fmla="*/ 409 h 498"/>
                <a:gd name="T74" fmla="*/ 323 w 447"/>
                <a:gd name="T75" fmla="*/ 363 h 498"/>
                <a:gd name="T76" fmla="*/ 377 w 447"/>
                <a:gd name="T77" fmla="*/ 280 h 498"/>
                <a:gd name="T78" fmla="*/ 386 w 447"/>
                <a:gd name="T79" fmla="*/ 217 h 498"/>
                <a:gd name="T80" fmla="*/ 420 w 447"/>
                <a:gd name="T81" fmla="*/ 194 h 498"/>
                <a:gd name="T82" fmla="*/ 405 w 447"/>
                <a:gd name="T83" fmla="*/ 155 h 498"/>
                <a:gd name="T84" fmla="*/ 428 w 447"/>
                <a:gd name="T85" fmla="*/ 150 h 498"/>
                <a:gd name="T86" fmla="*/ 442 w 447"/>
                <a:gd name="T87" fmla="*/ 156 h 498"/>
                <a:gd name="T88" fmla="*/ 447 w 447"/>
                <a:gd name="T89" fmla="*/ 154 h 498"/>
                <a:gd name="T90" fmla="*/ 440 w 447"/>
                <a:gd name="T91" fmla="*/ 132 h 498"/>
                <a:gd name="T92" fmla="*/ 371 w 447"/>
                <a:gd name="T93" fmla="*/ 113 h 498"/>
                <a:gd name="T94" fmla="*/ 363 w 447"/>
                <a:gd name="T95" fmla="*/ 98 h 498"/>
                <a:gd name="T96" fmla="*/ 375 w 447"/>
                <a:gd name="T97" fmla="*/ 85 h 498"/>
                <a:gd name="T98" fmla="*/ 390 w 447"/>
                <a:gd name="T99" fmla="*/ 93 h 498"/>
                <a:gd name="T100" fmla="*/ 388 w 447"/>
                <a:gd name="T101" fmla="*/ 11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7" h="498">
                  <a:moveTo>
                    <a:pt x="431" y="121"/>
                  </a:moveTo>
                  <a:lnTo>
                    <a:pt x="426" y="114"/>
                  </a:lnTo>
                  <a:lnTo>
                    <a:pt x="424" y="104"/>
                  </a:lnTo>
                  <a:lnTo>
                    <a:pt x="420" y="92"/>
                  </a:lnTo>
                  <a:lnTo>
                    <a:pt x="416" y="80"/>
                  </a:lnTo>
                  <a:lnTo>
                    <a:pt x="409" y="67"/>
                  </a:lnTo>
                  <a:lnTo>
                    <a:pt x="411" y="63"/>
                  </a:lnTo>
                  <a:lnTo>
                    <a:pt x="419" y="49"/>
                  </a:lnTo>
                  <a:lnTo>
                    <a:pt x="419" y="34"/>
                  </a:lnTo>
                  <a:lnTo>
                    <a:pt x="414" y="22"/>
                  </a:lnTo>
                  <a:lnTo>
                    <a:pt x="408" y="14"/>
                  </a:lnTo>
                  <a:lnTo>
                    <a:pt x="402" y="12"/>
                  </a:lnTo>
                  <a:lnTo>
                    <a:pt x="397" y="11"/>
                  </a:lnTo>
                  <a:lnTo>
                    <a:pt x="392" y="9"/>
                  </a:lnTo>
                  <a:lnTo>
                    <a:pt x="386" y="11"/>
                  </a:lnTo>
                  <a:lnTo>
                    <a:pt x="380" y="12"/>
                  </a:lnTo>
                  <a:lnTo>
                    <a:pt x="374" y="14"/>
                  </a:lnTo>
                  <a:lnTo>
                    <a:pt x="367" y="7"/>
                  </a:lnTo>
                  <a:lnTo>
                    <a:pt x="358" y="3"/>
                  </a:lnTo>
                  <a:lnTo>
                    <a:pt x="348" y="0"/>
                  </a:lnTo>
                  <a:lnTo>
                    <a:pt x="342" y="1"/>
                  </a:lnTo>
                  <a:lnTo>
                    <a:pt x="330" y="6"/>
                  </a:lnTo>
                  <a:lnTo>
                    <a:pt x="320" y="15"/>
                  </a:lnTo>
                  <a:lnTo>
                    <a:pt x="316" y="27"/>
                  </a:lnTo>
                  <a:lnTo>
                    <a:pt x="309" y="27"/>
                  </a:lnTo>
                  <a:lnTo>
                    <a:pt x="296" y="28"/>
                  </a:lnTo>
                  <a:lnTo>
                    <a:pt x="287" y="34"/>
                  </a:lnTo>
                  <a:lnTo>
                    <a:pt x="280" y="43"/>
                  </a:lnTo>
                  <a:lnTo>
                    <a:pt x="277" y="53"/>
                  </a:lnTo>
                  <a:lnTo>
                    <a:pt x="279" y="65"/>
                  </a:lnTo>
                  <a:lnTo>
                    <a:pt x="286" y="76"/>
                  </a:lnTo>
                  <a:lnTo>
                    <a:pt x="299" y="85"/>
                  </a:lnTo>
                  <a:lnTo>
                    <a:pt x="302" y="86"/>
                  </a:lnTo>
                  <a:lnTo>
                    <a:pt x="307" y="88"/>
                  </a:lnTo>
                  <a:lnTo>
                    <a:pt x="300" y="106"/>
                  </a:lnTo>
                  <a:lnTo>
                    <a:pt x="288" y="124"/>
                  </a:lnTo>
                  <a:lnTo>
                    <a:pt x="273" y="143"/>
                  </a:lnTo>
                  <a:lnTo>
                    <a:pt x="255" y="160"/>
                  </a:lnTo>
                  <a:lnTo>
                    <a:pt x="231" y="176"/>
                  </a:lnTo>
                  <a:lnTo>
                    <a:pt x="207" y="185"/>
                  </a:lnTo>
                  <a:lnTo>
                    <a:pt x="184" y="189"/>
                  </a:lnTo>
                  <a:lnTo>
                    <a:pt x="162" y="186"/>
                  </a:lnTo>
                  <a:lnTo>
                    <a:pt x="141" y="182"/>
                  </a:lnTo>
                  <a:lnTo>
                    <a:pt x="123" y="175"/>
                  </a:lnTo>
                  <a:lnTo>
                    <a:pt x="108" y="166"/>
                  </a:lnTo>
                  <a:lnTo>
                    <a:pt x="94" y="158"/>
                  </a:lnTo>
                  <a:lnTo>
                    <a:pt x="84" y="150"/>
                  </a:lnTo>
                  <a:lnTo>
                    <a:pt x="77" y="143"/>
                  </a:lnTo>
                  <a:lnTo>
                    <a:pt x="62" y="128"/>
                  </a:lnTo>
                  <a:lnTo>
                    <a:pt x="51" y="115"/>
                  </a:lnTo>
                  <a:lnTo>
                    <a:pt x="41" y="106"/>
                  </a:lnTo>
                  <a:lnTo>
                    <a:pt x="36" y="100"/>
                  </a:lnTo>
                  <a:lnTo>
                    <a:pt x="29" y="98"/>
                  </a:lnTo>
                  <a:lnTo>
                    <a:pt x="22" y="101"/>
                  </a:lnTo>
                  <a:lnTo>
                    <a:pt x="15" y="109"/>
                  </a:lnTo>
                  <a:lnTo>
                    <a:pt x="12" y="121"/>
                  </a:lnTo>
                  <a:lnTo>
                    <a:pt x="12" y="136"/>
                  </a:lnTo>
                  <a:lnTo>
                    <a:pt x="14" y="152"/>
                  </a:lnTo>
                  <a:lnTo>
                    <a:pt x="19" y="168"/>
                  </a:lnTo>
                  <a:lnTo>
                    <a:pt x="25" y="182"/>
                  </a:lnTo>
                  <a:lnTo>
                    <a:pt x="35" y="194"/>
                  </a:lnTo>
                  <a:lnTo>
                    <a:pt x="45" y="201"/>
                  </a:lnTo>
                  <a:lnTo>
                    <a:pt x="44" y="201"/>
                  </a:lnTo>
                  <a:lnTo>
                    <a:pt x="38" y="200"/>
                  </a:lnTo>
                  <a:lnTo>
                    <a:pt x="30" y="199"/>
                  </a:lnTo>
                  <a:lnTo>
                    <a:pt x="21" y="199"/>
                  </a:lnTo>
                  <a:lnTo>
                    <a:pt x="12" y="200"/>
                  </a:lnTo>
                  <a:lnTo>
                    <a:pt x="5" y="204"/>
                  </a:lnTo>
                  <a:lnTo>
                    <a:pt x="0" y="208"/>
                  </a:lnTo>
                  <a:lnTo>
                    <a:pt x="0" y="215"/>
                  </a:lnTo>
                  <a:lnTo>
                    <a:pt x="6" y="227"/>
                  </a:lnTo>
                  <a:lnTo>
                    <a:pt x="17" y="236"/>
                  </a:lnTo>
                  <a:lnTo>
                    <a:pt x="31" y="244"/>
                  </a:lnTo>
                  <a:lnTo>
                    <a:pt x="46" y="251"/>
                  </a:lnTo>
                  <a:lnTo>
                    <a:pt x="60" y="255"/>
                  </a:lnTo>
                  <a:lnTo>
                    <a:pt x="70" y="258"/>
                  </a:lnTo>
                  <a:lnTo>
                    <a:pt x="67" y="259"/>
                  </a:lnTo>
                  <a:lnTo>
                    <a:pt x="60" y="261"/>
                  </a:lnTo>
                  <a:lnTo>
                    <a:pt x="53" y="267"/>
                  </a:lnTo>
                  <a:lnTo>
                    <a:pt x="46" y="275"/>
                  </a:lnTo>
                  <a:lnTo>
                    <a:pt x="45" y="283"/>
                  </a:lnTo>
                  <a:lnTo>
                    <a:pt x="48" y="292"/>
                  </a:lnTo>
                  <a:lnTo>
                    <a:pt x="56" y="302"/>
                  </a:lnTo>
                  <a:lnTo>
                    <a:pt x="68" y="311"/>
                  </a:lnTo>
                  <a:lnTo>
                    <a:pt x="85" y="318"/>
                  </a:lnTo>
                  <a:lnTo>
                    <a:pt x="115" y="326"/>
                  </a:lnTo>
                  <a:lnTo>
                    <a:pt x="146" y="330"/>
                  </a:lnTo>
                  <a:lnTo>
                    <a:pt x="175" y="330"/>
                  </a:lnTo>
                  <a:lnTo>
                    <a:pt x="202" y="326"/>
                  </a:lnTo>
                  <a:lnTo>
                    <a:pt x="227" y="320"/>
                  </a:lnTo>
                  <a:lnTo>
                    <a:pt x="250" y="309"/>
                  </a:lnTo>
                  <a:lnTo>
                    <a:pt x="268" y="297"/>
                  </a:lnTo>
                  <a:lnTo>
                    <a:pt x="281" y="282"/>
                  </a:lnTo>
                  <a:lnTo>
                    <a:pt x="291" y="263"/>
                  </a:lnTo>
                  <a:lnTo>
                    <a:pt x="293" y="243"/>
                  </a:lnTo>
                  <a:lnTo>
                    <a:pt x="292" y="222"/>
                  </a:lnTo>
                  <a:lnTo>
                    <a:pt x="285" y="201"/>
                  </a:lnTo>
                  <a:lnTo>
                    <a:pt x="291" y="204"/>
                  </a:lnTo>
                  <a:lnTo>
                    <a:pt x="295" y="212"/>
                  </a:lnTo>
                  <a:lnTo>
                    <a:pt x="300" y="222"/>
                  </a:lnTo>
                  <a:lnTo>
                    <a:pt x="303" y="231"/>
                  </a:lnTo>
                  <a:lnTo>
                    <a:pt x="305" y="241"/>
                  </a:lnTo>
                  <a:lnTo>
                    <a:pt x="305" y="253"/>
                  </a:lnTo>
                  <a:lnTo>
                    <a:pt x="304" y="266"/>
                  </a:lnTo>
                  <a:lnTo>
                    <a:pt x="301" y="278"/>
                  </a:lnTo>
                  <a:lnTo>
                    <a:pt x="294" y="291"/>
                  </a:lnTo>
                  <a:lnTo>
                    <a:pt x="286" y="303"/>
                  </a:lnTo>
                  <a:lnTo>
                    <a:pt x="274" y="315"/>
                  </a:lnTo>
                  <a:lnTo>
                    <a:pt x="260" y="326"/>
                  </a:lnTo>
                  <a:lnTo>
                    <a:pt x="241" y="336"/>
                  </a:lnTo>
                  <a:lnTo>
                    <a:pt x="221" y="342"/>
                  </a:lnTo>
                  <a:lnTo>
                    <a:pt x="195" y="347"/>
                  </a:lnTo>
                  <a:lnTo>
                    <a:pt x="167" y="349"/>
                  </a:lnTo>
                  <a:lnTo>
                    <a:pt x="134" y="348"/>
                  </a:lnTo>
                  <a:lnTo>
                    <a:pt x="98" y="344"/>
                  </a:lnTo>
                  <a:lnTo>
                    <a:pt x="117" y="360"/>
                  </a:lnTo>
                  <a:lnTo>
                    <a:pt x="139" y="373"/>
                  </a:lnTo>
                  <a:lnTo>
                    <a:pt x="163" y="383"/>
                  </a:lnTo>
                  <a:lnTo>
                    <a:pt x="188" y="388"/>
                  </a:lnTo>
                  <a:lnTo>
                    <a:pt x="215" y="391"/>
                  </a:lnTo>
                  <a:lnTo>
                    <a:pt x="241" y="390"/>
                  </a:lnTo>
                  <a:lnTo>
                    <a:pt x="266" y="386"/>
                  </a:lnTo>
                  <a:lnTo>
                    <a:pt x="330" y="452"/>
                  </a:lnTo>
                  <a:lnTo>
                    <a:pt x="324" y="463"/>
                  </a:lnTo>
                  <a:lnTo>
                    <a:pt x="319" y="476"/>
                  </a:lnTo>
                  <a:lnTo>
                    <a:pt x="318" y="485"/>
                  </a:lnTo>
                  <a:lnTo>
                    <a:pt x="322" y="492"/>
                  </a:lnTo>
                  <a:lnTo>
                    <a:pt x="330" y="496"/>
                  </a:lnTo>
                  <a:lnTo>
                    <a:pt x="334" y="498"/>
                  </a:lnTo>
                  <a:lnTo>
                    <a:pt x="339" y="498"/>
                  </a:lnTo>
                  <a:lnTo>
                    <a:pt x="342" y="495"/>
                  </a:lnTo>
                  <a:lnTo>
                    <a:pt x="347" y="493"/>
                  </a:lnTo>
                  <a:lnTo>
                    <a:pt x="349" y="491"/>
                  </a:lnTo>
                  <a:lnTo>
                    <a:pt x="350" y="486"/>
                  </a:lnTo>
                  <a:lnTo>
                    <a:pt x="359" y="469"/>
                  </a:lnTo>
                  <a:lnTo>
                    <a:pt x="370" y="456"/>
                  </a:lnTo>
                  <a:lnTo>
                    <a:pt x="380" y="447"/>
                  </a:lnTo>
                  <a:lnTo>
                    <a:pt x="390" y="441"/>
                  </a:lnTo>
                  <a:lnTo>
                    <a:pt x="398" y="438"/>
                  </a:lnTo>
                  <a:lnTo>
                    <a:pt x="401" y="437"/>
                  </a:lnTo>
                  <a:lnTo>
                    <a:pt x="409" y="432"/>
                  </a:lnTo>
                  <a:lnTo>
                    <a:pt x="413" y="425"/>
                  </a:lnTo>
                  <a:lnTo>
                    <a:pt x="413" y="416"/>
                  </a:lnTo>
                  <a:lnTo>
                    <a:pt x="409" y="409"/>
                  </a:lnTo>
                  <a:lnTo>
                    <a:pt x="402" y="405"/>
                  </a:lnTo>
                  <a:lnTo>
                    <a:pt x="393" y="405"/>
                  </a:lnTo>
                  <a:lnTo>
                    <a:pt x="389" y="406"/>
                  </a:lnTo>
                  <a:lnTo>
                    <a:pt x="379" y="409"/>
                  </a:lnTo>
                  <a:lnTo>
                    <a:pt x="366" y="416"/>
                  </a:lnTo>
                  <a:lnTo>
                    <a:pt x="353" y="426"/>
                  </a:lnTo>
                  <a:lnTo>
                    <a:pt x="302" y="375"/>
                  </a:lnTo>
                  <a:lnTo>
                    <a:pt x="323" y="363"/>
                  </a:lnTo>
                  <a:lnTo>
                    <a:pt x="342" y="348"/>
                  </a:lnTo>
                  <a:lnTo>
                    <a:pt x="357" y="330"/>
                  </a:lnTo>
                  <a:lnTo>
                    <a:pt x="370" y="305"/>
                  </a:lnTo>
                  <a:lnTo>
                    <a:pt x="377" y="280"/>
                  </a:lnTo>
                  <a:lnTo>
                    <a:pt x="379" y="256"/>
                  </a:lnTo>
                  <a:lnTo>
                    <a:pt x="378" y="235"/>
                  </a:lnTo>
                  <a:lnTo>
                    <a:pt x="375" y="214"/>
                  </a:lnTo>
                  <a:lnTo>
                    <a:pt x="386" y="217"/>
                  </a:lnTo>
                  <a:lnTo>
                    <a:pt x="396" y="217"/>
                  </a:lnTo>
                  <a:lnTo>
                    <a:pt x="405" y="214"/>
                  </a:lnTo>
                  <a:lnTo>
                    <a:pt x="414" y="206"/>
                  </a:lnTo>
                  <a:lnTo>
                    <a:pt x="420" y="194"/>
                  </a:lnTo>
                  <a:lnTo>
                    <a:pt x="421" y="183"/>
                  </a:lnTo>
                  <a:lnTo>
                    <a:pt x="417" y="171"/>
                  </a:lnTo>
                  <a:lnTo>
                    <a:pt x="412" y="165"/>
                  </a:lnTo>
                  <a:lnTo>
                    <a:pt x="405" y="155"/>
                  </a:lnTo>
                  <a:lnTo>
                    <a:pt x="397" y="146"/>
                  </a:lnTo>
                  <a:lnTo>
                    <a:pt x="406" y="145"/>
                  </a:lnTo>
                  <a:lnTo>
                    <a:pt x="414" y="146"/>
                  </a:lnTo>
                  <a:lnTo>
                    <a:pt x="428" y="150"/>
                  </a:lnTo>
                  <a:lnTo>
                    <a:pt x="440" y="155"/>
                  </a:lnTo>
                  <a:lnTo>
                    <a:pt x="441" y="155"/>
                  </a:lnTo>
                  <a:lnTo>
                    <a:pt x="441" y="155"/>
                  </a:lnTo>
                  <a:lnTo>
                    <a:pt x="442" y="156"/>
                  </a:lnTo>
                  <a:lnTo>
                    <a:pt x="443" y="156"/>
                  </a:lnTo>
                  <a:lnTo>
                    <a:pt x="444" y="156"/>
                  </a:lnTo>
                  <a:lnTo>
                    <a:pt x="445" y="155"/>
                  </a:lnTo>
                  <a:lnTo>
                    <a:pt x="447" y="154"/>
                  </a:lnTo>
                  <a:lnTo>
                    <a:pt x="447" y="152"/>
                  </a:lnTo>
                  <a:lnTo>
                    <a:pt x="447" y="147"/>
                  </a:lnTo>
                  <a:lnTo>
                    <a:pt x="445" y="142"/>
                  </a:lnTo>
                  <a:lnTo>
                    <a:pt x="440" y="132"/>
                  </a:lnTo>
                  <a:lnTo>
                    <a:pt x="431" y="121"/>
                  </a:lnTo>
                  <a:close/>
                  <a:moveTo>
                    <a:pt x="380" y="114"/>
                  </a:moveTo>
                  <a:lnTo>
                    <a:pt x="374" y="114"/>
                  </a:lnTo>
                  <a:lnTo>
                    <a:pt x="371" y="113"/>
                  </a:lnTo>
                  <a:lnTo>
                    <a:pt x="367" y="111"/>
                  </a:lnTo>
                  <a:lnTo>
                    <a:pt x="364" y="107"/>
                  </a:lnTo>
                  <a:lnTo>
                    <a:pt x="363" y="102"/>
                  </a:lnTo>
                  <a:lnTo>
                    <a:pt x="363" y="98"/>
                  </a:lnTo>
                  <a:lnTo>
                    <a:pt x="364" y="93"/>
                  </a:lnTo>
                  <a:lnTo>
                    <a:pt x="367" y="90"/>
                  </a:lnTo>
                  <a:lnTo>
                    <a:pt x="371" y="88"/>
                  </a:lnTo>
                  <a:lnTo>
                    <a:pt x="375" y="85"/>
                  </a:lnTo>
                  <a:lnTo>
                    <a:pt x="380" y="85"/>
                  </a:lnTo>
                  <a:lnTo>
                    <a:pt x="383" y="88"/>
                  </a:lnTo>
                  <a:lnTo>
                    <a:pt x="387" y="90"/>
                  </a:lnTo>
                  <a:lnTo>
                    <a:pt x="390" y="93"/>
                  </a:lnTo>
                  <a:lnTo>
                    <a:pt x="392" y="98"/>
                  </a:lnTo>
                  <a:lnTo>
                    <a:pt x="392" y="102"/>
                  </a:lnTo>
                  <a:lnTo>
                    <a:pt x="390" y="107"/>
                  </a:lnTo>
                  <a:lnTo>
                    <a:pt x="388" y="111"/>
                  </a:lnTo>
                  <a:lnTo>
                    <a:pt x="383" y="113"/>
                  </a:lnTo>
                  <a:lnTo>
                    <a:pt x="380" y="114"/>
                  </a:ln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90" name="Freeform 3488"/>
          <p:cNvSpPr>
            <a:spLocks noEditPoints="1"/>
          </p:cNvSpPr>
          <p:nvPr/>
        </p:nvSpPr>
        <p:spPr bwMode="auto">
          <a:xfrm>
            <a:off x="1943599" y="1290929"/>
            <a:ext cx="403104" cy="332515"/>
          </a:xfrm>
          <a:custGeom>
            <a:avLst/>
            <a:gdLst>
              <a:gd name="T0" fmla="*/ 259 w 478"/>
              <a:gd name="T1" fmla="*/ 339 h 464"/>
              <a:gd name="T2" fmla="*/ 288 w 478"/>
              <a:gd name="T3" fmla="*/ 339 h 464"/>
              <a:gd name="T4" fmla="*/ 302 w 478"/>
              <a:gd name="T5" fmla="*/ 285 h 464"/>
              <a:gd name="T6" fmla="*/ 144 w 478"/>
              <a:gd name="T7" fmla="*/ 285 h 464"/>
              <a:gd name="T8" fmla="*/ 235 w 478"/>
              <a:gd name="T9" fmla="*/ 339 h 464"/>
              <a:gd name="T10" fmla="*/ 144 w 478"/>
              <a:gd name="T11" fmla="*/ 285 h 464"/>
              <a:gd name="T12" fmla="*/ 78 w 478"/>
              <a:gd name="T13" fmla="*/ 339 h 464"/>
              <a:gd name="T14" fmla="*/ 118 w 478"/>
              <a:gd name="T15" fmla="*/ 285 h 464"/>
              <a:gd name="T16" fmla="*/ 259 w 478"/>
              <a:gd name="T17" fmla="*/ 199 h 464"/>
              <a:gd name="T18" fmla="*/ 308 w 478"/>
              <a:gd name="T19" fmla="*/ 259 h 464"/>
              <a:gd name="T20" fmla="*/ 259 w 478"/>
              <a:gd name="T21" fmla="*/ 199 h 464"/>
              <a:gd name="T22" fmla="*/ 144 w 478"/>
              <a:gd name="T23" fmla="*/ 259 h 464"/>
              <a:gd name="T24" fmla="*/ 235 w 478"/>
              <a:gd name="T25" fmla="*/ 199 h 464"/>
              <a:gd name="T26" fmla="*/ 48 w 478"/>
              <a:gd name="T27" fmla="*/ 199 h 464"/>
              <a:gd name="T28" fmla="*/ 118 w 478"/>
              <a:gd name="T29" fmla="*/ 259 h 464"/>
              <a:gd name="T30" fmla="*/ 48 w 478"/>
              <a:gd name="T31" fmla="*/ 199 h 464"/>
              <a:gd name="T32" fmla="*/ 259 w 478"/>
              <a:gd name="T33" fmla="*/ 173 h 464"/>
              <a:gd name="T34" fmla="*/ 347 w 478"/>
              <a:gd name="T35" fmla="*/ 106 h 464"/>
              <a:gd name="T36" fmla="*/ 144 w 478"/>
              <a:gd name="T37" fmla="*/ 106 h 464"/>
              <a:gd name="T38" fmla="*/ 235 w 478"/>
              <a:gd name="T39" fmla="*/ 173 h 464"/>
              <a:gd name="T40" fmla="*/ 144 w 478"/>
              <a:gd name="T41" fmla="*/ 106 h 464"/>
              <a:gd name="T42" fmla="*/ 43 w 478"/>
              <a:gd name="T43" fmla="*/ 173 h 464"/>
              <a:gd name="T44" fmla="*/ 118 w 478"/>
              <a:gd name="T45" fmla="*/ 106 h 464"/>
              <a:gd name="T46" fmla="*/ 384 w 478"/>
              <a:gd name="T47" fmla="*/ 0 h 464"/>
              <a:gd name="T48" fmla="*/ 472 w 478"/>
              <a:gd name="T49" fmla="*/ 0 h 464"/>
              <a:gd name="T50" fmla="*/ 478 w 478"/>
              <a:gd name="T51" fmla="*/ 6 h 464"/>
              <a:gd name="T52" fmla="*/ 478 w 478"/>
              <a:gd name="T53" fmla="*/ 18 h 464"/>
              <a:gd name="T54" fmla="*/ 472 w 478"/>
              <a:gd name="T55" fmla="*/ 24 h 464"/>
              <a:gd name="T56" fmla="*/ 393 w 478"/>
              <a:gd name="T57" fmla="*/ 24 h 464"/>
              <a:gd name="T58" fmla="*/ 376 w 478"/>
              <a:gd name="T59" fmla="*/ 96 h 464"/>
              <a:gd name="T60" fmla="*/ 308 w 478"/>
              <a:gd name="T61" fmla="*/ 359 h 464"/>
              <a:gd name="T62" fmla="*/ 316 w 478"/>
              <a:gd name="T63" fmla="*/ 388 h 464"/>
              <a:gd name="T64" fmla="*/ 331 w 478"/>
              <a:gd name="T65" fmla="*/ 420 h 464"/>
              <a:gd name="T66" fmla="*/ 316 w 478"/>
              <a:gd name="T67" fmla="*/ 452 h 464"/>
              <a:gd name="T68" fmla="*/ 286 w 478"/>
              <a:gd name="T69" fmla="*/ 464 h 464"/>
              <a:gd name="T70" fmla="*/ 252 w 478"/>
              <a:gd name="T71" fmla="*/ 448 h 464"/>
              <a:gd name="T72" fmla="*/ 104 w 478"/>
              <a:gd name="T73" fmla="*/ 431 h 464"/>
              <a:gd name="T74" fmla="*/ 81 w 478"/>
              <a:gd name="T75" fmla="*/ 460 h 464"/>
              <a:gd name="T76" fmla="*/ 44 w 478"/>
              <a:gd name="T77" fmla="*/ 460 h 464"/>
              <a:gd name="T78" fmla="*/ 20 w 478"/>
              <a:gd name="T79" fmla="*/ 437 h 464"/>
              <a:gd name="T80" fmla="*/ 20 w 478"/>
              <a:gd name="T81" fmla="*/ 402 h 464"/>
              <a:gd name="T82" fmla="*/ 44 w 478"/>
              <a:gd name="T83" fmla="*/ 380 h 464"/>
              <a:gd name="T84" fmla="*/ 80 w 478"/>
              <a:gd name="T85" fmla="*/ 380 h 464"/>
              <a:gd name="T86" fmla="*/ 104 w 478"/>
              <a:gd name="T87" fmla="*/ 405 h 464"/>
              <a:gd name="T88" fmla="*/ 251 w 478"/>
              <a:gd name="T89" fmla="*/ 392 h 464"/>
              <a:gd name="T90" fmla="*/ 276 w 478"/>
              <a:gd name="T91" fmla="*/ 376 h 464"/>
              <a:gd name="T92" fmla="*/ 68 w 478"/>
              <a:gd name="T93" fmla="*/ 365 h 464"/>
              <a:gd name="T94" fmla="*/ 60 w 478"/>
              <a:gd name="T95" fmla="*/ 362 h 464"/>
              <a:gd name="T96" fmla="*/ 56 w 478"/>
              <a:gd name="T97" fmla="*/ 355 h 464"/>
              <a:gd name="T98" fmla="*/ 0 w 478"/>
              <a:gd name="T99" fmla="*/ 91 h 464"/>
              <a:gd name="T100" fmla="*/ 3 w 478"/>
              <a:gd name="T101" fmla="*/ 85 h 464"/>
              <a:gd name="T102" fmla="*/ 9 w 478"/>
              <a:gd name="T103" fmla="*/ 80 h 464"/>
              <a:gd name="T104" fmla="*/ 353 w 478"/>
              <a:gd name="T105" fmla="*/ 80 h 464"/>
              <a:gd name="T106" fmla="*/ 372 w 478"/>
              <a:gd name="T107" fmla="*/ 5 h 464"/>
              <a:gd name="T108" fmla="*/ 379 w 478"/>
              <a:gd name="T109"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8" h="464">
                <a:moveTo>
                  <a:pt x="259" y="285"/>
                </a:moveTo>
                <a:lnTo>
                  <a:pt x="259" y="339"/>
                </a:lnTo>
                <a:lnTo>
                  <a:pt x="288" y="339"/>
                </a:lnTo>
                <a:lnTo>
                  <a:pt x="288" y="339"/>
                </a:lnTo>
                <a:lnTo>
                  <a:pt x="288" y="339"/>
                </a:lnTo>
                <a:lnTo>
                  <a:pt x="302" y="285"/>
                </a:lnTo>
                <a:lnTo>
                  <a:pt x="259" y="285"/>
                </a:lnTo>
                <a:close/>
                <a:moveTo>
                  <a:pt x="144" y="285"/>
                </a:moveTo>
                <a:lnTo>
                  <a:pt x="144" y="339"/>
                </a:lnTo>
                <a:lnTo>
                  <a:pt x="235" y="339"/>
                </a:lnTo>
                <a:lnTo>
                  <a:pt x="235" y="285"/>
                </a:lnTo>
                <a:lnTo>
                  <a:pt x="144" y="285"/>
                </a:lnTo>
                <a:close/>
                <a:moveTo>
                  <a:pt x="67" y="285"/>
                </a:moveTo>
                <a:lnTo>
                  <a:pt x="78" y="339"/>
                </a:lnTo>
                <a:lnTo>
                  <a:pt x="118" y="339"/>
                </a:lnTo>
                <a:lnTo>
                  <a:pt x="118" y="285"/>
                </a:lnTo>
                <a:lnTo>
                  <a:pt x="67" y="285"/>
                </a:lnTo>
                <a:close/>
                <a:moveTo>
                  <a:pt x="259" y="199"/>
                </a:moveTo>
                <a:lnTo>
                  <a:pt x="259" y="259"/>
                </a:lnTo>
                <a:lnTo>
                  <a:pt x="308" y="259"/>
                </a:lnTo>
                <a:lnTo>
                  <a:pt x="323" y="199"/>
                </a:lnTo>
                <a:lnTo>
                  <a:pt x="259" y="199"/>
                </a:lnTo>
                <a:close/>
                <a:moveTo>
                  <a:pt x="144" y="199"/>
                </a:moveTo>
                <a:lnTo>
                  <a:pt x="144" y="259"/>
                </a:lnTo>
                <a:lnTo>
                  <a:pt x="235" y="259"/>
                </a:lnTo>
                <a:lnTo>
                  <a:pt x="235" y="199"/>
                </a:lnTo>
                <a:lnTo>
                  <a:pt x="144" y="199"/>
                </a:lnTo>
                <a:close/>
                <a:moveTo>
                  <a:pt x="48" y="199"/>
                </a:moveTo>
                <a:lnTo>
                  <a:pt x="60" y="259"/>
                </a:lnTo>
                <a:lnTo>
                  <a:pt x="118" y="259"/>
                </a:lnTo>
                <a:lnTo>
                  <a:pt x="118" y="199"/>
                </a:lnTo>
                <a:lnTo>
                  <a:pt x="48" y="199"/>
                </a:lnTo>
                <a:close/>
                <a:moveTo>
                  <a:pt x="259" y="106"/>
                </a:moveTo>
                <a:lnTo>
                  <a:pt x="259" y="173"/>
                </a:lnTo>
                <a:lnTo>
                  <a:pt x="329" y="173"/>
                </a:lnTo>
                <a:lnTo>
                  <a:pt x="347" y="106"/>
                </a:lnTo>
                <a:lnTo>
                  <a:pt x="259" y="106"/>
                </a:lnTo>
                <a:close/>
                <a:moveTo>
                  <a:pt x="144" y="106"/>
                </a:moveTo>
                <a:lnTo>
                  <a:pt x="144" y="173"/>
                </a:lnTo>
                <a:lnTo>
                  <a:pt x="235" y="173"/>
                </a:lnTo>
                <a:lnTo>
                  <a:pt x="235" y="106"/>
                </a:lnTo>
                <a:lnTo>
                  <a:pt x="144" y="106"/>
                </a:lnTo>
                <a:close/>
                <a:moveTo>
                  <a:pt x="28" y="106"/>
                </a:moveTo>
                <a:lnTo>
                  <a:pt x="43" y="173"/>
                </a:lnTo>
                <a:lnTo>
                  <a:pt x="118" y="173"/>
                </a:lnTo>
                <a:lnTo>
                  <a:pt x="118" y="106"/>
                </a:lnTo>
                <a:lnTo>
                  <a:pt x="28" y="106"/>
                </a:lnTo>
                <a:close/>
                <a:moveTo>
                  <a:pt x="384" y="0"/>
                </a:moveTo>
                <a:lnTo>
                  <a:pt x="467" y="0"/>
                </a:lnTo>
                <a:lnTo>
                  <a:pt x="472" y="0"/>
                </a:lnTo>
                <a:lnTo>
                  <a:pt x="475" y="3"/>
                </a:lnTo>
                <a:lnTo>
                  <a:pt x="478" y="6"/>
                </a:lnTo>
                <a:lnTo>
                  <a:pt x="478" y="11"/>
                </a:lnTo>
                <a:lnTo>
                  <a:pt x="478" y="18"/>
                </a:lnTo>
                <a:lnTo>
                  <a:pt x="475" y="21"/>
                </a:lnTo>
                <a:lnTo>
                  <a:pt x="472" y="24"/>
                </a:lnTo>
                <a:lnTo>
                  <a:pt x="467" y="24"/>
                </a:lnTo>
                <a:lnTo>
                  <a:pt x="393" y="24"/>
                </a:lnTo>
                <a:lnTo>
                  <a:pt x="376" y="96"/>
                </a:lnTo>
                <a:lnTo>
                  <a:pt x="376" y="96"/>
                </a:lnTo>
                <a:lnTo>
                  <a:pt x="310" y="355"/>
                </a:lnTo>
                <a:lnTo>
                  <a:pt x="308" y="359"/>
                </a:lnTo>
                <a:lnTo>
                  <a:pt x="302" y="378"/>
                </a:lnTo>
                <a:lnTo>
                  <a:pt x="316" y="388"/>
                </a:lnTo>
                <a:lnTo>
                  <a:pt x="326" y="402"/>
                </a:lnTo>
                <a:lnTo>
                  <a:pt x="331" y="420"/>
                </a:lnTo>
                <a:lnTo>
                  <a:pt x="326" y="437"/>
                </a:lnTo>
                <a:lnTo>
                  <a:pt x="316" y="452"/>
                </a:lnTo>
                <a:lnTo>
                  <a:pt x="304" y="460"/>
                </a:lnTo>
                <a:lnTo>
                  <a:pt x="286" y="464"/>
                </a:lnTo>
                <a:lnTo>
                  <a:pt x="267" y="460"/>
                </a:lnTo>
                <a:lnTo>
                  <a:pt x="252" y="448"/>
                </a:lnTo>
                <a:lnTo>
                  <a:pt x="243" y="431"/>
                </a:lnTo>
                <a:lnTo>
                  <a:pt x="104" y="431"/>
                </a:lnTo>
                <a:lnTo>
                  <a:pt x="96" y="448"/>
                </a:lnTo>
                <a:lnTo>
                  <a:pt x="81" y="460"/>
                </a:lnTo>
                <a:lnTo>
                  <a:pt x="62" y="464"/>
                </a:lnTo>
                <a:lnTo>
                  <a:pt x="44" y="460"/>
                </a:lnTo>
                <a:lnTo>
                  <a:pt x="30" y="452"/>
                </a:lnTo>
                <a:lnTo>
                  <a:pt x="20" y="437"/>
                </a:lnTo>
                <a:lnTo>
                  <a:pt x="17" y="420"/>
                </a:lnTo>
                <a:lnTo>
                  <a:pt x="20" y="402"/>
                </a:lnTo>
                <a:lnTo>
                  <a:pt x="30" y="389"/>
                </a:lnTo>
                <a:lnTo>
                  <a:pt x="44" y="380"/>
                </a:lnTo>
                <a:lnTo>
                  <a:pt x="62" y="375"/>
                </a:lnTo>
                <a:lnTo>
                  <a:pt x="80" y="380"/>
                </a:lnTo>
                <a:lnTo>
                  <a:pt x="94" y="391"/>
                </a:lnTo>
                <a:lnTo>
                  <a:pt x="104" y="405"/>
                </a:lnTo>
                <a:lnTo>
                  <a:pt x="244" y="405"/>
                </a:lnTo>
                <a:lnTo>
                  <a:pt x="251" y="392"/>
                </a:lnTo>
                <a:lnTo>
                  <a:pt x="262" y="383"/>
                </a:lnTo>
                <a:lnTo>
                  <a:pt x="276" y="376"/>
                </a:lnTo>
                <a:lnTo>
                  <a:pt x="280" y="365"/>
                </a:lnTo>
                <a:lnTo>
                  <a:pt x="68" y="365"/>
                </a:lnTo>
                <a:lnTo>
                  <a:pt x="64" y="365"/>
                </a:lnTo>
                <a:lnTo>
                  <a:pt x="60" y="362"/>
                </a:lnTo>
                <a:lnTo>
                  <a:pt x="57" y="359"/>
                </a:lnTo>
                <a:lnTo>
                  <a:pt x="56" y="355"/>
                </a:lnTo>
                <a:lnTo>
                  <a:pt x="0" y="96"/>
                </a:lnTo>
                <a:lnTo>
                  <a:pt x="0" y="91"/>
                </a:lnTo>
                <a:lnTo>
                  <a:pt x="1" y="88"/>
                </a:lnTo>
                <a:lnTo>
                  <a:pt x="3" y="85"/>
                </a:lnTo>
                <a:lnTo>
                  <a:pt x="6" y="82"/>
                </a:lnTo>
                <a:lnTo>
                  <a:pt x="9" y="80"/>
                </a:lnTo>
                <a:lnTo>
                  <a:pt x="12" y="80"/>
                </a:lnTo>
                <a:lnTo>
                  <a:pt x="353" y="80"/>
                </a:lnTo>
                <a:lnTo>
                  <a:pt x="371" y="10"/>
                </a:lnTo>
                <a:lnTo>
                  <a:pt x="372" y="5"/>
                </a:lnTo>
                <a:lnTo>
                  <a:pt x="376" y="2"/>
                </a:lnTo>
                <a:lnTo>
                  <a:pt x="379" y="0"/>
                </a:lnTo>
                <a:lnTo>
                  <a:pt x="384"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1261"/>
          <p:cNvSpPr>
            <a:spLocks noChangeAspect="1" noEditPoints="1"/>
          </p:cNvSpPr>
          <p:nvPr/>
        </p:nvSpPr>
        <p:spPr bwMode="gray">
          <a:xfrm>
            <a:off x="6082052" y="1273676"/>
            <a:ext cx="395860" cy="387716"/>
          </a:xfrm>
          <a:custGeom>
            <a:avLst/>
            <a:gdLst>
              <a:gd name="T0" fmla="*/ 394 w 411"/>
              <a:gd name="T1" fmla="*/ 2 h 588"/>
              <a:gd name="T2" fmla="*/ 18 w 411"/>
              <a:gd name="T3" fmla="*/ 36 h 588"/>
              <a:gd name="T4" fmla="*/ 5 w 411"/>
              <a:gd name="T5" fmla="*/ 43 h 588"/>
              <a:gd name="T6" fmla="*/ 0 w 411"/>
              <a:gd name="T7" fmla="*/ 56 h 588"/>
              <a:gd name="T8" fmla="*/ 4 w 411"/>
              <a:gd name="T9" fmla="*/ 443 h 588"/>
              <a:gd name="T10" fmla="*/ 287 w 411"/>
              <a:gd name="T11" fmla="*/ 587 h 588"/>
              <a:gd name="T12" fmla="*/ 303 w 411"/>
              <a:gd name="T13" fmla="*/ 588 h 588"/>
              <a:gd name="T14" fmla="*/ 314 w 411"/>
              <a:gd name="T15" fmla="*/ 578 h 588"/>
              <a:gd name="T16" fmla="*/ 317 w 411"/>
              <a:gd name="T17" fmla="*/ 143 h 588"/>
              <a:gd name="T18" fmla="*/ 311 w 411"/>
              <a:gd name="T19" fmla="*/ 128 h 588"/>
              <a:gd name="T20" fmla="*/ 125 w 411"/>
              <a:gd name="T21" fmla="*/ 67 h 588"/>
              <a:gd name="T22" fmla="*/ 392 w 411"/>
              <a:gd name="T23" fmla="*/ 422 h 588"/>
              <a:gd name="T24" fmla="*/ 408 w 411"/>
              <a:gd name="T25" fmla="*/ 412 h 588"/>
              <a:gd name="T26" fmla="*/ 411 w 411"/>
              <a:gd name="T27" fmla="*/ 22 h 588"/>
              <a:gd name="T28" fmla="*/ 404 w 411"/>
              <a:gd name="T29" fmla="*/ 6 h 588"/>
              <a:gd name="T30" fmla="*/ 189 w 411"/>
              <a:gd name="T31" fmla="*/ 205 h 588"/>
              <a:gd name="T32" fmla="*/ 216 w 411"/>
              <a:gd name="T33" fmla="*/ 183 h 588"/>
              <a:gd name="T34" fmla="*/ 227 w 411"/>
              <a:gd name="T35" fmla="*/ 204 h 588"/>
              <a:gd name="T36" fmla="*/ 227 w 411"/>
              <a:gd name="T37" fmla="*/ 329 h 588"/>
              <a:gd name="T38" fmla="*/ 227 w 411"/>
              <a:gd name="T39" fmla="*/ 416 h 588"/>
              <a:gd name="T40" fmla="*/ 224 w 411"/>
              <a:gd name="T41" fmla="*/ 453 h 588"/>
              <a:gd name="T42" fmla="*/ 199 w 411"/>
              <a:gd name="T43" fmla="*/ 459 h 588"/>
              <a:gd name="T44" fmla="*/ 179 w 411"/>
              <a:gd name="T45" fmla="*/ 419 h 588"/>
              <a:gd name="T46" fmla="*/ 189 w 411"/>
              <a:gd name="T47" fmla="*/ 346 h 588"/>
              <a:gd name="T48" fmla="*/ 193 w 411"/>
              <a:gd name="T49" fmla="*/ 321 h 588"/>
              <a:gd name="T50" fmla="*/ 185 w 411"/>
              <a:gd name="T51" fmla="*/ 305 h 588"/>
              <a:gd name="T52" fmla="*/ 173 w 411"/>
              <a:gd name="T53" fmla="*/ 268 h 588"/>
              <a:gd name="T54" fmla="*/ 132 w 411"/>
              <a:gd name="T55" fmla="*/ 164 h 588"/>
              <a:gd name="T56" fmla="*/ 138 w 411"/>
              <a:gd name="T57" fmla="*/ 174 h 588"/>
              <a:gd name="T58" fmla="*/ 131 w 411"/>
              <a:gd name="T59" fmla="*/ 259 h 588"/>
              <a:gd name="T60" fmla="*/ 113 w 411"/>
              <a:gd name="T61" fmla="*/ 271 h 588"/>
              <a:gd name="T62" fmla="*/ 116 w 411"/>
              <a:gd name="T63" fmla="*/ 316 h 588"/>
              <a:gd name="T64" fmla="*/ 121 w 411"/>
              <a:gd name="T65" fmla="*/ 375 h 588"/>
              <a:gd name="T66" fmla="*/ 121 w 411"/>
              <a:gd name="T67" fmla="*/ 406 h 588"/>
              <a:gd name="T68" fmla="*/ 96 w 411"/>
              <a:gd name="T69" fmla="*/ 413 h 588"/>
              <a:gd name="T70" fmla="*/ 76 w 411"/>
              <a:gd name="T71" fmla="*/ 389 h 588"/>
              <a:gd name="T72" fmla="*/ 78 w 411"/>
              <a:gd name="T73" fmla="*/ 352 h 588"/>
              <a:gd name="T74" fmla="*/ 82 w 411"/>
              <a:gd name="T75" fmla="*/ 291 h 588"/>
              <a:gd name="T76" fmla="*/ 85 w 411"/>
              <a:gd name="T77" fmla="*/ 255 h 588"/>
              <a:gd name="T78" fmla="*/ 61 w 411"/>
              <a:gd name="T79" fmla="*/ 211 h 588"/>
              <a:gd name="T80" fmla="*/ 64 w 411"/>
              <a:gd name="T81" fmla="*/ 141 h 588"/>
              <a:gd name="T82" fmla="*/ 72 w 411"/>
              <a:gd name="T83" fmla="*/ 143 h 588"/>
              <a:gd name="T84" fmla="*/ 78 w 411"/>
              <a:gd name="T85" fmla="*/ 153 h 588"/>
              <a:gd name="T86" fmla="*/ 91 w 411"/>
              <a:gd name="T87" fmla="*/ 217 h 588"/>
              <a:gd name="T88" fmla="*/ 94 w 411"/>
              <a:gd name="T89" fmla="*/ 153 h 588"/>
              <a:gd name="T90" fmla="*/ 102 w 411"/>
              <a:gd name="T91" fmla="*/ 154 h 588"/>
              <a:gd name="T92" fmla="*/ 108 w 411"/>
              <a:gd name="T93" fmla="*/ 164 h 588"/>
              <a:gd name="T94" fmla="*/ 121 w 411"/>
              <a:gd name="T95" fmla="*/ 168 h 588"/>
              <a:gd name="T96" fmla="*/ 126 w 411"/>
              <a:gd name="T97" fmla="*/ 163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1" h="588">
                <a:moveTo>
                  <a:pt x="404" y="6"/>
                </a:moveTo>
                <a:lnTo>
                  <a:pt x="399" y="3"/>
                </a:lnTo>
                <a:lnTo>
                  <a:pt x="394" y="2"/>
                </a:lnTo>
                <a:lnTo>
                  <a:pt x="388" y="0"/>
                </a:lnTo>
                <a:lnTo>
                  <a:pt x="20" y="36"/>
                </a:lnTo>
                <a:lnTo>
                  <a:pt x="18" y="36"/>
                </a:lnTo>
                <a:lnTo>
                  <a:pt x="14" y="37"/>
                </a:lnTo>
                <a:lnTo>
                  <a:pt x="8" y="40"/>
                </a:lnTo>
                <a:lnTo>
                  <a:pt x="5" y="43"/>
                </a:lnTo>
                <a:lnTo>
                  <a:pt x="2" y="47"/>
                </a:lnTo>
                <a:lnTo>
                  <a:pt x="1" y="52"/>
                </a:lnTo>
                <a:lnTo>
                  <a:pt x="0" y="56"/>
                </a:lnTo>
                <a:lnTo>
                  <a:pt x="0" y="432"/>
                </a:lnTo>
                <a:lnTo>
                  <a:pt x="1" y="437"/>
                </a:lnTo>
                <a:lnTo>
                  <a:pt x="4" y="443"/>
                </a:lnTo>
                <a:lnTo>
                  <a:pt x="7" y="447"/>
                </a:lnTo>
                <a:lnTo>
                  <a:pt x="12" y="450"/>
                </a:lnTo>
                <a:lnTo>
                  <a:pt x="287" y="587"/>
                </a:lnTo>
                <a:lnTo>
                  <a:pt x="291" y="588"/>
                </a:lnTo>
                <a:lnTo>
                  <a:pt x="297" y="588"/>
                </a:lnTo>
                <a:lnTo>
                  <a:pt x="303" y="588"/>
                </a:lnTo>
                <a:lnTo>
                  <a:pt x="307" y="585"/>
                </a:lnTo>
                <a:lnTo>
                  <a:pt x="311" y="582"/>
                </a:lnTo>
                <a:lnTo>
                  <a:pt x="314" y="578"/>
                </a:lnTo>
                <a:lnTo>
                  <a:pt x="317" y="572"/>
                </a:lnTo>
                <a:lnTo>
                  <a:pt x="317" y="568"/>
                </a:lnTo>
                <a:lnTo>
                  <a:pt x="317" y="143"/>
                </a:lnTo>
                <a:lnTo>
                  <a:pt x="317" y="138"/>
                </a:lnTo>
                <a:lnTo>
                  <a:pt x="314" y="133"/>
                </a:lnTo>
                <a:lnTo>
                  <a:pt x="311" y="128"/>
                </a:lnTo>
                <a:lnTo>
                  <a:pt x="307" y="126"/>
                </a:lnTo>
                <a:lnTo>
                  <a:pt x="303" y="123"/>
                </a:lnTo>
                <a:lnTo>
                  <a:pt x="125" y="67"/>
                </a:lnTo>
                <a:lnTo>
                  <a:pt x="370" y="45"/>
                </a:lnTo>
                <a:lnTo>
                  <a:pt x="370" y="423"/>
                </a:lnTo>
                <a:lnTo>
                  <a:pt x="392" y="422"/>
                </a:lnTo>
                <a:lnTo>
                  <a:pt x="398" y="420"/>
                </a:lnTo>
                <a:lnTo>
                  <a:pt x="404" y="417"/>
                </a:lnTo>
                <a:lnTo>
                  <a:pt x="408" y="412"/>
                </a:lnTo>
                <a:lnTo>
                  <a:pt x="411" y="407"/>
                </a:lnTo>
                <a:lnTo>
                  <a:pt x="411" y="400"/>
                </a:lnTo>
                <a:lnTo>
                  <a:pt x="411" y="22"/>
                </a:lnTo>
                <a:lnTo>
                  <a:pt x="411" y="16"/>
                </a:lnTo>
                <a:lnTo>
                  <a:pt x="408" y="10"/>
                </a:lnTo>
                <a:lnTo>
                  <a:pt x="404" y="6"/>
                </a:lnTo>
                <a:close/>
                <a:moveTo>
                  <a:pt x="175" y="249"/>
                </a:moveTo>
                <a:lnTo>
                  <a:pt x="182" y="224"/>
                </a:lnTo>
                <a:lnTo>
                  <a:pt x="189" y="205"/>
                </a:lnTo>
                <a:lnTo>
                  <a:pt x="197" y="192"/>
                </a:lnTo>
                <a:lnTo>
                  <a:pt x="207" y="184"/>
                </a:lnTo>
                <a:lnTo>
                  <a:pt x="216" y="183"/>
                </a:lnTo>
                <a:lnTo>
                  <a:pt x="222" y="185"/>
                </a:lnTo>
                <a:lnTo>
                  <a:pt x="226" y="192"/>
                </a:lnTo>
                <a:lnTo>
                  <a:pt x="227" y="204"/>
                </a:lnTo>
                <a:lnTo>
                  <a:pt x="227" y="218"/>
                </a:lnTo>
                <a:lnTo>
                  <a:pt x="227" y="298"/>
                </a:lnTo>
                <a:lnTo>
                  <a:pt x="227" y="329"/>
                </a:lnTo>
                <a:lnTo>
                  <a:pt x="227" y="362"/>
                </a:lnTo>
                <a:lnTo>
                  <a:pt x="227" y="390"/>
                </a:lnTo>
                <a:lnTo>
                  <a:pt x="227" y="416"/>
                </a:lnTo>
                <a:lnTo>
                  <a:pt x="227" y="433"/>
                </a:lnTo>
                <a:lnTo>
                  <a:pt x="227" y="443"/>
                </a:lnTo>
                <a:lnTo>
                  <a:pt x="224" y="453"/>
                </a:lnTo>
                <a:lnTo>
                  <a:pt x="219" y="459"/>
                </a:lnTo>
                <a:lnTo>
                  <a:pt x="209" y="461"/>
                </a:lnTo>
                <a:lnTo>
                  <a:pt x="199" y="459"/>
                </a:lnTo>
                <a:lnTo>
                  <a:pt x="187" y="450"/>
                </a:lnTo>
                <a:lnTo>
                  <a:pt x="180" y="437"/>
                </a:lnTo>
                <a:lnTo>
                  <a:pt x="179" y="419"/>
                </a:lnTo>
                <a:lnTo>
                  <a:pt x="180" y="393"/>
                </a:lnTo>
                <a:lnTo>
                  <a:pt x="183" y="367"/>
                </a:lnTo>
                <a:lnTo>
                  <a:pt x="189" y="346"/>
                </a:lnTo>
                <a:lnTo>
                  <a:pt x="193" y="330"/>
                </a:lnTo>
                <a:lnTo>
                  <a:pt x="195" y="325"/>
                </a:lnTo>
                <a:lnTo>
                  <a:pt x="193" y="321"/>
                </a:lnTo>
                <a:lnTo>
                  <a:pt x="192" y="316"/>
                </a:lnTo>
                <a:lnTo>
                  <a:pt x="190" y="312"/>
                </a:lnTo>
                <a:lnTo>
                  <a:pt x="185" y="305"/>
                </a:lnTo>
                <a:lnTo>
                  <a:pt x="179" y="295"/>
                </a:lnTo>
                <a:lnTo>
                  <a:pt x="175" y="282"/>
                </a:lnTo>
                <a:lnTo>
                  <a:pt x="173" y="268"/>
                </a:lnTo>
                <a:lnTo>
                  <a:pt x="175" y="249"/>
                </a:lnTo>
                <a:close/>
                <a:moveTo>
                  <a:pt x="129" y="163"/>
                </a:moveTo>
                <a:lnTo>
                  <a:pt x="132" y="164"/>
                </a:lnTo>
                <a:lnTo>
                  <a:pt x="135" y="167"/>
                </a:lnTo>
                <a:lnTo>
                  <a:pt x="138" y="171"/>
                </a:lnTo>
                <a:lnTo>
                  <a:pt x="138" y="174"/>
                </a:lnTo>
                <a:lnTo>
                  <a:pt x="138" y="241"/>
                </a:lnTo>
                <a:lnTo>
                  <a:pt x="136" y="252"/>
                </a:lnTo>
                <a:lnTo>
                  <a:pt x="131" y="259"/>
                </a:lnTo>
                <a:lnTo>
                  <a:pt x="123" y="265"/>
                </a:lnTo>
                <a:lnTo>
                  <a:pt x="113" y="266"/>
                </a:lnTo>
                <a:lnTo>
                  <a:pt x="113" y="271"/>
                </a:lnTo>
                <a:lnTo>
                  <a:pt x="115" y="282"/>
                </a:lnTo>
                <a:lnTo>
                  <a:pt x="115" y="298"/>
                </a:lnTo>
                <a:lnTo>
                  <a:pt x="116" y="316"/>
                </a:lnTo>
                <a:lnTo>
                  <a:pt x="118" y="338"/>
                </a:lnTo>
                <a:lnTo>
                  <a:pt x="121" y="358"/>
                </a:lnTo>
                <a:lnTo>
                  <a:pt x="121" y="375"/>
                </a:lnTo>
                <a:lnTo>
                  <a:pt x="122" y="389"/>
                </a:lnTo>
                <a:lnTo>
                  <a:pt x="122" y="397"/>
                </a:lnTo>
                <a:lnTo>
                  <a:pt x="121" y="406"/>
                </a:lnTo>
                <a:lnTo>
                  <a:pt x="115" y="412"/>
                </a:lnTo>
                <a:lnTo>
                  <a:pt x="106" y="414"/>
                </a:lnTo>
                <a:lnTo>
                  <a:pt x="96" y="413"/>
                </a:lnTo>
                <a:lnTo>
                  <a:pt x="85" y="407"/>
                </a:lnTo>
                <a:lnTo>
                  <a:pt x="79" y="399"/>
                </a:lnTo>
                <a:lnTo>
                  <a:pt x="76" y="389"/>
                </a:lnTo>
                <a:lnTo>
                  <a:pt x="76" y="376"/>
                </a:lnTo>
                <a:lnTo>
                  <a:pt x="76" y="367"/>
                </a:lnTo>
                <a:lnTo>
                  <a:pt x="78" y="352"/>
                </a:lnTo>
                <a:lnTo>
                  <a:pt x="79" y="332"/>
                </a:lnTo>
                <a:lnTo>
                  <a:pt x="81" y="311"/>
                </a:lnTo>
                <a:lnTo>
                  <a:pt x="82" y="291"/>
                </a:lnTo>
                <a:lnTo>
                  <a:pt x="84" y="272"/>
                </a:lnTo>
                <a:lnTo>
                  <a:pt x="85" y="259"/>
                </a:lnTo>
                <a:lnTo>
                  <a:pt x="85" y="255"/>
                </a:lnTo>
                <a:lnTo>
                  <a:pt x="72" y="242"/>
                </a:lnTo>
                <a:lnTo>
                  <a:pt x="64" y="228"/>
                </a:lnTo>
                <a:lnTo>
                  <a:pt x="61" y="211"/>
                </a:lnTo>
                <a:lnTo>
                  <a:pt x="61" y="147"/>
                </a:lnTo>
                <a:lnTo>
                  <a:pt x="62" y="144"/>
                </a:lnTo>
                <a:lnTo>
                  <a:pt x="64" y="141"/>
                </a:lnTo>
                <a:lnTo>
                  <a:pt x="67" y="141"/>
                </a:lnTo>
                <a:lnTo>
                  <a:pt x="69" y="141"/>
                </a:lnTo>
                <a:lnTo>
                  <a:pt x="72" y="143"/>
                </a:lnTo>
                <a:lnTo>
                  <a:pt x="75" y="146"/>
                </a:lnTo>
                <a:lnTo>
                  <a:pt x="76" y="150"/>
                </a:lnTo>
                <a:lnTo>
                  <a:pt x="78" y="153"/>
                </a:lnTo>
                <a:lnTo>
                  <a:pt x="78" y="211"/>
                </a:lnTo>
                <a:lnTo>
                  <a:pt x="78" y="211"/>
                </a:lnTo>
                <a:lnTo>
                  <a:pt x="91" y="217"/>
                </a:lnTo>
                <a:lnTo>
                  <a:pt x="91" y="157"/>
                </a:lnTo>
                <a:lnTo>
                  <a:pt x="91" y="154"/>
                </a:lnTo>
                <a:lnTo>
                  <a:pt x="94" y="153"/>
                </a:lnTo>
                <a:lnTo>
                  <a:pt x="95" y="151"/>
                </a:lnTo>
                <a:lnTo>
                  <a:pt x="99" y="151"/>
                </a:lnTo>
                <a:lnTo>
                  <a:pt x="102" y="154"/>
                </a:lnTo>
                <a:lnTo>
                  <a:pt x="105" y="157"/>
                </a:lnTo>
                <a:lnTo>
                  <a:pt x="106" y="160"/>
                </a:lnTo>
                <a:lnTo>
                  <a:pt x="108" y="164"/>
                </a:lnTo>
                <a:lnTo>
                  <a:pt x="108" y="222"/>
                </a:lnTo>
                <a:lnTo>
                  <a:pt x="121" y="228"/>
                </a:lnTo>
                <a:lnTo>
                  <a:pt x="121" y="168"/>
                </a:lnTo>
                <a:lnTo>
                  <a:pt x="121" y="165"/>
                </a:lnTo>
                <a:lnTo>
                  <a:pt x="123" y="163"/>
                </a:lnTo>
                <a:lnTo>
                  <a:pt x="126" y="163"/>
                </a:lnTo>
                <a:lnTo>
                  <a:pt x="129" y="163"/>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46"/>
          <p:cNvSpPr>
            <a:spLocks/>
          </p:cNvSpPr>
          <p:nvPr/>
        </p:nvSpPr>
        <p:spPr bwMode="auto">
          <a:xfrm>
            <a:off x="4588463" y="2190146"/>
            <a:ext cx="251958" cy="478569"/>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gradFill flip="none" rotWithShape="1">
            <a:gsLst>
              <a:gs pos="43000">
                <a:schemeClr val="accent4"/>
              </a:gs>
              <a:gs pos="90000">
                <a:schemeClr val="bg1">
                  <a:lumMod val="65000"/>
                </a:schemeClr>
              </a:gs>
            </a:gsLst>
            <a:lin ang="5400000" scaled="1"/>
            <a:tileRect/>
          </a:gra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91" name="Freeform 46"/>
          <p:cNvSpPr>
            <a:spLocks/>
          </p:cNvSpPr>
          <p:nvPr/>
        </p:nvSpPr>
        <p:spPr bwMode="auto">
          <a:xfrm>
            <a:off x="4295384" y="2190142"/>
            <a:ext cx="251958" cy="478569"/>
          </a:xfrm>
          <a:custGeom>
            <a:avLst/>
            <a:gdLst>
              <a:gd name="T0" fmla="*/ 61 w 121"/>
              <a:gd name="T1" fmla="*/ 0 h 230"/>
              <a:gd name="T2" fmla="*/ 4 w 121"/>
              <a:gd name="T3" fmla="*/ 23 h 230"/>
              <a:gd name="T4" fmla="*/ 9 w 121"/>
              <a:gd name="T5" fmla="*/ 116 h 230"/>
              <a:gd name="T6" fmla="*/ 19 w 121"/>
              <a:gd name="T7" fmla="*/ 138 h 230"/>
              <a:gd name="T8" fmla="*/ 32 w 121"/>
              <a:gd name="T9" fmla="*/ 219 h 230"/>
              <a:gd name="T10" fmla="*/ 41 w 121"/>
              <a:gd name="T11" fmla="*/ 230 h 230"/>
              <a:gd name="T12" fmla="*/ 80 w 121"/>
              <a:gd name="T13" fmla="*/ 230 h 230"/>
              <a:gd name="T14" fmla="*/ 89 w 121"/>
              <a:gd name="T15" fmla="*/ 219 h 230"/>
              <a:gd name="T16" fmla="*/ 103 w 121"/>
              <a:gd name="T17" fmla="*/ 138 h 230"/>
              <a:gd name="T18" fmla="*/ 113 w 121"/>
              <a:gd name="T19" fmla="*/ 116 h 230"/>
              <a:gd name="T20" fmla="*/ 117 w 121"/>
              <a:gd name="T21" fmla="*/ 23 h 230"/>
              <a:gd name="T22" fmla="*/ 61 w 121"/>
              <a:gd name="T23"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0">
                <a:moveTo>
                  <a:pt x="61" y="0"/>
                </a:moveTo>
                <a:cubicBezTo>
                  <a:pt x="32" y="0"/>
                  <a:pt x="4" y="10"/>
                  <a:pt x="4" y="23"/>
                </a:cubicBezTo>
                <a:cubicBezTo>
                  <a:pt x="4" y="23"/>
                  <a:pt x="0" y="63"/>
                  <a:pt x="9" y="116"/>
                </a:cubicBezTo>
                <a:cubicBezTo>
                  <a:pt x="11" y="128"/>
                  <a:pt x="16" y="125"/>
                  <a:pt x="19" y="138"/>
                </a:cubicBezTo>
                <a:cubicBezTo>
                  <a:pt x="22" y="156"/>
                  <a:pt x="27" y="201"/>
                  <a:pt x="32" y="219"/>
                </a:cubicBezTo>
                <a:cubicBezTo>
                  <a:pt x="35" y="228"/>
                  <a:pt x="36" y="230"/>
                  <a:pt x="41" y="230"/>
                </a:cubicBezTo>
                <a:cubicBezTo>
                  <a:pt x="80" y="230"/>
                  <a:pt x="80" y="230"/>
                  <a:pt x="80" y="230"/>
                </a:cubicBezTo>
                <a:cubicBezTo>
                  <a:pt x="85" y="230"/>
                  <a:pt x="86" y="228"/>
                  <a:pt x="89" y="219"/>
                </a:cubicBezTo>
                <a:cubicBezTo>
                  <a:pt x="94" y="201"/>
                  <a:pt x="99" y="156"/>
                  <a:pt x="103" y="138"/>
                </a:cubicBezTo>
                <a:cubicBezTo>
                  <a:pt x="105" y="125"/>
                  <a:pt x="111" y="128"/>
                  <a:pt x="113" y="116"/>
                </a:cubicBezTo>
                <a:cubicBezTo>
                  <a:pt x="121" y="63"/>
                  <a:pt x="117" y="23"/>
                  <a:pt x="117" y="23"/>
                </a:cubicBezTo>
                <a:cubicBezTo>
                  <a:pt x="117" y="10"/>
                  <a:pt x="90" y="0"/>
                  <a:pt x="6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Oval 45"/>
          <p:cNvSpPr>
            <a:spLocks noChangeArrowheads="1"/>
          </p:cNvSpPr>
          <p:nvPr/>
        </p:nvSpPr>
        <p:spPr bwMode="auto">
          <a:xfrm>
            <a:off x="4328184" y="1982910"/>
            <a:ext cx="184869" cy="186359"/>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4089"/>
          <p:cNvSpPr>
            <a:spLocks noChangeAspect="1" noEditPoints="1"/>
          </p:cNvSpPr>
          <p:nvPr/>
        </p:nvSpPr>
        <p:spPr bwMode="gray">
          <a:xfrm>
            <a:off x="7268409" y="3160644"/>
            <a:ext cx="614188" cy="685800"/>
          </a:xfrm>
          <a:custGeom>
            <a:avLst/>
            <a:gdLst>
              <a:gd name="T0" fmla="*/ 420 w 447"/>
              <a:gd name="T1" fmla="*/ 92 h 498"/>
              <a:gd name="T2" fmla="*/ 419 w 447"/>
              <a:gd name="T3" fmla="*/ 49 h 498"/>
              <a:gd name="T4" fmla="*/ 402 w 447"/>
              <a:gd name="T5" fmla="*/ 12 h 498"/>
              <a:gd name="T6" fmla="*/ 380 w 447"/>
              <a:gd name="T7" fmla="*/ 12 h 498"/>
              <a:gd name="T8" fmla="*/ 348 w 447"/>
              <a:gd name="T9" fmla="*/ 0 h 498"/>
              <a:gd name="T10" fmla="*/ 316 w 447"/>
              <a:gd name="T11" fmla="*/ 27 h 498"/>
              <a:gd name="T12" fmla="*/ 280 w 447"/>
              <a:gd name="T13" fmla="*/ 43 h 498"/>
              <a:gd name="T14" fmla="*/ 299 w 447"/>
              <a:gd name="T15" fmla="*/ 85 h 498"/>
              <a:gd name="T16" fmla="*/ 288 w 447"/>
              <a:gd name="T17" fmla="*/ 124 h 498"/>
              <a:gd name="T18" fmla="*/ 207 w 447"/>
              <a:gd name="T19" fmla="*/ 185 h 498"/>
              <a:gd name="T20" fmla="*/ 123 w 447"/>
              <a:gd name="T21" fmla="*/ 175 h 498"/>
              <a:gd name="T22" fmla="*/ 77 w 447"/>
              <a:gd name="T23" fmla="*/ 143 h 498"/>
              <a:gd name="T24" fmla="*/ 36 w 447"/>
              <a:gd name="T25" fmla="*/ 100 h 498"/>
              <a:gd name="T26" fmla="*/ 12 w 447"/>
              <a:gd name="T27" fmla="*/ 121 h 498"/>
              <a:gd name="T28" fmla="*/ 25 w 447"/>
              <a:gd name="T29" fmla="*/ 182 h 498"/>
              <a:gd name="T30" fmla="*/ 38 w 447"/>
              <a:gd name="T31" fmla="*/ 200 h 498"/>
              <a:gd name="T32" fmla="*/ 5 w 447"/>
              <a:gd name="T33" fmla="*/ 204 h 498"/>
              <a:gd name="T34" fmla="*/ 17 w 447"/>
              <a:gd name="T35" fmla="*/ 236 h 498"/>
              <a:gd name="T36" fmla="*/ 70 w 447"/>
              <a:gd name="T37" fmla="*/ 258 h 498"/>
              <a:gd name="T38" fmla="*/ 46 w 447"/>
              <a:gd name="T39" fmla="*/ 275 h 498"/>
              <a:gd name="T40" fmla="*/ 68 w 447"/>
              <a:gd name="T41" fmla="*/ 311 h 498"/>
              <a:gd name="T42" fmla="*/ 175 w 447"/>
              <a:gd name="T43" fmla="*/ 330 h 498"/>
              <a:gd name="T44" fmla="*/ 268 w 447"/>
              <a:gd name="T45" fmla="*/ 297 h 498"/>
              <a:gd name="T46" fmla="*/ 292 w 447"/>
              <a:gd name="T47" fmla="*/ 222 h 498"/>
              <a:gd name="T48" fmla="*/ 300 w 447"/>
              <a:gd name="T49" fmla="*/ 222 h 498"/>
              <a:gd name="T50" fmla="*/ 304 w 447"/>
              <a:gd name="T51" fmla="*/ 266 h 498"/>
              <a:gd name="T52" fmla="*/ 274 w 447"/>
              <a:gd name="T53" fmla="*/ 315 h 498"/>
              <a:gd name="T54" fmla="*/ 195 w 447"/>
              <a:gd name="T55" fmla="*/ 347 h 498"/>
              <a:gd name="T56" fmla="*/ 117 w 447"/>
              <a:gd name="T57" fmla="*/ 360 h 498"/>
              <a:gd name="T58" fmla="*/ 215 w 447"/>
              <a:gd name="T59" fmla="*/ 391 h 498"/>
              <a:gd name="T60" fmla="*/ 324 w 447"/>
              <a:gd name="T61" fmla="*/ 463 h 498"/>
              <a:gd name="T62" fmla="*/ 330 w 447"/>
              <a:gd name="T63" fmla="*/ 496 h 498"/>
              <a:gd name="T64" fmla="*/ 347 w 447"/>
              <a:gd name="T65" fmla="*/ 493 h 498"/>
              <a:gd name="T66" fmla="*/ 370 w 447"/>
              <a:gd name="T67" fmla="*/ 456 h 498"/>
              <a:gd name="T68" fmla="*/ 401 w 447"/>
              <a:gd name="T69" fmla="*/ 437 h 498"/>
              <a:gd name="T70" fmla="*/ 409 w 447"/>
              <a:gd name="T71" fmla="*/ 409 h 498"/>
              <a:gd name="T72" fmla="*/ 379 w 447"/>
              <a:gd name="T73" fmla="*/ 409 h 498"/>
              <a:gd name="T74" fmla="*/ 323 w 447"/>
              <a:gd name="T75" fmla="*/ 363 h 498"/>
              <a:gd name="T76" fmla="*/ 377 w 447"/>
              <a:gd name="T77" fmla="*/ 280 h 498"/>
              <a:gd name="T78" fmla="*/ 386 w 447"/>
              <a:gd name="T79" fmla="*/ 217 h 498"/>
              <a:gd name="T80" fmla="*/ 420 w 447"/>
              <a:gd name="T81" fmla="*/ 194 h 498"/>
              <a:gd name="T82" fmla="*/ 405 w 447"/>
              <a:gd name="T83" fmla="*/ 155 h 498"/>
              <a:gd name="T84" fmla="*/ 428 w 447"/>
              <a:gd name="T85" fmla="*/ 150 h 498"/>
              <a:gd name="T86" fmla="*/ 442 w 447"/>
              <a:gd name="T87" fmla="*/ 156 h 498"/>
              <a:gd name="T88" fmla="*/ 447 w 447"/>
              <a:gd name="T89" fmla="*/ 154 h 498"/>
              <a:gd name="T90" fmla="*/ 440 w 447"/>
              <a:gd name="T91" fmla="*/ 132 h 498"/>
              <a:gd name="T92" fmla="*/ 371 w 447"/>
              <a:gd name="T93" fmla="*/ 113 h 498"/>
              <a:gd name="T94" fmla="*/ 363 w 447"/>
              <a:gd name="T95" fmla="*/ 98 h 498"/>
              <a:gd name="T96" fmla="*/ 375 w 447"/>
              <a:gd name="T97" fmla="*/ 85 h 498"/>
              <a:gd name="T98" fmla="*/ 390 w 447"/>
              <a:gd name="T99" fmla="*/ 93 h 498"/>
              <a:gd name="T100" fmla="*/ 388 w 447"/>
              <a:gd name="T101" fmla="*/ 11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7" h="498">
                <a:moveTo>
                  <a:pt x="431" y="121"/>
                </a:moveTo>
                <a:lnTo>
                  <a:pt x="426" y="114"/>
                </a:lnTo>
                <a:lnTo>
                  <a:pt x="424" y="104"/>
                </a:lnTo>
                <a:lnTo>
                  <a:pt x="420" y="92"/>
                </a:lnTo>
                <a:lnTo>
                  <a:pt x="416" y="80"/>
                </a:lnTo>
                <a:lnTo>
                  <a:pt x="409" y="67"/>
                </a:lnTo>
                <a:lnTo>
                  <a:pt x="411" y="63"/>
                </a:lnTo>
                <a:lnTo>
                  <a:pt x="419" y="49"/>
                </a:lnTo>
                <a:lnTo>
                  <a:pt x="419" y="34"/>
                </a:lnTo>
                <a:lnTo>
                  <a:pt x="414" y="22"/>
                </a:lnTo>
                <a:lnTo>
                  <a:pt x="408" y="14"/>
                </a:lnTo>
                <a:lnTo>
                  <a:pt x="402" y="12"/>
                </a:lnTo>
                <a:lnTo>
                  <a:pt x="397" y="11"/>
                </a:lnTo>
                <a:lnTo>
                  <a:pt x="392" y="9"/>
                </a:lnTo>
                <a:lnTo>
                  <a:pt x="386" y="11"/>
                </a:lnTo>
                <a:lnTo>
                  <a:pt x="380" y="12"/>
                </a:lnTo>
                <a:lnTo>
                  <a:pt x="374" y="14"/>
                </a:lnTo>
                <a:lnTo>
                  <a:pt x="367" y="7"/>
                </a:lnTo>
                <a:lnTo>
                  <a:pt x="358" y="3"/>
                </a:lnTo>
                <a:lnTo>
                  <a:pt x="348" y="0"/>
                </a:lnTo>
                <a:lnTo>
                  <a:pt x="342" y="1"/>
                </a:lnTo>
                <a:lnTo>
                  <a:pt x="330" y="6"/>
                </a:lnTo>
                <a:lnTo>
                  <a:pt x="320" y="15"/>
                </a:lnTo>
                <a:lnTo>
                  <a:pt x="316" y="27"/>
                </a:lnTo>
                <a:lnTo>
                  <a:pt x="309" y="27"/>
                </a:lnTo>
                <a:lnTo>
                  <a:pt x="296" y="28"/>
                </a:lnTo>
                <a:lnTo>
                  <a:pt x="287" y="34"/>
                </a:lnTo>
                <a:lnTo>
                  <a:pt x="280" y="43"/>
                </a:lnTo>
                <a:lnTo>
                  <a:pt x="277" y="53"/>
                </a:lnTo>
                <a:lnTo>
                  <a:pt x="279" y="65"/>
                </a:lnTo>
                <a:lnTo>
                  <a:pt x="286" y="76"/>
                </a:lnTo>
                <a:lnTo>
                  <a:pt x="299" y="85"/>
                </a:lnTo>
                <a:lnTo>
                  <a:pt x="302" y="86"/>
                </a:lnTo>
                <a:lnTo>
                  <a:pt x="307" y="88"/>
                </a:lnTo>
                <a:lnTo>
                  <a:pt x="300" y="106"/>
                </a:lnTo>
                <a:lnTo>
                  <a:pt x="288" y="124"/>
                </a:lnTo>
                <a:lnTo>
                  <a:pt x="273" y="143"/>
                </a:lnTo>
                <a:lnTo>
                  <a:pt x="255" y="160"/>
                </a:lnTo>
                <a:lnTo>
                  <a:pt x="231" y="176"/>
                </a:lnTo>
                <a:lnTo>
                  <a:pt x="207" y="185"/>
                </a:lnTo>
                <a:lnTo>
                  <a:pt x="184" y="189"/>
                </a:lnTo>
                <a:lnTo>
                  <a:pt x="162" y="186"/>
                </a:lnTo>
                <a:lnTo>
                  <a:pt x="141" y="182"/>
                </a:lnTo>
                <a:lnTo>
                  <a:pt x="123" y="175"/>
                </a:lnTo>
                <a:lnTo>
                  <a:pt x="108" y="166"/>
                </a:lnTo>
                <a:lnTo>
                  <a:pt x="94" y="158"/>
                </a:lnTo>
                <a:lnTo>
                  <a:pt x="84" y="150"/>
                </a:lnTo>
                <a:lnTo>
                  <a:pt x="77" y="143"/>
                </a:lnTo>
                <a:lnTo>
                  <a:pt x="62" y="128"/>
                </a:lnTo>
                <a:lnTo>
                  <a:pt x="51" y="115"/>
                </a:lnTo>
                <a:lnTo>
                  <a:pt x="41" y="106"/>
                </a:lnTo>
                <a:lnTo>
                  <a:pt x="36" y="100"/>
                </a:lnTo>
                <a:lnTo>
                  <a:pt x="29" y="98"/>
                </a:lnTo>
                <a:lnTo>
                  <a:pt x="22" y="101"/>
                </a:lnTo>
                <a:lnTo>
                  <a:pt x="15" y="109"/>
                </a:lnTo>
                <a:lnTo>
                  <a:pt x="12" y="121"/>
                </a:lnTo>
                <a:lnTo>
                  <a:pt x="12" y="136"/>
                </a:lnTo>
                <a:lnTo>
                  <a:pt x="14" y="152"/>
                </a:lnTo>
                <a:lnTo>
                  <a:pt x="19" y="168"/>
                </a:lnTo>
                <a:lnTo>
                  <a:pt x="25" y="182"/>
                </a:lnTo>
                <a:lnTo>
                  <a:pt x="35" y="194"/>
                </a:lnTo>
                <a:lnTo>
                  <a:pt x="45" y="201"/>
                </a:lnTo>
                <a:lnTo>
                  <a:pt x="44" y="201"/>
                </a:lnTo>
                <a:lnTo>
                  <a:pt x="38" y="200"/>
                </a:lnTo>
                <a:lnTo>
                  <a:pt x="30" y="199"/>
                </a:lnTo>
                <a:lnTo>
                  <a:pt x="21" y="199"/>
                </a:lnTo>
                <a:lnTo>
                  <a:pt x="12" y="200"/>
                </a:lnTo>
                <a:lnTo>
                  <a:pt x="5" y="204"/>
                </a:lnTo>
                <a:lnTo>
                  <a:pt x="0" y="208"/>
                </a:lnTo>
                <a:lnTo>
                  <a:pt x="0" y="215"/>
                </a:lnTo>
                <a:lnTo>
                  <a:pt x="6" y="227"/>
                </a:lnTo>
                <a:lnTo>
                  <a:pt x="17" y="236"/>
                </a:lnTo>
                <a:lnTo>
                  <a:pt x="31" y="244"/>
                </a:lnTo>
                <a:lnTo>
                  <a:pt x="46" y="251"/>
                </a:lnTo>
                <a:lnTo>
                  <a:pt x="60" y="255"/>
                </a:lnTo>
                <a:lnTo>
                  <a:pt x="70" y="258"/>
                </a:lnTo>
                <a:lnTo>
                  <a:pt x="67" y="259"/>
                </a:lnTo>
                <a:lnTo>
                  <a:pt x="60" y="261"/>
                </a:lnTo>
                <a:lnTo>
                  <a:pt x="53" y="267"/>
                </a:lnTo>
                <a:lnTo>
                  <a:pt x="46" y="275"/>
                </a:lnTo>
                <a:lnTo>
                  <a:pt x="45" y="283"/>
                </a:lnTo>
                <a:lnTo>
                  <a:pt x="48" y="292"/>
                </a:lnTo>
                <a:lnTo>
                  <a:pt x="56" y="302"/>
                </a:lnTo>
                <a:lnTo>
                  <a:pt x="68" y="311"/>
                </a:lnTo>
                <a:lnTo>
                  <a:pt x="85" y="318"/>
                </a:lnTo>
                <a:lnTo>
                  <a:pt x="115" y="326"/>
                </a:lnTo>
                <a:lnTo>
                  <a:pt x="146" y="330"/>
                </a:lnTo>
                <a:lnTo>
                  <a:pt x="175" y="330"/>
                </a:lnTo>
                <a:lnTo>
                  <a:pt x="202" y="326"/>
                </a:lnTo>
                <a:lnTo>
                  <a:pt x="227" y="320"/>
                </a:lnTo>
                <a:lnTo>
                  <a:pt x="250" y="309"/>
                </a:lnTo>
                <a:lnTo>
                  <a:pt x="268" y="297"/>
                </a:lnTo>
                <a:lnTo>
                  <a:pt x="281" y="282"/>
                </a:lnTo>
                <a:lnTo>
                  <a:pt x="291" y="263"/>
                </a:lnTo>
                <a:lnTo>
                  <a:pt x="293" y="243"/>
                </a:lnTo>
                <a:lnTo>
                  <a:pt x="292" y="222"/>
                </a:lnTo>
                <a:lnTo>
                  <a:pt x="285" y="201"/>
                </a:lnTo>
                <a:lnTo>
                  <a:pt x="291" y="204"/>
                </a:lnTo>
                <a:lnTo>
                  <a:pt x="295" y="212"/>
                </a:lnTo>
                <a:lnTo>
                  <a:pt x="300" y="222"/>
                </a:lnTo>
                <a:lnTo>
                  <a:pt x="303" y="231"/>
                </a:lnTo>
                <a:lnTo>
                  <a:pt x="305" y="241"/>
                </a:lnTo>
                <a:lnTo>
                  <a:pt x="305" y="253"/>
                </a:lnTo>
                <a:lnTo>
                  <a:pt x="304" y="266"/>
                </a:lnTo>
                <a:lnTo>
                  <a:pt x="301" y="278"/>
                </a:lnTo>
                <a:lnTo>
                  <a:pt x="294" y="291"/>
                </a:lnTo>
                <a:lnTo>
                  <a:pt x="286" y="303"/>
                </a:lnTo>
                <a:lnTo>
                  <a:pt x="274" y="315"/>
                </a:lnTo>
                <a:lnTo>
                  <a:pt x="260" y="326"/>
                </a:lnTo>
                <a:lnTo>
                  <a:pt x="241" y="336"/>
                </a:lnTo>
                <a:lnTo>
                  <a:pt x="221" y="342"/>
                </a:lnTo>
                <a:lnTo>
                  <a:pt x="195" y="347"/>
                </a:lnTo>
                <a:lnTo>
                  <a:pt x="167" y="349"/>
                </a:lnTo>
                <a:lnTo>
                  <a:pt x="134" y="348"/>
                </a:lnTo>
                <a:lnTo>
                  <a:pt x="98" y="344"/>
                </a:lnTo>
                <a:lnTo>
                  <a:pt x="117" y="360"/>
                </a:lnTo>
                <a:lnTo>
                  <a:pt x="139" y="373"/>
                </a:lnTo>
                <a:lnTo>
                  <a:pt x="163" y="383"/>
                </a:lnTo>
                <a:lnTo>
                  <a:pt x="188" y="388"/>
                </a:lnTo>
                <a:lnTo>
                  <a:pt x="215" y="391"/>
                </a:lnTo>
                <a:lnTo>
                  <a:pt x="241" y="390"/>
                </a:lnTo>
                <a:lnTo>
                  <a:pt x="266" y="386"/>
                </a:lnTo>
                <a:lnTo>
                  <a:pt x="330" y="452"/>
                </a:lnTo>
                <a:lnTo>
                  <a:pt x="324" y="463"/>
                </a:lnTo>
                <a:lnTo>
                  <a:pt x="319" y="476"/>
                </a:lnTo>
                <a:lnTo>
                  <a:pt x="318" y="485"/>
                </a:lnTo>
                <a:lnTo>
                  <a:pt x="322" y="492"/>
                </a:lnTo>
                <a:lnTo>
                  <a:pt x="330" y="496"/>
                </a:lnTo>
                <a:lnTo>
                  <a:pt x="334" y="498"/>
                </a:lnTo>
                <a:lnTo>
                  <a:pt x="339" y="498"/>
                </a:lnTo>
                <a:lnTo>
                  <a:pt x="342" y="495"/>
                </a:lnTo>
                <a:lnTo>
                  <a:pt x="347" y="493"/>
                </a:lnTo>
                <a:lnTo>
                  <a:pt x="349" y="491"/>
                </a:lnTo>
                <a:lnTo>
                  <a:pt x="350" y="486"/>
                </a:lnTo>
                <a:lnTo>
                  <a:pt x="359" y="469"/>
                </a:lnTo>
                <a:lnTo>
                  <a:pt x="370" y="456"/>
                </a:lnTo>
                <a:lnTo>
                  <a:pt x="380" y="447"/>
                </a:lnTo>
                <a:lnTo>
                  <a:pt x="390" y="441"/>
                </a:lnTo>
                <a:lnTo>
                  <a:pt x="398" y="438"/>
                </a:lnTo>
                <a:lnTo>
                  <a:pt x="401" y="437"/>
                </a:lnTo>
                <a:lnTo>
                  <a:pt x="409" y="432"/>
                </a:lnTo>
                <a:lnTo>
                  <a:pt x="413" y="425"/>
                </a:lnTo>
                <a:lnTo>
                  <a:pt x="413" y="416"/>
                </a:lnTo>
                <a:lnTo>
                  <a:pt x="409" y="409"/>
                </a:lnTo>
                <a:lnTo>
                  <a:pt x="402" y="405"/>
                </a:lnTo>
                <a:lnTo>
                  <a:pt x="393" y="405"/>
                </a:lnTo>
                <a:lnTo>
                  <a:pt x="389" y="406"/>
                </a:lnTo>
                <a:lnTo>
                  <a:pt x="379" y="409"/>
                </a:lnTo>
                <a:lnTo>
                  <a:pt x="366" y="416"/>
                </a:lnTo>
                <a:lnTo>
                  <a:pt x="353" y="426"/>
                </a:lnTo>
                <a:lnTo>
                  <a:pt x="302" y="375"/>
                </a:lnTo>
                <a:lnTo>
                  <a:pt x="323" y="363"/>
                </a:lnTo>
                <a:lnTo>
                  <a:pt x="342" y="348"/>
                </a:lnTo>
                <a:lnTo>
                  <a:pt x="357" y="330"/>
                </a:lnTo>
                <a:lnTo>
                  <a:pt x="370" y="305"/>
                </a:lnTo>
                <a:lnTo>
                  <a:pt x="377" y="280"/>
                </a:lnTo>
                <a:lnTo>
                  <a:pt x="379" y="256"/>
                </a:lnTo>
                <a:lnTo>
                  <a:pt x="378" y="235"/>
                </a:lnTo>
                <a:lnTo>
                  <a:pt x="375" y="214"/>
                </a:lnTo>
                <a:lnTo>
                  <a:pt x="386" y="217"/>
                </a:lnTo>
                <a:lnTo>
                  <a:pt x="396" y="217"/>
                </a:lnTo>
                <a:lnTo>
                  <a:pt x="405" y="214"/>
                </a:lnTo>
                <a:lnTo>
                  <a:pt x="414" y="206"/>
                </a:lnTo>
                <a:lnTo>
                  <a:pt x="420" y="194"/>
                </a:lnTo>
                <a:lnTo>
                  <a:pt x="421" y="183"/>
                </a:lnTo>
                <a:lnTo>
                  <a:pt x="417" y="171"/>
                </a:lnTo>
                <a:lnTo>
                  <a:pt x="412" y="165"/>
                </a:lnTo>
                <a:lnTo>
                  <a:pt x="405" y="155"/>
                </a:lnTo>
                <a:lnTo>
                  <a:pt x="397" y="146"/>
                </a:lnTo>
                <a:lnTo>
                  <a:pt x="406" y="145"/>
                </a:lnTo>
                <a:lnTo>
                  <a:pt x="414" y="146"/>
                </a:lnTo>
                <a:lnTo>
                  <a:pt x="428" y="150"/>
                </a:lnTo>
                <a:lnTo>
                  <a:pt x="440" y="155"/>
                </a:lnTo>
                <a:lnTo>
                  <a:pt x="441" y="155"/>
                </a:lnTo>
                <a:lnTo>
                  <a:pt x="441" y="155"/>
                </a:lnTo>
                <a:lnTo>
                  <a:pt x="442" y="156"/>
                </a:lnTo>
                <a:lnTo>
                  <a:pt x="443" y="156"/>
                </a:lnTo>
                <a:lnTo>
                  <a:pt x="444" y="156"/>
                </a:lnTo>
                <a:lnTo>
                  <a:pt x="445" y="155"/>
                </a:lnTo>
                <a:lnTo>
                  <a:pt x="447" y="154"/>
                </a:lnTo>
                <a:lnTo>
                  <a:pt x="447" y="152"/>
                </a:lnTo>
                <a:lnTo>
                  <a:pt x="447" y="147"/>
                </a:lnTo>
                <a:lnTo>
                  <a:pt x="445" y="142"/>
                </a:lnTo>
                <a:lnTo>
                  <a:pt x="440" y="132"/>
                </a:lnTo>
                <a:lnTo>
                  <a:pt x="431" y="121"/>
                </a:lnTo>
                <a:close/>
                <a:moveTo>
                  <a:pt x="380" y="114"/>
                </a:moveTo>
                <a:lnTo>
                  <a:pt x="374" y="114"/>
                </a:lnTo>
                <a:lnTo>
                  <a:pt x="371" y="113"/>
                </a:lnTo>
                <a:lnTo>
                  <a:pt x="367" y="111"/>
                </a:lnTo>
                <a:lnTo>
                  <a:pt x="364" y="107"/>
                </a:lnTo>
                <a:lnTo>
                  <a:pt x="363" y="102"/>
                </a:lnTo>
                <a:lnTo>
                  <a:pt x="363" y="98"/>
                </a:lnTo>
                <a:lnTo>
                  <a:pt x="364" y="93"/>
                </a:lnTo>
                <a:lnTo>
                  <a:pt x="367" y="90"/>
                </a:lnTo>
                <a:lnTo>
                  <a:pt x="371" y="88"/>
                </a:lnTo>
                <a:lnTo>
                  <a:pt x="375" y="85"/>
                </a:lnTo>
                <a:lnTo>
                  <a:pt x="380" y="85"/>
                </a:lnTo>
                <a:lnTo>
                  <a:pt x="383" y="88"/>
                </a:lnTo>
                <a:lnTo>
                  <a:pt x="387" y="90"/>
                </a:lnTo>
                <a:lnTo>
                  <a:pt x="390" y="93"/>
                </a:lnTo>
                <a:lnTo>
                  <a:pt x="392" y="98"/>
                </a:lnTo>
                <a:lnTo>
                  <a:pt x="392" y="102"/>
                </a:lnTo>
                <a:lnTo>
                  <a:pt x="390" y="107"/>
                </a:lnTo>
                <a:lnTo>
                  <a:pt x="388" y="111"/>
                </a:lnTo>
                <a:lnTo>
                  <a:pt x="383" y="113"/>
                </a:lnTo>
                <a:lnTo>
                  <a:pt x="380" y="114"/>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66762719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Text Placeholder 3"/>
          <p:cNvSpPr txBox="1">
            <a:spLocks/>
          </p:cNvSpPr>
          <p:nvPr/>
        </p:nvSpPr>
        <p:spPr>
          <a:xfrm>
            <a:off x="105039" y="6099069"/>
            <a:ext cx="7812985" cy="3905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bg1"/>
                </a:solidFill>
                <a:latin typeface="Montserrat" panose="00000500000000000000" pitchFamily="2" charset="0"/>
                <a:ea typeface="+mn-ea"/>
                <a:cs typeface="Montserrat"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bg1"/>
                </a:solidFill>
                <a:latin typeface="Montserrat" panose="00000500000000000000" pitchFamily="2" charset="0"/>
                <a:ea typeface="+mn-ea"/>
                <a:cs typeface="Montserrat"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bg1"/>
                </a:solidFill>
                <a:latin typeface="Montserrat" panose="00000500000000000000" pitchFamily="2" charset="0"/>
                <a:ea typeface="+mn-ea"/>
                <a:cs typeface="Montserrat"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ontserrat" panose="00000500000000000000" pitchFamily="2" charset="0"/>
                <a:ea typeface="+mn-ea"/>
                <a:cs typeface="Montserrat"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ontserrat" panose="00000500000000000000" pitchFamily="2" charset="0"/>
                <a:ea typeface="+mn-ea"/>
                <a:cs typeface="Montserrat" panose="020B0604020202020204" pitchFamily="34" charset="0"/>
              </a:defRPr>
            </a:lvl5pPr>
            <a:lvl6pPr marL="25146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800" dirty="0">
                <a:solidFill>
                  <a:schemeClr val="tx1"/>
                </a:solidFill>
              </a:rPr>
              <a:t>C5. How often do you purchase chicken to eat at home or order chicken when dining out?</a:t>
            </a:r>
          </a:p>
        </p:txBody>
      </p:sp>
      <p:sp>
        <p:nvSpPr>
          <p:cNvPr id="2" name="Title 1"/>
          <p:cNvSpPr>
            <a:spLocks noGrp="1"/>
          </p:cNvSpPr>
          <p:nvPr>
            <p:ph type="title"/>
          </p:nvPr>
        </p:nvSpPr>
        <p:spPr>
          <a:xfrm>
            <a:off x="596963" y="315222"/>
            <a:ext cx="10628648" cy="492945"/>
          </a:xfrm>
        </p:spPr>
        <p:txBody>
          <a:bodyPr>
            <a:noAutofit/>
          </a:bodyPr>
          <a:lstStyle/>
          <a:p>
            <a:r>
              <a:rPr lang="en-US" sz="2600" dirty="0">
                <a:solidFill>
                  <a:schemeClr val="tx1"/>
                </a:solidFill>
              </a:rPr>
              <a:t>The majority of consumers purchase chicken at least weekly.</a:t>
            </a:r>
          </a:p>
        </p:txBody>
      </p:sp>
      <p:sp>
        <p:nvSpPr>
          <p:cNvPr id="7" name="Title 1"/>
          <p:cNvSpPr txBox="1">
            <a:spLocks/>
          </p:cNvSpPr>
          <p:nvPr/>
        </p:nvSpPr>
        <p:spPr>
          <a:xfrm>
            <a:off x="596962" y="1533541"/>
            <a:ext cx="3745289" cy="533400"/>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600" b="1" dirty="0">
                <a:solidFill>
                  <a:schemeClr val="tx1"/>
                </a:solidFill>
              </a:rPr>
              <a:t>Chicken Purchase Frequency</a:t>
            </a:r>
          </a:p>
          <a:p>
            <a:r>
              <a:rPr lang="en-US" sz="1200" i="1" dirty="0">
                <a:solidFill>
                  <a:schemeClr val="tx1"/>
                </a:solidFill>
              </a:rPr>
              <a:t>Base: </a:t>
            </a:r>
            <a:r>
              <a:rPr lang="en-US" sz="1200" i="1">
                <a:solidFill>
                  <a:schemeClr val="tx1"/>
                </a:solidFill>
              </a:rPr>
              <a:t>Total (1004)</a:t>
            </a:r>
            <a:endParaRPr lang="en-US" sz="1200" i="1" dirty="0">
              <a:solidFill>
                <a:schemeClr val="tx1"/>
              </a:solidFill>
            </a:endParaRPr>
          </a:p>
        </p:txBody>
      </p:sp>
      <p:graphicFrame>
        <p:nvGraphicFramePr>
          <p:cNvPr id="93" name="Chart 92"/>
          <p:cNvGraphicFramePr/>
          <p:nvPr>
            <p:extLst>
              <p:ext uri="{D42A27DB-BD31-4B8C-83A1-F6EECF244321}">
                <p14:modId xmlns:p14="http://schemas.microsoft.com/office/powerpoint/2010/main" val="769132108"/>
              </p:ext>
            </p:extLst>
          </p:nvPr>
        </p:nvGraphicFramePr>
        <p:xfrm>
          <a:off x="3639100" y="1643662"/>
          <a:ext cx="7456082" cy="46047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810103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1B5C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Chicken versus Plant-Based Proteins</a:t>
            </a:r>
          </a:p>
        </p:txBody>
      </p:sp>
    </p:spTree>
    <p:extLst>
      <p:ext uri="{BB962C8B-B14F-4D97-AF65-F5344CB8AC3E}">
        <p14:creationId xmlns:p14="http://schemas.microsoft.com/office/powerpoint/2010/main" val="1915959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p:cNvSpPr>
            <a:spLocks noGrp="1"/>
          </p:cNvSpPr>
          <p:nvPr>
            <p:ph type="body" sz="quarter" idx="10"/>
          </p:nvPr>
        </p:nvSpPr>
        <p:spPr>
          <a:xfrm>
            <a:off x="612648" y="6205538"/>
            <a:ext cx="8296221" cy="390525"/>
          </a:xfrm>
        </p:spPr>
        <p:txBody>
          <a:bodyPr/>
          <a:lstStyle/>
          <a:p>
            <a:pPr>
              <a:spcBef>
                <a:spcPts val="0"/>
              </a:spcBef>
            </a:pPr>
            <a:endParaRPr lang="en-US" sz="800" dirty="0"/>
          </a:p>
          <a:p>
            <a:pPr>
              <a:spcBef>
                <a:spcPts val="0"/>
              </a:spcBef>
            </a:pPr>
            <a:r>
              <a:rPr lang="en-US" sz="800" dirty="0"/>
              <a:t>C6.  Why do you purchase or choose to eat chicken over other types of meat?</a:t>
            </a:r>
          </a:p>
          <a:p>
            <a:pPr>
              <a:spcBef>
                <a:spcPts val="0"/>
              </a:spcBef>
            </a:pPr>
            <a:r>
              <a:rPr lang="en-US" sz="800" dirty="0"/>
              <a:t>Arrows indicate a significant increase/decrease from previous year at the 95% confidence level.   </a:t>
            </a:r>
            <a:endParaRPr lang="en-US" sz="800" dirty="0">
              <a:solidFill>
                <a:srgbClr val="FF0000"/>
              </a:solidFill>
            </a:endParaRPr>
          </a:p>
        </p:txBody>
      </p:sp>
      <p:graphicFrame>
        <p:nvGraphicFramePr>
          <p:cNvPr id="11" name="Chart 10"/>
          <p:cNvGraphicFramePr/>
          <p:nvPr>
            <p:extLst>
              <p:ext uri="{D42A27DB-BD31-4B8C-83A1-F6EECF244321}">
                <p14:modId xmlns:p14="http://schemas.microsoft.com/office/powerpoint/2010/main" val="2346752147"/>
              </p:ext>
            </p:extLst>
          </p:nvPr>
        </p:nvGraphicFramePr>
        <p:xfrm>
          <a:off x="2980987" y="1807904"/>
          <a:ext cx="6344638" cy="4186156"/>
        </p:xfrm>
        <a:graphic>
          <a:graphicData uri="http://schemas.openxmlformats.org/drawingml/2006/chart">
            <c:chart xmlns:c="http://schemas.openxmlformats.org/drawingml/2006/chart" xmlns:r="http://schemas.openxmlformats.org/officeDocument/2006/relationships" r:id="rId2"/>
          </a:graphicData>
        </a:graphic>
      </p:graphicFrame>
      <p:sp>
        <p:nvSpPr>
          <p:cNvPr id="12" name="Title 1"/>
          <p:cNvSpPr txBox="1">
            <a:spLocks/>
          </p:cNvSpPr>
          <p:nvPr/>
        </p:nvSpPr>
        <p:spPr>
          <a:xfrm>
            <a:off x="3006647" y="1289816"/>
            <a:ext cx="6415260" cy="751171"/>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600" b="1" dirty="0">
                <a:solidFill>
                  <a:schemeClr val="tx1"/>
                </a:solidFill>
              </a:rPr>
              <a:t>Reasons to Purchase Chicken Over Other Types of Meat</a:t>
            </a:r>
            <a:endParaRPr lang="en-US" sz="1600" b="1" i="1" dirty="0">
              <a:solidFill>
                <a:schemeClr val="tx1"/>
              </a:solidFill>
            </a:endParaRPr>
          </a:p>
          <a:p>
            <a:r>
              <a:rPr lang="en-US" sz="1200" i="1" dirty="0">
                <a:solidFill>
                  <a:schemeClr val="tx1"/>
                </a:solidFill>
              </a:rPr>
              <a:t>Base: Purchase </a:t>
            </a:r>
            <a:r>
              <a:rPr lang="en-US" sz="1200" i="1">
                <a:solidFill>
                  <a:schemeClr val="tx1"/>
                </a:solidFill>
              </a:rPr>
              <a:t>Chicken (964) </a:t>
            </a:r>
            <a:endParaRPr lang="en-US" sz="1200" i="1" dirty="0">
              <a:solidFill>
                <a:schemeClr val="tx1"/>
              </a:solidFill>
            </a:endParaRPr>
          </a:p>
        </p:txBody>
      </p:sp>
      <p:sp>
        <p:nvSpPr>
          <p:cNvPr id="13" name="Title 1"/>
          <p:cNvSpPr>
            <a:spLocks noGrp="1"/>
          </p:cNvSpPr>
          <p:nvPr>
            <p:ph type="title"/>
          </p:nvPr>
        </p:nvSpPr>
        <p:spPr>
          <a:xfrm>
            <a:off x="546847" y="152399"/>
            <a:ext cx="11448841" cy="1004047"/>
          </a:xfrm>
        </p:spPr>
        <p:txBody>
          <a:bodyPr>
            <a:noAutofit/>
          </a:bodyPr>
          <a:lstStyle/>
          <a:p>
            <a:r>
              <a:rPr lang="en-US" sz="2400" dirty="0"/>
              <a:t>Consumers continue to choose chicken over other meat because it’s versatile and convenient.  Fewer choose chicken because it’s healthy and low in fat than last year.</a:t>
            </a:r>
          </a:p>
        </p:txBody>
      </p:sp>
      <p:sp>
        <p:nvSpPr>
          <p:cNvPr id="7" name="Freeform 4089"/>
          <p:cNvSpPr>
            <a:spLocks noChangeAspect="1" noEditPoints="1"/>
          </p:cNvSpPr>
          <p:nvPr/>
        </p:nvSpPr>
        <p:spPr bwMode="gray">
          <a:xfrm>
            <a:off x="755268" y="3293707"/>
            <a:ext cx="1511812" cy="2018206"/>
          </a:xfrm>
          <a:custGeom>
            <a:avLst/>
            <a:gdLst>
              <a:gd name="T0" fmla="*/ 420 w 447"/>
              <a:gd name="T1" fmla="*/ 92 h 498"/>
              <a:gd name="T2" fmla="*/ 419 w 447"/>
              <a:gd name="T3" fmla="*/ 49 h 498"/>
              <a:gd name="T4" fmla="*/ 402 w 447"/>
              <a:gd name="T5" fmla="*/ 12 h 498"/>
              <a:gd name="T6" fmla="*/ 380 w 447"/>
              <a:gd name="T7" fmla="*/ 12 h 498"/>
              <a:gd name="T8" fmla="*/ 348 w 447"/>
              <a:gd name="T9" fmla="*/ 0 h 498"/>
              <a:gd name="T10" fmla="*/ 316 w 447"/>
              <a:gd name="T11" fmla="*/ 27 h 498"/>
              <a:gd name="T12" fmla="*/ 280 w 447"/>
              <a:gd name="T13" fmla="*/ 43 h 498"/>
              <a:gd name="T14" fmla="*/ 299 w 447"/>
              <a:gd name="T15" fmla="*/ 85 h 498"/>
              <a:gd name="T16" fmla="*/ 288 w 447"/>
              <a:gd name="T17" fmla="*/ 124 h 498"/>
              <a:gd name="T18" fmla="*/ 207 w 447"/>
              <a:gd name="T19" fmla="*/ 185 h 498"/>
              <a:gd name="T20" fmla="*/ 123 w 447"/>
              <a:gd name="T21" fmla="*/ 175 h 498"/>
              <a:gd name="T22" fmla="*/ 77 w 447"/>
              <a:gd name="T23" fmla="*/ 143 h 498"/>
              <a:gd name="T24" fmla="*/ 36 w 447"/>
              <a:gd name="T25" fmla="*/ 100 h 498"/>
              <a:gd name="T26" fmla="*/ 12 w 447"/>
              <a:gd name="T27" fmla="*/ 121 h 498"/>
              <a:gd name="T28" fmla="*/ 25 w 447"/>
              <a:gd name="T29" fmla="*/ 182 h 498"/>
              <a:gd name="T30" fmla="*/ 38 w 447"/>
              <a:gd name="T31" fmla="*/ 200 h 498"/>
              <a:gd name="T32" fmla="*/ 5 w 447"/>
              <a:gd name="T33" fmla="*/ 204 h 498"/>
              <a:gd name="T34" fmla="*/ 17 w 447"/>
              <a:gd name="T35" fmla="*/ 236 h 498"/>
              <a:gd name="T36" fmla="*/ 70 w 447"/>
              <a:gd name="T37" fmla="*/ 258 h 498"/>
              <a:gd name="T38" fmla="*/ 46 w 447"/>
              <a:gd name="T39" fmla="*/ 275 h 498"/>
              <a:gd name="T40" fmla="*/ 68 w 447"/>
              <a:gd name="T41" fmla="*/ 311 h 498"/>
              <a:gd name="T42" fmla="*/ 175 w 447"/>
              <a:gd name="T43" fmla="*/ 330 h 498"/>
              <a:gd name="T44" fmla="*/ 268 w 447"/>
              <a:gd name="T45" fmla="*/ 297 h 498"/>
              <a:gd name="T46" fmla="*/ 292 w 447"/>
              <a:gd name="T47" fmla="*/ 222 h 498"/>
              <a:gd name="T48" fmla="*/ 300 w 447"/>
              <a:gd name="T49" fmla="*/ 222 h 498"/>
              <a:gd name="T50" fmla="*/ 304 w 447"/>
              <a:gd name="T51" fmla="*/ 266 h 498"/>
              <a:gd name="T52" fmla="*/ 274 w 447"/>
              <a:gd name="T53" fmla="*/ 315 h 498"/>
              <a:gd name="T54" fmla="*/ 195 w 447"/>
              <a:gd name="T55" fmla="*/ 347 h 498"/>
              <a:gd name="T56" fmla="*/ 117 w 447"/>
              <a:gd name="T57" fmla="*/ 360 h 498"/>
              <a:gd name="T58" fmla="*/ 215 w 447"/>
              <a:gd name="T59" fmla="*/ 391 h 498"/>
              <a:gd name="T60" fmla="*/ 324 w 447"/>
              <a:gd name="T61" fmla="*/ 463 h 498"/>
              <a:gd name="T62" fmla="*/ 330 w 447"/>
              <a:gd name="T63" fmla="*/ 496 h 498"/>
              <a:gd name="T64" fmla="*/ 347 w 447"/>
              <a:gd name="T65" fmla="*/ 493 h 498"/>
              <a:gd name="T66" fmla="*/ 370 w 447"/>
              <a:gd name="T67" fmla="*/ 456 h 498"/>
              <a:gd name="T68" fmla="*/ 401 w 447"/>
              <a:gd name="T69" fmla="*/ 437 h 498"/>
              <a:gd name="T70" fmla="*/ 409 w 447"/>
              <a:gd name="T71" fmla="*/ 409 h 498"/>
              <a:gd name="T72" fmla="*/ 379 w 447"/>
              <a:gd name="T73" fmla="*/ 409 h 498"/>
              <a:gd name="T74" fmla="*/ 323 w 447"/>
              <a:gd name="T75" fmla="*/ 363 h 498"/>
              <a:gd name="T76" fmla="*/ 377 w 447"/>
              <a:gd name="T77" fmla="*/ 280 h 498"/>
              <a:gd name="T78" fmla="*/ 386 w 447"/>
              <a:gd name="T79" fmla="*/ 217 h 498"/>
              <a:gd name="T80" fmla="*/ 420 w 447"/>
              <a:gd name="T81" fmla="*/ 194 h 498"/>
              <a:gd name="T82" fmla="*/ 405 w 447"/>
              <a:gd name="T83" fmla="*/ 155 h 498"/>
              <a:gd name="T84" fmla="*/ 428 w 447"/>
              <a:gd name="T85" fmla="*/ 150 h 498"/>
              <a:gd name="T86" fmla="*/ 442 w 447"/>
              <a:gd name="T87" fmla="*/ 156 h 498"/>
              <a:gd name="T88" fmla="*/ 447 w 447"/>
              <a:gd name="T89" fmla="*/ 154 h 498"/>
              <a:gd name="T90" fmla="*/ 440 w 447"/>
              <a:gd name="T91" fmla="*/ 132 h 498"/>
              <a:gd name="T92" fmla="*/ 371 w 447"/>
              <a:gd name="T93" fmla="*/ 113 h 498"/>
              <a:gd name="T94" fmla="*/ 363 w 447"/>
              <a:gd name="T95" fmla="*/ 98 h 498"/>
              <a:gd name="T96" fmla="*/ 375 w 447"/>
              <a:gd name="T97" fmla="*/ 85 h 498"/>
              <a:gd name="T98" fmla="*/ 390 w 447"/>
              <a:gd name="T99" fmla="*/ 93 h 498"/>
              <a:gd name="T100" fmla="*/ 388 w 447"/>
              <a:gd name="T101" fmla="*/ 11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7" h="498">
                <a:moveTo>
                  <a:pt x="431" y="121"/>
                </a:moveTo>
                <a:lnTo>
                  <a:pt x="426" y="114"/>
                </a:lnTo>
                <a:lnTo>
                  <a:pt x="424" y="104"/>
                </a:lnTo>
                <a:lnTo>
                  <a:pt x="420" y="92"/>
                </a:lnTo>
                <a:lnTo>
                  <a:pt x="416" y="80"/>
                </a:lnTo>
                <a:lnTo>
                  <a:pt x="409" y="67"/>
                </a:lnTo>
                <a:lnTo>
                  <a:pt x="411" y="63"/>
                </a:lnTo>
                <a:lnTo>
                  <a:pt x="419" y="49"/>
                </a:lnTo>
                <a:lnTo>
                  <a:pt x="419" y="34"/>
                </a:lnTo>
                <a:lnTo>
                  <a:pt x="414" y="22"/>
                </a:lnTo>
                <a:lnTo>
                  <a:pt x="408" y="14"/>
                </a:lnTo>
                <a:lnTo>
                  <a:pt x="402" y="12"/>
                </a:lnTo>
                <a:lnTo>
                  <a:pt x="397" y="11"/>
                </a:lnTo>
                <a:lnTo>
                  <a:pt x="392" y="9"/>
                </a:lnTo>
                <a:lnTo>
                  <a:pt x="386" y="11"/>
                </a:lnTo>
                <a:lnTo>
                  <a:pt x="380" y="12"/>
                </a:lnTo>
                <a:lnTo>
                  <a:pt x="374" y="14"/>
                </a:lnTo>
                <a:lnTo>
                  <a:pt x="367" y="7"/>
                </a:lnTo>
                <a:lnTo>
                  <a:pt x="358" y="3"/>
                </a:lnTo>
                <a:lnTo>
                  <a:pt x="348" y="0"/>
                </a:lnTo>
                <a:lnTo>
                  <a:pt x="342" y="1"/>
                </a:lnTo>
                <a:lnTo>
                  <a:pt x="330" y="6"/>
                </a:lnTo>
                <a:lnTo>
                  <a:pt x="320" y="15"/>
                </a:lnTo>
                <a:lnTo>
                  <a:pt x="316" y="27"/>
                </a:lnTo>
                <a:lnTo>
                  <a:pt x="309" y="27"/>
                </a:lnTo>
                <a:lnTo>
                  <a:pt x="296" y="28"/>
                </a:lnTo>
                <a:lnTo>
                  <a:pt x="287" y="34"/>
                </a:lnTo>
                <a:lnTo>
                  <a:pt x="280" y="43"/>
                </a:lnTo>
                <a:lnTo>
                  <a:pt x="277" y="53"/>
                </a:lnTo>
                <a:lnTo>
                  <a:pt x="279" y="65"/>
                </a:lnTo>
                <a:lnTo>
                  <a:pt x="286" y="76"/>
                </a:lnTo>
                <a:lnTo>
                  <a:pt x="299" y="85"/>
                </a:lnTo>
                <a:lnTo>
                  <a:pt x="302" y="86"/>
                </a:lnTo>
                <a:lnTo>
                  <a:pt x="307" y="88"/>
                </a:lnTo>
                <a:lnTo>
                  <a:pt x="300" y="106"/>
                </a:lnTo>
                <a:lnTo>
                  <a:pt x="288" y="124"/>
                </a:lnTo>
                <a:lnTo>
                  <a:pt x="273" y="143"/>
                </a:lnTo>
                <a:lnTo>
                  <a:pt x="255" y="160"/>
                </a:lnTo>
                <a:lnTo>
                  <a:pt x="231" y="176"/>
                </a:lnTo>
                <a:lnTo>
                  <a:pt x="207" y="185"/>
                </a:lnTo>
                <a:lnTo>
                  <a:pt x="184" y="189"/>
                </a:lnTo>
                <a:lnTo>
                  <a:pt x="162" y="186"/>
                </a:lnTo>
                <a:lnTo>
                  <a:pt x="141" y="182"/>
                </a:lnTo>
                <a:lnTo>
                  <a:pt x="123" y="175"/>
                </a:lnTo>
                <a:lnTo>
                  <a:pt x="108" y="166"/>
                </a:lnTo>
                <a:lnTo>
                  <a:pt x="94" y="158"/>
                </a:lnTo>
                <a:lnTo>
                  <a:pt x="84" y="150"/>
                </a:lnTo>
                <a:lnTo>
                  <a:pt x="77" y="143"/>
                </a:lnTo>
                <a:lnTo>
                  <a:pt x="62" y="128"/>
                </a:lnTo>
                <a:lnTo>
                  <a:pt x="51" y="115"/>
                </a:lnTo>
                <a:lnTo>
                  <a:pt x="41" y="106"/>
                </a:lnTo>
                <a:lnTo>
                  <a:pt x="36" y="100"/>
                </a:lnTo>
                <a:lnTo>
                  <a:pt x="29" y="98"/>
                </a:lnTo>
                <a:lnTo>
                  <a:pt x="22" y="101"/>
                </a:lnTo>
                <a:lnTo>
                  <a:pt x="15" y="109"/>
                </a:lnTo>
                <a:lnTo>
                  <a:pt x="12" y="121"/>
                </a:lnTo>
                <a:lnTo>
                  <a:pt x="12" y="136"/>
                </a:lnTo>
                <a:lnTo>
                  <a:pt x="14" y="152"/>
                </a:lnTo>
                <a:lnTo>
                  <a:pt x="19" y="168"/>
                </a:lnTo>
                <a:lnTo>
                  <a:pt x="25" y="182"/>
                </a:lnTo>
                <a:lnTo>
                  <a:pt x="35" y="194"/>
                </a:lnTo>
                <a:lnTo>
                  <a:pt x="45" y="201"/>
                </a:lnTo>
                <a:lnTo>
                  <a:pt x="44" y="201"/>
                </a:lnTo>
                <a:lnTo>
                  <a:pt x="38" y="200"/>
                </a:lnTo>
                <a:lnTo>
                  <a:pt x="30" y="199"/>
                </a:lnTo>
                <a:lnTo>
                  <a:pt x="21" y="199"/>
                </a:lnTo>
                <a:lnTo>
                  <a:pt x="12" y="200"/>
                </a:lnTo>
                <a:lnTo>
                  <a:pt x="5" y="204"/>
                </a:lnTo>
                <a:lnTo>
                  <a:pt x="0" y="208"/>
                </a:lnTo>
                <a:lnTo>
                  <a:pt x="0" y="215"/>
                </a:lnTo>
                <a:lnTo>
                  <a:pt x="6" y="227"/>
                </a:lnTo>
                <a:lnTo>
                  <a:pt x="17" y="236"/>
                </a:lnTo>
                <a:lnTo>
                  <a:pt x="31" y="244"/>
                </a:lnTo>
                <a:lnTo>
                  <a:pt x="46" y="251"/>
                </a:lnTo>
                <a:lnTo>
                  <a:pt x="60" y="255"/>
                </a:lnTo>
                <a:lnTo>
                  <a:pt x="70" y="258"/>
                </a:lnTo>
                <a:lnTo>
                  <a:pt x="67" y="259"/>
                </a:lnTo>
                <a:lnTo>
                  <a:pt x="60" y="261"/>
                </a:lnTo>
                <a:lnTo>
                  <a:pt x="53" y="267"/>
                </a:lnTo>
                <a:lnTo>
                  <a:pt x="46" y="275"/>
                </a:lnTo>
                <a:lnTo>
                  <a:pt x="45" y="283"/>
                </a:lnTo>
                <a:lnTo>
                  <a:pt x="48" y="292"/>
                </a:lnTo>
                <a:lnTo>
                  <a:pt x="56" y="302"/>
                </a:lnTo>
                <a:lnTo>
                  <a:pt x="68" y="311"/>
                </a:lnTo>
                <a:lnTo>
                  <a:pt x="85" y="318"/>
                </a:lnTo>
                <a:lnTo>
                  <a:pt x="115" y="326"/>
                </a:lnTo>
                <a:lnTo>
                  <a:pt x="146" y="330"/>
                </a:lnTo>
                <a:lnTo>
                  <a:pt x="175" y="330"/>
                </a:lnTo>
                <a:lnTo>
                  <a:pt x="202" y="326"/>
                </a:lnTo>
                <a:lnTo>
                  <a:pt x="227" y="320"/>
                </a:lnTo>
                <a:lnTo>
                  <a:pt x="250" y="309"/>
                </a:lnTo>
                <a:lnTo>
                  <a:pt x="268" y="297"/>
                </a:lnTo>
                <a:lnTo>
                  <a:pt x="281" y="282"/>
                </a:lnTo>
                <a:lnTo>
                  <a:pt x="291" y="263"/>
                </a:lnTo>
                <a:lnTo>
                  <a:pt x="293" y="243"/>
                </a:lnTo>
                <a:lnTo>
                  <a:pt x="292" y="222"/>
                </a:lnTo>
                <a:lnTo>
                  <a:pt x="285" y="201"/>
                </a:lnTo>
                <a:lnTo>
                  <a:pt x="291" y="204"/>
                </a:lnTo>
                <a:lnTo>
                  <a:pt x="295" y="212"/>
                </a:lnTo>
                <a:lnTo>
                  <a:pt x="300" y="222"/>
                </a:lnTo>
                <a:lnTo>
                  <a:pt x="303" y="231"/>
                </a:lnTo>
                <a:lnTo>
                  <a:pt x="305" y="241"/>
                </a:lnTo>
                <a:lnTo>
                  <a:pt x="305" y="253"/>
                </a:lnTo>
                <a:lnTo>
                  <a:pt x="304" y="266"/>
                </a:lnTo>
                <a:lnTo>
                  <a:pt x="301" y="278"/>
                </a:lnTo>
                <a:lnTo>
                  <a:pt x="294" y="291"/>
                </a:lnTo>
                <a:lnTo>
                  <a:pt x="286" y="303"/>
                </a:lnTo>
                <a:lnTo>
                  <a:pt x="274" y="315"/>
                </a:lnTo>
                <a:lnTo>
                  <a:pt x="260" y="326"/>
                </a:lnTo>
                <a:lnTo>
                  <a:pt x="241" y="336"/>
                </a:lnTo>
                <a:lnTo>
                  <a:pt x="221" y="342"/>
                </a:lnTo>
                <a:lnTo>
                  <a:pt x="195" y="347"/>
                </a:lnTo>
                <a:lnTo>
                  <a:pt x="167" y="349"/>
                </a:lnTo>
                <a:lnTo>
                  <a:pt x="134" y="348"/>
                </a:lnTo>
                <a:lnTo>
                  <a:pt x="98" y="344"/>
                </a:lnTo>
                <a:lnTo>
                  <a:pt x="117" y="360"/>
                </a:lnTo>
                <a:lnTo>
                  <a:pt x="139" y="373"/>
                </a:lnTo>
                <a:lnTo>
                  <a:pt x="163" y="383"/>
                </a:lnTo>
                <a:lnTo>
                  <a:pt x="188" y="388"/>
                </a:lnTo>
                <a:lnTo>
                  <a:pt x="215" y="391"/>
                </a:lnTo>
                <a:lnTo>
                  <a:pt x="241" y="390"/>
                </a:lnTo>
                <a:lnTo>
                  <a:pt x="266" y="386"/>
                </a:lnTo>
                <a:lnTo>
                  <a:pt x="330" y="452"/>
                </a:lnTo>
                <a:lnTo>
                  <a:pt x="324" y="463"/>
                </a:lnTo>
                <a:lnTo>
                  <a:pt x="319" y="476"/>
                </a:lnTo>
                <a:lnTo>
                  <a:pt x="318" y="485"/>
                </a:lnTo>
                <a:lnTo>
                  <a:pt x="322" y="492"/>
                </a:lnTo>
                <a:lnTo>
                  <a:pt x="330" y="496"/>
                </a:lnTo>
                <a:lnTo>
                  <a:pt x="334" y="498"/>
                </a:lnTo>
                <a:lnTo>
                  <a:pt x="339" y="498"/>
                </a:lnTo>
                <a:lnTo>
                  <a:pt x="342" y="495"/>
                </a:lnTo>
                <a:lnTo>
                  <a:pt x="347" y="493"/>
                </a:lnTo>
                <a:lnTo>
                  <a:pt x="349" y="491"/>
                </a:lnTo>
                <a:lnTo>
                  <a:pt x="350" y="486"/>
                </a:lnTo>
                <a:lnTo>
                  <a:pt x="359" y="469"/>
                </a:lnTo>
                <a:lnTo>
                  <a:pt x="370" y="456"/>
                </a:lnTo>
                <a:lnTo>
                  <a:pt x="380" y="447"/>
                </a:lnTo>
                <a:lnTo>
                  <a:pt x="390" y="441"/>
                </a:lnTo>
                <a:lnTo>
                  <a:pt x="398" y="438"/>
                </a:lnTo>
                <a:lnTo>
                  <a:pt x="401" y="437"/>
                </a:lnTo>
                <a:lnTo>
                  <a:pt x="409" y="432"/>
                </a:lnTo>
                <a:lnTo>
                  <a:pt x="413" y="425"/>
                </a:lnTo>
                <a:lnTo>
                  <a:pt x="413" y="416"/>
                </a:lnTo>
                <a:lnTo>
                  <a:pt x="409" y="409"/>
                </a:lnTo>
                <a:lnTo>
                  <a:pt x="402" y="405"/>
                </a:lnTo>
                <a:lnTo>
                  <a:pt x="393" y="405"/>
                </a:lnTo>
                <a:lnTo>
                  <a:pt x="389" y="406"/>
                </a:lnTo>
                <a:lnTo>
                  <a:pt x="379" y="409"/>
                </a:lnTo>
                <a:lnTo>
                  <a:pt x="366" y="416"/>
                </a:lnTo>
                <a:lnTo>
                  <a:pt x="353" y="426"/>
                </a:lnTo>
                <a:lnTo>
                  <a:pt x="302" y="375"/>
                </a:lnTo>
                <a:lnTo>
                  <a:pt x="323" y="363"/>
                </a:lnTo>
                <a:lnTo>
                  <a:pt x="342" y="348"/>
                </a:lnTo>
                <a:lnTo>
                  <a:pt x="357" y="330"/>
                </a:lnTo>
                <a:lnTo>
                  <a:pt x="370" y="305"/>
                </a:lnTo>
                <a:lnTo>
                  <a:pt x="377" y="280"/>
                </a:lnTo>
                <a:lnTo>
                  <a:pt x="379" y="256"/>
                </a:lnTo>
                <a:lnTo>
                  <a:pt x="378" y="235"/>
                </a:lnTo>
                <a:lnTo>
                  <a:pt x="375" y="214"/>
                </a:lnTo>
                <a:lnTo>
                  <a:pt x="386" y="217"/>
                </a:lnTo>
                <a:lnTo>
                  <a:pt x="396" y="217"/>
                </a:lnTo>
                <a:lnTo>
                  <a:pt x="405" y="214"/>
                </a:lnTo>
                <a:lnTo>
                  <a:pt x="414" y="206"/>
                </a:lnTo>
                <a:lnTo>
                  <a:pt x="420" y="194"/>
                </a:lnTo>
                <a:lnTo>
                  <a:pt x="421" y="183"/>
                </a:lnTo>
                <a:lnTo>
                  <a:pt x="417" y="171"/>
                </a:lnTo>
                <a:lnTo>
                  <a:pt x="412" y="165"/>
                </a:lnTo>
                <a:lnTo>
                  <a:pt x="405" y="155"/>
                </a:lnTo>
                <a:lnTo>
                  <a:pt x="397" y="146"/>
                </a:lnTo>
                <a:lnTo>
                  <a:pt x="406" y="145"/>
                </a:lnTo>
                <a:lnTo>
                  <a:pt x="414" y="146"/>
                </a:lnTo>
                <a:lnTo>
                  <a:pt x="428" y="150"/>
                </a:lnTo>
                <a:lnTo>
                  <a:pt x="440" y="155"/>
                </a:lnTo>
                <a:lnTo>
                  <a:pt x="441" y="155"/>
                </a:lnTo>
                <a:lnTo>
                  <a:pt x="441" y="155"/>
                </a:lnTo>
                <a:lnTo>
                  <a:pt x="442" y="156"/>
                </a:lnTo>
                <a:lnTo>
                  <a:pt x="443" y="156"/>
                </a:lnTo>
                <a:lnTo>
                  <a:pt x="444" y="156"/>
                </a:lnTo>
                <a:lnTo>
                  <a:pt x="445" y="155"/>
                </a:lnTo>
                <a:lnTo>
                  <a:pt x="447" y="154"/>
                </a:lnTo>
                <a:lnTo>
                  <a:pt x="447" y="152"/>
                </a:lnTo>
                <a:lnTo>
                  <a:pt x="447" y="147"/>
                </a:lnTo>
                <a:lnTo>
                  <a:pt x="445" y="142"/>
                </a:lnTo>
                <a:lnTo>
                  <a:pt x="440" y="132"/>
                </a:lnTo>
                <a:lnTo>
                  <a:pt x="431" y="121"/>
                </a:lnTo>
                <a:close/>
                <a:moveTo>
                  <a:pt x="380" y="114"/>
                </a:moveTo>
                <a:lnTo>
                  <a:pt x="374" y="114"/>
                </a:lnTo>
                <a:lnTo>
                  <a:pt x="371" y="113"/>
                </a:lnTo>
                <a:lnTo>
                  <a:pt x="367" y="111"/>
                </a:lnTo>
                <a:lnTo>
                  <a:pt x="364" y="107"/>
                </a:lnTo>
                <a:lnTo>
                  <a:pt x="363" y="102"/>
                </a:lnTo>
                <a:lnTo>
                  <a:pt x="363" y="98"/>
                </a:lnTo>
                <a:lnTo>
                  <a:pt x="364" y="93"/>
                </a:lnTo>
                <a:lnTo>
                  <a:pt x="367" y="90"/>
                </a:lnTo>
                <a:lnTo>
                  <a:pt x="371" y="88"/>
                </a:lnTo>
                <a:lnTo>
                  <a:pt x="375" y="85"/>
                </a:lnTo>
                <a:lnTo>
                  <a:pt x="380" y="85"/>
                </a:lnTo>
                <a:lnTo>
                  <a:pt x="383" y="88"/>
                </a:lnTo>
                <a:lnTo>
                  <a:pt x="387" y="90"/>
                </a:lnTo>
                <a:lnTo>
                  <a:pt x="390" y="93"/>
                </a:lnTo>
                <a:lnTo>
                  <a:pt x="392" y="98"/>
                </a:lnTo>
                <a:lnTo>
                  <a:pt x="392" y="102"/>
                </a:lnTo>
                <a:lnTo>
                  <a:pt x="390" y="107"/>
                </a:lnTo>
                <a:lnTo>
                  <a:pt x="388" y="111"/>
                </a:lnTo>
                <a:lnTo>
                  <a:pt x="383" y="113"/>
                </a:lnTo>
                <a:lnTo>
                  <a:pt x="380" y="114"/>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4220645625"/>
              </p:ext>
            </p:extLst>
          </p:nvPr>
        </p:nvGraphicFramePr>
        <p:xfrm>
          <a:off x="8613263" y="1605391"/>
          <a:ext cx="816374" cy="4257529"/>
        </p:xfrm>
        <a:graphic>
          <a:graphicData uri="http://schemas.openxmlformats.org/drawingml/2006/table">
            <a:tbl>
              <a:tblPr/>
              <a:tblGrid>
                <a:gridCol w="816374">
                  <a:extLst>
                    <a:ext uri="{9D8B030D-6E8A-4147-A177-3AD203B41FA5}">
                      <a16:colId xmlns:a16="http://schemas.microsoft.com/office/drawing/2014/main" val="20000"/>
                    </a:ext>
                  </a:extLst>
                </a:gridCol>
              </a:tblGrid>
              <a:tr h="335978">
                <a:tc>
                  <a:txBody>
                    <a:bodyPr/>
                    <a:lstStyle/>
                    <a:p>
                      <a:pPr algn="ctr" fontAlgn="b">
                        <a:lnSpc>
                          <a:spcPts val="2050"/>
                        </a:lnSpc>
                      </a:pPr>
                      <a:r>
                        <a:rPr lang="en-US" sz="1200" b="1" i="1" u="sng" strike="noStrike" dirty="0">
                          <a:solidFill>
                            <a:schemeClr val="tx1"/>
                          </a:solidFill>
                          <a:effectLst/>
                          <a:latin typeface="+mn-lt"/>
                        </a:rPr>
                        <a:t>2017</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520895">
                <a:tc>
                  <a:txBody>
                    <a:bodyPr/>
                    <a:lstStyle/>
                    <a:p>
                      <a:pPr marL="0" algn="ctr" defTabSz="914400" rtl="0" eaLnBrk="1" fontAlgn="b" latinLnBrk="0" hangingPunct="1">
                        <a:lnSpc>
                          <a:spcPts val="2050"/>
                        </a:lnSpc>
                      </a:pPr>
                      <a:r>
                        <a:rPr lang="en-US" sz="1200" b="0" i="1" u="none" strike="noStrike" kern="1200" dirty="0">
                          <a:solidFill>
                            <a:srgbClr val="000000"/>
                          </a:solidFill>
                          <a:effectLst/>
                          <a:latin typeface="+mn-lt"/>
                          <a:ea typeface="+mn-ea"/>
                          <a:cs typeface="+mn-cs"/>
                        </a:rPr>
                        <a:t>50%</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559566">
                <a:tc>
                  <a:txBody>
                    <a:bodyPr/>
                    <a:lstStyle/>
                    <a:p>
                      <a:pPr marL="0" algn="ctr" defTabSz="914400" rtl="0" eaLnBrk="1" fontAlgn="b" latinLnBrk="0" hangingPunct="1">
                        <a:lnSpc>
                          <a:spcPts val="2050"/>
                        </a:lnSpc>
                      </a:pPr>
                      <a:r>
                        <a:rPr lang="en-US" sz="1200" b="0" i="1" u="none" strike="noStrike" kern="1200" dirty="0">
                          <a:solidFill>
                            <a:srgbClr val="000000"/>
                          </a:solidFill>
                          <a:effectLst/>
                          <a:latin typeface="+mn-lt"/>
                          <a:ea typeface="+mn-ea"/>
                          <a:cs typeface="+mn-cs"/>
                        </a:rPr>
                        <a:t>53%</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604329">
                <a:tc>
                  <a:txBody>
                    <a:bodyPr/>
                    <a:lstStyle/>
                    <a:p>
                      <a:pPr marL="0" algn="ctr" defTabSz="914400" rtl="0" eaLnBrk="1" fontAlgn="b" latinLnBrk="0" hangingPunct="1">
                        <a:lnSpc>
                          <a:spcPts val="2050"/>
                        </a:lnSpc>
                      </a:pPr>
                      <a:r>
                        <a:rPr lang="en-US" sz="1200" b="0" i="1" u="none" strike="noStrike" kern="1200" dirty="0">
                          <a:solidFill>
                            <a:srgbClr val="000000"/>
                          </a:solidFill>
                          <a:effectLst/>
                          <a:latin typeface="+mn-lt"/>
                          <a:ea typeface="+mn-ea"/>
                          <a:cs typeface="+mn-cs"/>
                        </a:rPr>
                        <a:t>42%</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471864">
                <a:tc>
                  <a:txBody>
                    <a:bodyPr/>
                    <a:lstStyle/>
                    <a:p>
                      <a:pPr marL="0" algn="ctr" defTabSz="914400" rtl="0" eaLnBrk="1" fontAlgn="b" latinLnBrk="0" hangingPunct="1">
                        <a:lnSpc>
                          <a:spcPts val="2050"/>
                        </a:lnSpc>
                      </a:pPr>
                      <a:r>
                        <a:rPr lang="en-US" sz="1200" b="0" i="1" u="none" strike="noStrike" kern="1200" dirty="0">
                          <a:solidFill>
                            <a:srgbClr val="000000"/>
                          </a:solidFill>
                          <a:effectLst/>
                          <a:latin typeface="+mn-lt"/>
                          <a:ea typeface="+mn-ea"/>
                          <a:cs typeface="+mn-cs"/>
                        </a:rPr>
                        <a:t>35%</a:t>
                      </a: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588299">
                <a:tc>
                  <a:txBody>
                    <a:bodyPr/>
                    <a:lstStyle/>
                    <a:p>
                      <a:pPr marL="0" algn="ctr" defTabSz="914400" rtl="0" eaLnBrk="1" fontAlgn="b" latinLnBrk="0" hangingPunct="1">
                        <a:lnSpc>
                          <a:spcPts val="2050"/>
                        </a:lnSpc>
                      </a:pPr>
                      <a:r>
                        <a:rPr lang="en-US" sz="1200" b="0" i="1" u="none" strike="noStrike" kern="1200" dirty="0">
                          <a:solidFill>
                            <a:srgbClr val="000000"/>
                          </a:solidFill>
                          <a:effectLst/>
                          <a:latin typeface="+mn-lt"/>
                          <a:ea typeface="+mn-ea"/>
                          <a:cs typeface="+mn-cs"/>
                        </a:rPr>
                        <a:t>30%</a:t>
                      </a: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r h="588299">
                <a:tc>
                  <a:txBody>
                    <a:bodyPr/>
                    <a:lstStyle/>
                    <a:p>
                      <a:pPr marL="0" algn="ctr" defTabSz="914400" rtl="0" eaLnBrk="1" fontAlgn="b" latinLnBrk="0" hangingPunct="1">
                        <a:lnSpc>
                          <a:spcPts val="2050"/>
                        </a:lnSpc>
                      </a:pPr>
                      <a:r>
                        <a:rPr lang="en-US" sz="1200" b="0" i="1" u="none" strike="noStrike" kern="1200" dirty="0">
                          <a:solidFill>
                            <a:srgbClr val="000000"/>
                          </a:solidFill>
                          <a:effectLst/>
                          <a:latin typeface="+mn-lt"/>
                          <a:ea typeface="+mn-ea"/>
                          <a:cs typeface="+mn-cs"/>
                        </a:rPr>
                        <a:t>37%</a:t>
                      </a: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588299">
                <a:tc>
                  <a:txBody>
                    <a:bodyPr/>
                    <a:lstStyle/>
                    <a:p>
                      <a:pPr marL="0" algn="ctr" defTabSz="914400" rtl="0" eaLnBrk="1" fontAlgn="b" latinLnBrk="0" hangingPunct="1">
                        <a:lnSpc>
                          <a:spcPts val="2050"/>
                        </a:lnSpc>
                      </a:pPr>
                      <a:r>
                        <a:rPr lang="en-US" sz="1200" b="0" i="1" u="none" strike="noStrike" kern="1200" dirty="0">
                          <a:solidFill>
                            <a:srgbClr val="000000"/>
                          </a:solidFill>
                          <a:effectLst/>
                          <a:latin typeface="+mn-lt"/>
                          <a:ea typeface="+mn-ea"/>
                          <a:cs typeface="+mn-cs"/>
                        </a:rPr>
                        <a:t>27%</a:t>
                      </a:r>
                    </a:p>
                  </a:txBody>
                  <a:tcPr marL="9525" marR="9525" marT="9525" marB="0" anchor="ctr">
                    <a:lnL>
                      <a:noFill/>
                    </a:lnL>
                    <a:lnR>
                      <a:noFill/>
                    </a:lnR>
                    <a:lnT>
                      <a:noFill/>
                    </a:lnT>
                    <a:lnB>
                      <a:noFill/>
                    </a:lnB>
                  </a:tcPr>
                </a:tc>
                <a:extLst>
                  <a:ext uri="{0D108BD9-81ED-4DB2-BD59-A6C34878D82A}">
                    <a16:rowId xmlns:a16="http://schemas.microsoft.com/office/drawing/2014/main" val="10007"/>
                  </a:ext>
                </a:extLst>
              </a:tr>
            </a:tbl>
          </a:graphicData>
        </a:graphic>
      </p:graphicFrame>
      <p:cxnSp>
        <p:nvCxnSpPr>
          <p:cNvPr id="15" name="Straight Arrow Connector 14"/>
          <p:cNvCxnSpPr/>
          <p:nvPr/>
        </p:nvCxnSpPr>
        <p:spPr>
          <a:xfrm flipH="1">
            <a:off x="8221588" y="2711214"/>
            <a:ext cx="464" cy="152400"/>
          </a:xfrm>
          <a:prstGeom prst="straightConnector1">
            <a:avLst/>
          </a:prstGeom>
          <a:ln w="25400">
            <a:solidFill>
              <a:srgbClr val="FF0000"/>
            </a:solidFill>
            <a:tailEnd type="triangle"/>
          </a:ln>
        </p:spPr>
        <p:style>
          <a:lnRef idx="1">
            <a:schemeClr val="accent3"/>
          </a:lnRef>
          <a:fillRef idx="0">
            <a:schemeClr val="accent3"/>
          </a:fillRef>
          <a:effectRef idx="0">
            <a:schemeClr val="accent3"/>
          </a:effectRef>
          <a:fontRef idx="minor">
            <a:schemeClr val="tx1"/>
          </a:fontRef>
        </p:style>
      </p:cxnSp>
      <p:cxnSp>
        <p:nvCxnSpPr>
          <p:cNvPr id="16" name="Straight Arrow Connector 15"/>
          <p:cNvCxnSpPr/>
          <p:nvPr/>
        </p:nvCxnSpPr>
        <p:spPr>
          <a:xfrm flipH="1">
            <a:off x="7620951" y="4943428"/>
            <a:ext cx="464" cy="152400"/>
          </a:xfrm>
          <a:prstGeom prst="straightConnector1">
            <a:avLst/>
          </a:prstGeom>
          <a:ln w="25400">
            <a:solidFill>
              <a:srgbClr val="FF0000"/>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929199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p:cNvGraphicFramePr/>
          <p:nvPr>
            <p:extLst>
              <p:ext uri="{D42A27DB-BD31-4B8C-83A1-F6EECF244321}">
                <p14:modId xmlns:p14="http://schemas.microsoft.com/office/powerpoint/2010/main" val="3117701848"/>
              </p:ext>
            </p:extLst>
          </p:nvPr>
        </p:nvGraphicFramePr>
        <p:xfrm>
          <a:off x="3769529" y="1581501"/>
          <a:ext cx="7456082" cy="4604792"/>
        </p:xfrm>
        <a:graphic>
          <a:graphicData uri="http://schemas.openxmlformats.org/drawingml/2006/chart">
            <c:chart xmlns:c="http://schemas.openxmlformats.org/drawingml/2006/chart" xmlns:r="http://schemas.openxmlformats.org/officeDocument/2006/relationships" r:id="rId2"/>
          </a:graphicData>
        </a:graphic>
      </p:graphicFrame>
      <p:sp>
        <p:nvSpPr>
          <p:cNvPr id="90" name="Text Placeholder 3"/>
          <p:cNvSpPr txBox="1">
            <a:spLocks/>
          </p:cNvSpPr>
          <p:nvPr/>
        </p:nvSpPr>
        <p:spPr>
          <a:xfrm>
            <a:off x="105039" y="6099069"/>
            <a:ext cx="7812985" cy="3905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bg1"/>
                </a:solidFill>
                <a:latin typeface="Montserrat" panose="00000500000000000000" pitchFamily="2" charset="0"/>
                <a:ea typeface="+mn-ea"/>
                <a:cs typeface="Montserrat"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bg1"/>
                </a:solidFill>
                <a:latin typeface="Montserrat" panose="00000500000000000000" pitchFamily="2" charset="0"/>
                <a:ea typeface="+mn-ea"/>
                <a:cs typeface="Montserrat"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bg1"/>
                </a:solidFill>
                <a:latin typeface="Montserrat" panose="00000500000000000000" pitchFamily="2" charset="0"/>
                <a:ea typeface="+mn-ea"/>
                <a:cs typeface="Montserrat"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ontserrat" panose="00000500000000000000" pitchFamily="2" charset="0"/>
                <a:ea typeface="+mn-ea"/>
                <a:cs typeface="Montserrat"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ontserrat" panose="00000500000000000000" pitchFamily="2" charset="0"/>
                <a:ea typeface="+mn-ea"/>
                <a:cs typeface="Montserrat" panose="020B0604020202020204" pitchFamily="34" charset="0"/>
              </a:defRPr>
            </a:lvl5pPr>
            <a:lvl6pPr marL="25146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Montserrat"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800" dirty="0">
                <a:solidFill>
                  <a:schemeClr val="tx1"/>
                </a:solidFill>
              </a:rPr>
              <a:t>C7. How often do you choose a non-meat or plant-based protein (for example tofu, quinoa, veggie burger) over chicken for a meal?</a:t>
            </a:r>
          </a:p>
        </p:txBody>
      </p:sp>
      <p:sp>
        <p:nvSpPr>
          <p:cNvPr id="7" name="Title 1"/>
          <p:cNvSpPr txBox="1">
            <a:spLocks/>
          </p:cNvSpPr>
          <p:nvPr/>
        </p:nvSpPr>
        <p:spPr>
          <a:xfrm>
            <a:off x="596962" y="1533541"/>
            <a:ext cx="5705226" cy="533400"/>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600" b="1" dirty="0">
                <a:solidFill>
                  <a:schemeClr val="tx1"/>
                </a:solidFill>
              </a:rPr>
              <a:t>Non-Meat / Plant-Based Protein Purchase Frequency</a:t>
            </a:r>
          </a:p>
          <a:p>
            <a:r>
              <a:rPr lang="en-US" sz="1200" i="1" dirty="0">
                <a:solidFill>
                  <a:schemeClr val="tx1"/>
                </a:solidFill>
              </a:rPr>
              <a:t>Base: Purchase </a:t>
            </a:r>
            <a:r>
              <a:rPr lang="en-US" sz="1200" i="1">
                <a:solidFill>
                  <a:schemeClr val="tx1"/>
                </a:solidFill>
              </a:rPr>
              <a:t>Chicken (964)</a:t>
            </a:r>
            <a:endParaRPr lang="en-US" sz="1200" i="1" dirty="0">
              <a:solidFill>
                <a:schemeClr val="tx1"/>
              </a:solidFill>
            </a:endParaRPr>
          </a:p>
        </p:txBody>
      </p:sp>
      <p:sp>
        <p:nvSpPr>
          <p:cNvPr id="22" name="Title 1"/>
          <p:cNvSpPr>
            <a:spLocks noGrp="1"/>
          </p:cNvSpPr>
          <p:nvPr>
            <p:ph type="title"/>
          </p:nvPr>
        </p:nvSpPr>
        <p:spPr>
          <a:xfrm>
            <a:off x="596963" y="315222"/>
            <a:ext cx="10628648" cy="492945"/>
          </a:xfrm>
        </p:spPr>
        <p:txBody>
          <a:bodyPr>
            <a:noAutofit/>
          </a:bodyPr>
          <a:lstStyle/>
          <a:p>
            <a:r>
              <a:rPr lang="en-US" sz="2400" dirty="0">
                <a:solidFill>
                  <a:schemeClr val="tx1"/>
                </a:solidFill>
              </a:rPr>
              <a:t>Nearly half of consumers purchase plant-based proteins over chicken for a meal.</a:t>
            </a:r>
          </a:p>
        </p:txBody>
      </p:sp>
      <p:sp>
        <p:nvSpPr>
          <p:cNvPr id="8" name="Freeform 1164"/>
          <p:cNvSpPr>
            <a:spLocks/>
          </p:cNvSpPr>
          <p:nvPr/>
        </p:nvSpPr>
        <p:spPr bwMode="auto">
          <a:xfrm>
            <a:off x="1136173" y="3217653"/>
            <a:ext cx="1391367" cy="1147313"/>
          </a:xfrm>
          <a:custGeom>
            <a:avLst/>
            <a:gdLst>
              <a:gd name="T0" fmla="*/ 96 w 482"/>
              <a:gd name="T1" fmla="*/ 175 h 522"/>
              <a:gd name="T2" fmla="*/ 77 w 482"/>
              <a:gd name="T3" fmla="*/ 223 h 522"/>
              <a:gd name="T4" fmla="*/ 69 w 482"/>
              <a:gd name="T5" fmla="*/ 270 h 522"/>
              <a:gd name="T6" fmla="*/ 70 w 482"/>
              <a:gd name="T7" fmla="*/ 314 h 522"/>
              <a:gd name="T8" fmla="*/ 93 w 482"/>
              <a:gd name="T9" fmla="*/ 313 h 522"/>
              <a:gd name="T10" fmla="*/ 142 w 482"/>
              <a:gd name="T11" fmla="*/ 277 h 522"/>
              <a:gd name="T12" fmla="*/ 190 w 482"/>
              <a:gd name="T13" fmla="*/ 247 h 522"/>
              <a:gd name="T14" fmla="*/ 228 w 482"/>
              <a:gd name="T15" fmla="*/ 227 h 522"/>
              <a:gd name="T16" fmla="*/ 288 w 482"/>
              <a:gd name="T17" fmla="*/ 194 h 522"/>
              <a:gd name="T18" fmla="*/ 293 w 482"/>
              <a:gd name="T19" fmla="*/ 201 h 522"/>
              <a:gd name="T20" fmla="*/ 234 w 482"/>
              <a:gd name="T21" fmla="*/ 255 h 522"/>
              <a:gd name="T22" fmla="*/ 165 w 482"/>
              <a:gd name="T23" fmla="*/ 303 h 522"/>
              <a:gd name="T24" fmla="*/ 87 w 482"/>
              <a:gd name="T25" fmla="*/ 372 h 522"/>
              <a:gd name="T26" fmla="*/ 43 w 482"/>
              <a:gd name="T27" fmla="*/ 421 h 522"/>
              <a:gd name="T28" fmla="*/ 2 w 482"/>
              <a:gd name="T29" fmla="*/ 484 h 522"/>
              <a:gd name="T30" fmla="*/ 2 w 482"/>
              <a:gd name="T31" fmla="*/ 500 h 522"/>
              <a:gd name="T32" fmla="*/ 30 w 482"/>
              <a:gd name="T33" fmla="*/ 519 h 522"/>
              <a:gd name="T34" fmla="*/ 45 w 482"/>
              <a:gd name="T35" fmla="*/ 519 h 522"/>
              <a:gd name="T36" fmla="*/ 64 w 482"/>
              <a:gd name="T37" fmla="*/ 483 h 522"/>
              <a:gd name="T38" fmla="*/ 103 w 482"/>
              <a:gd name="T39" fmla="*/ 423 h 522"/>
              <a:gd name="T40" fmla="*/ 161 w 482"/>
              <a:gd name="T41" fmla="*/ 409 h 522"/>
              <a:gd name="T42" fmla="*/ 224 w 482"/>
              <a:gd name="T43" fmla="*/ 421 h 522"/>
              <a:gd name="T44" fmla="*/ 280 w 482"/>
              <a:gd name="T45" fmla="*/ 417 h 522"/>
              <a:gd name="T46" fmla="*/ 329 w 482"/>
              <a:gd name="T47" fmla="*/ 399 h 522"/>
              <a:gd name="T48" fmla="*/ 370 w 482"/>
              <a:gd name="T49" fmla="*/ 373 h 522"/>
              <a:gd name="T50" fmla="*/ 403 w 482"/>
              <a:gd name="T51" fmla="*/ 343 h 522"/>
              <a:gd name="T52" fmla="*/ 428 w 482"/>
              <a:gd name="T53" fmla="*/ 312 h 522"/>
              <a:gd name="T54" fmla="*/ 444 w 482"/>
              <a:gd name="T55" fmla="*/ 286 h 522"/>
              <a:gd name="T56" fmla="*/ 469 w 482"/>
              <a:gd name="T57" fmla="*/ 220 h 522"/>
              <a:gd name="T58" fmla="*/ 480 w 482"/>
              <a:gd name="T59" fmla="*/ 155 h 522"/>
              <a:gd name="T60" fmla="*/ 481 w 482"/>
              <a:gd name="T61" fmla="*/ 95 h 522"/>
              <a:gd name="T62" fmla="*/ 476 w 482"/>
              <a:gd name="T63" fmla="*/ 45 h 522"/>
              <a:gd name="T64" fmla="*/ 471 w 482"/>
              <a:gd name="T65" fmla="*/ 12 h 522"/>
              <a:gd name="T66" fmla="*/ 468 w 482"/>
              <a:gd name="T67" fmla="*/ 0 h 522"/>
              <a:gd name="T68" fmla="*/ 432 w 482"/>
              <a:gd name="T69" fmla="*/ 39 h 522"/>
              <a:gd name="T70" fmla="*/ 387 w 482"/>
              <a:gd name="T71" fmla="*/ 63 h 522"/>
              <a:gd name="T72" fmla="*/ 336 w 482"/>
              <a:gd name="T73" fmla="*/ 77 h 522"/>
              <a:gd name="T74" fmla="*/ 282 w 482"/>
              <a:gd name="T75" fmla="*/ 85 h 522"/>
              <a:gd name="T76" fmla="*/ 227 w 482"/>
              <a:gd name="T77" fmla="*/ 94 h 522"/>
              <a:gd name="T78" fmla="*/ 177 w 482"/>
              <a:gd name="T79" fmla="*/ 109 h 522"/>
              <a:gd name="T80" fmla="*/ 132 w 482"/>
              <a:gd name="T81" fmla="*/ 135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2" h="522">
                <a:moveTo>
                  <a:pt x="113" y="154"/>
                </a:moveTo>
                <a:lnTo>
                  <a:pt x="96" y="175"/>
                </a:lnTo>
                <a:lnTo>
                  <a:pt x="84" y="199"/>
                </a:lnTo>
                <a:lnTo>
                  <a:pt x="77" y="223"/>
                </a:lnTo>
                <a:lnTo>
                  <a:pt x="71" y="248"/>
                </a:lnTo>
                <a:lnTo>
                  <a:pt x="69" y="270"/>
                </a:lnTo>
                <a:lnTo>
                  <a:pt x="69" y="293"/>
                </a:lnTo>
                <a:lnTo>
                  <a:pt x="70" y="314"/>
                </a:lnTo>
                <a:lnTo>
                  <a:pt x="73" y="332"/>
                </a:lnTo>
                <a:lnTo>
                  <a:pt x="93" y="313"/>
                </a:lnTo>
                <a:lnTo>
                  <a:pt x="117" y="294"/>
                </a:lnTo>
                <a:lnTo>
                  <a:pt x="142" y="277"/>
                </a:lnTo>
                <a:lnTo>
                  <a:pt x="167" y="261"/>
                </a:lnTo>
                <a:lnTo>
                  <a:pt x="190" y="247"/>
                </a:lnTo>
                <a:lnTo>
                  <a:pt x="211" y="236"/>
                </a:lnTo>
                <a:lnTo>
                  <a:pt x="228" y="227"/>
                </a:lnTo>
                <a:lnTo>
                  <a:pt x="262" y="210"/>
                </a:lnTo>
                <a:lnTo>
                  <a:pt x="288" y="194"/>
                </a:lnTo>
                <a:lnTo>
                  <a:pt x="308" y="180"/>
                </a:lnTo>
                <a:lnTo>
                  <a:pt x="293" y="201"/>
                </a:lnTo>
                <a:lnTo>
                  <a:pt x="270" y="224"/>
                </a:lnTo>
                <a:lnTo>
                  <a:pt x="234" y="255"/>
                </a:lnTo>
                <a:lnTo>
                  <a:pt x="208" y="274"/>
                </a:lnTo>
                <a:lnTo>
                  <a:pt x="165" y="303"/>
                </a:lnTo>
                <a:lnTo>
                  <a:pt x="123" y="336"/>
                </a:lnTo>
                <a:lnTo>
                  <a:pt x="87" y="372"/>
                </a:lnTo>
                <a:lnTo>
                  <a:pt x="71" y="388"/>
                </a:lnTo>
                <a:lnTo>
                  <a:pt x="43" y="421"/>
                </a:lnTo>
                <a:lnTo>
                  <a:pt x="21" y="452"/>
                </a:lnTo>
                <a:lnTo>
                  <a:pt x="2" y="484"/>
                </a:lnTo>
                <a:lnTo>
                  <a:pt x="0" y="492"/>
                </a:lnTo>
                <a:lnTo>
                  <a:pt x="2" y="500"/>
                </a:lnTo>
                <a:lnTo>
                  <a:pt x="9" y="506"/>
                </a:lnTo>
                <a:lnTo>
                  <a:pt x="30" y="519"/>
                </a:lnTo>
                <a:lnTo>
                  <a:pt x="38" y="522"/>
                </a:lnTo>
                <a:lnTo>
                  <a:pt x="45" y="519"/>
                </a:lnTo>
                <a:lnTo>
                  <a:pt x="50" y="513"/>
                </a:lnTo>
                <a:lnTo>
                  <a:pt x="64" y="483"/>
                </a:lnTo>
                <a:lnTo>
                  <a:pt x="81" y="452"/>
                </a:lnTo>
                <a:lnTo>
                  <a:pt x="103" y="423"/>
                </a:lnTo>
                <a:lnTo>
                  <a:pt x="127" y="395"/>
                </a:lnTo>
                <a:lnTo>
                  <a:pt x="161" y="409"/>
                </a:lnTo>
                <a:lnTo>
                  <a:pt x="194" y="418"/>
                </a:lnTo>
                <a:lnTo>
                  <a:pt x="224" y="421"/>
                </a:lnTo>
                <a:lnTo>
                  <a:pt x="253" y="421"/>
                </a:lnTo>
                <a:lnTo>
                  <a:pt x="280" y="417"/>
                </a:lnTo>
                <a:lnTo>
                  <a:pt x="305" y="409"/>
                </a:lnTo>
                <a:lnTo>
                  <a:pt x="329" y="399"/>
                </a:lnTo>
                <a:lnTo>
                  <a:pt x="351" y="387"/>
                </a:lnTo>
                <a:lnTo>
                  <a:pt x="370" y="373"/>
                </a:lnTo>
                <a:lnTo>
                  <a:pt x="388" y="358"/>
                </a:lnTo>
                <a:lnTo>
                  <a:pt x="403" y="343"/>
                </a:lnTo>
                <a:lnTo>
                  <a:pt x="416" y="327"/>
                </a:lnTo>
                <a:lnTo>
                  <a:pt x="428" y="312"/>
                </a:lnTo>
                <a:lnTo>
                  <a:pt x="436" y="299"/>
                </a:lnTo>
                <a:lnTo>
                  <a:pt x="444" y="286"/>
                </a:lnTo>
                <a:lnTo>
                  <a:pt x="458" y="253"/>
                </a:lnTo>
                <a:lnTo>
                  <a:pt x="469" y="220"/>
                </a:lnTo>
                <a:lnTo>
                  <a:pt x="475" y="187"/>
                </a:lnTo>
                <a:lnTo>
                  <a:pt x="480" y="155"/>
                </a:lnTo>
                <a:lnTo>
                  <a:pt x="482" y="123"/>
                </a:lnTo>
                <a:lnTo>
                  <a:pt x="481" y="95"/>
                </a:lnTo>
                <a:lnTo>
                  <a:pt x="480" y="68"/>
                </a:lnTo>
                <a:lnTo>
                  <a:pt x="476" y="45"/>
                </a:lnTo>
                <a:lnTo>
                  <a:pt x="473" y="27"/>
                </a:lnTo>
                <a:lnTo>
                  <a:pt x="471" y="12"/>
                </a:lnTo>
                <a:lnTo>
                  <a:pt x="469" y="3"/>
                </a:lnTo>
                <a:lnTo>
                  <a:pt x="468" y="0"/>
                </a:lnTo>
                <a:lnTo>
                  <a:pt x="452" y="21"/>
                </a:lnTo>
                <a:lnTo>
                  <a:pt x="432" y="39"/>
                </a:lnTo>
                <a:lnTo>
                  <a:pt x="410" y="53"/>
                </a:lnTo>
                <a:lnTo>
                  <a:pt x="387" y="63"/>
                </a:lnTo>
                <a:lnTo>
                  <a:pt x="362" y="71"/>
                </a:lnTo>
                <a:lnTo>
                  <a:pt x="336" y="77"/>
                </a:lnTo>
                <a:lnTo>
                  <a:pt x="309" y="81"/>
                </a:lnTo>
                <a:lnTo>
                  <a:pt x="282" y="85"/>
                </a:lnTo>
                <a:lnTo>
                  <a:pt x="254" y="90"/>
                </a:lnTo>
                <a:lnTo>
                  <a:pt x="227" y="94"/>
                </a:lnTo>
                <a:lnTo>
                  <a:pt x="201" y="101"/>
                </a:lnTo>
                <a:lnTo>
                  <a:pt x="177" y="109"/>
                </a:lnTo>
                <a:lnTo>
                  <a:pt x="154" y="120"/>
                </a:lnTo>
                <a:lnTo>
                  <a:pt x="132" y="135"/>
                </a:lnTo>
                <a:lnTo>
                  <a:pt x="113" y="154"/>
                </a:lnTo>
                <a:close/>
              </a:path>
            </a:pathLst>
          </a:custGeom>
          <a:solidFill>
            <a:schemeClr val="accent2">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9156197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ext uri="{D42A27DB-BD31-4B8C-83A1-F6EECF244321}">
                <p14:modId xmlns:p14="http://schemas.microsoft.com/office/powerpoint/2010/main" val="1098499644"/>
              </p:ext>
            </p:extLst>
          </p:nvPr>
        </p:nvGraphicFramePr>
        <p:xfrm>
          <a:off x="45401" y="2226814"/>
          <a:ext cx="6672729" cy="4031098"/>
        </p:xfrm>
        <a:graphic>
          <a:graphicData uri="http://schemas.openxmlformats.org/drawingml/2006/chart">
            <c:chart xmlns:c="http://schemas.openxmlformats.org/drawingml/2006/chart" xmlns:r="http://schemas.openxmlformats.org/officeDocument/2006/relationships" r:id="rId2"/>
          </a:graphicData>
        </a:graphic>
      </p:graphicFrame>
      <p:sp>
        <p:nvSpPr>
          <p:cNvPr id="13" name="Title 1"/>
          <p:cNvSpPr>
            <a:spLocks noGrp="1"/>
          </p:cNvSpPr>
          <p:nvPr>
            <p:ph type="title"/>
          </p:nvPr>
        </p:nvSpPr>
        <p:spPr>
          <a:xfrm>
            <a:off x="198077" y="300377"/>
            <a:ext cx="11797611" cy="533400"/>
          </a:xfrm>
        </p:spPr>
        <p:txBody>
          <a:bodyPr>
            <a:noAutofit/>
          </a:bodyPr>
          <a:lstStyle/>
          <a:p>
            <a:r>
              <a:rPr lang="en-US" sz="2200" dirty="0"/>
              <a:t>Of those who choose a plant-based protein over chicken, nearly half do so because they believe it’s a healthy alternative.  The majority are influenced by a dining partner’s meal choice to choose a non-meat meal at least sometimes.</a:t>
            </a:r>
          </a:p>
        </p:txBody>
      </p:sp>
      <p:sp>
        <p:nvSpPr>
          <p:cNvPr id="15" name="Title 1"/>
          <p:cNvSpPr txBox="1">
            <a:spLocks/>
          </p:cNvSpPr>
          <p:nvPr/>
        </p:nvSpPr>
        <p:spPr>
          <a:xfrm>
            <a:off x="361638" y="1331729"/>
            <a:ext cx="6356492" cy="881770"/>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600" b="1" dirty="0">
                <a:solidFill>
                  <a:schemeClr val="tx1"/>
                </a:solidFill>
              </a:rPr>
              <a:t>Primary Reasons for Choosing Non-Meat / Plant-Based Protein Over Chicken</a:t>
            </a:r>
          </a:p>
          <a:p>
            <a:r>
              <a:rPr lang="en-US" sz="1200" i="1" dirty="0">
                <a:solidFill>
                  <a:schemeClr val="tx1"/>
                </a:solidFill>
              </a:rPr>
              <a:t>Base: Purchase Chicken and Choose Non-Meat / Plant-Based Protein over Chicken (458) </a:t>
            </a:r>
          </a:p>
        </p:txBody>
      </p:sp>
      <p:sp>
        <p:nvSpPr>
          <p:cNvPr id="20" name="Text Placeholder 3"/>
          <p:cNvSpPr>
            <a:spLocks noGrp="1"/>
          </p:cNvSpPr>
          <p:nvPr>
            <p:ph type="body" sz="quarter" idx="10"/>
          </p:nvPr>
        </p:nvSpPr>
        <p:spPr>
          <a:xfrm>
            <a:off x="223851" y="6360720"/>
            <a:ext cx="8296221" cy="390525"/>
          </a:xfrm>
        </p:spPr>
        <p:txBody>
          <a:bodyPr/>
          <a:lstStyle/>
          <a:p>
            <a:pPr>
              <a:spcBef>
                <a:spcPts val="0"/>
              </a:spcBef>
            </a:pPr>
            <a:endParaRPr lang="en-US" sz="800" dirty="0"/>
          </a:p>
          <a:p>
            <a:pPr>
              <a:spcBef>
                <a:spcPts val="0"/>
              </a:spcBef>
            </a:pPr>
            <a:r>
              <a:rPr lang="en-US" sz="800" dirty="0"/>
              <a:t>C8.  What is the primary reason you choose the non-meat or plant-based protein over chicken?</a:t>
            </a:r>
          </a:p>
          <a:p>
            <a:pPr>
              <a:spcBef>
                <a:spcPts val="0"/>
              </a:spcBef>
            </a:pPr>
            <a:r>
              <a:rPr lang="en-US" sz="800" dirty="0"/>
              <a:t>C9.  When dining with others, how often do you find that someone’s choice of vegetarian or vegan meal influences you to </a:t>
            </a:r>
            <a:r>
              <a:rPr lang="en-US" sz="800"/>
              <a:t>order </a:t>
            </a:r>
            <a:br>
              <a:rPr lang="en-US" sz="800"/>
            </a:br>
            <a:r>
              <a:rPr lang="en-US" sz="800"/>
              <a:t>a </a:t>
            </a:r>
            <a:r>
              <a:rPr lang="en-US" sz="800" dirty="0"/>
              <a:t>non-meat meal?</a:t>
            </a:r>
          </a:p>
        </p:txBody>
      </p:sp>
      <p:graphicFrame>
        <p:nvGraphicFramePr>
          <p:cNvPr id="21" name="Chart 20"/>
          <p:cNvGraphicFramePr/>
          <p:nvPr>
            <p:extLst>
              <p:ext uri="{D42A27DB-BD31-4B8C-83A1-F6EECF244321}">
                <p14:modId xmlns:p14="http://schemas.microsoft.com/office/powerpoint/2010/main" val="1911839731"/>
              </p:ext>
            </p:extLst>
          </p:nvPr>
        </p:nvGraphicFramePr>
        <p:xfrm>
          <a:off x="5968181" y="2605884"/>
          <a:ext cx="6223819" cy="3317970"/>
        </p:xfrm>
        <a:graphic>
          <a:graphicData uri="http://schemas.openxmlformats.org/drawingml/2006/chart">
            <c:chart xmlns:c="http://schemas.openxmlformats.org/drawingml/2006/chart" xmlns:r="http://schemas.openxmlformats.org/officeDocument/2006/relationships" r:id="rId3"/>
          </a:graphicData>
        </a:graphic>
      </p:graphicFrame>
      <p:sp>
        <p:nvSpPr>
          <p:cNvPr id="25" name="Title 1"/>
          <p:cNvSpPr txBox="1">
            <a:spLocks/>
          </p:cNvSpPr>
          <p:nvPr/>
        </p:nvSpPr>
        <p:spPr>
          <a:xfrm>
            <a:off x="6658861" y="1318414"/>
            <a:ext cx="5473870" cy="1118729"/>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600" b="1" dirty="0">
                <a:solidFill>
                  <a:schemeClr val="tx1"/>
                </a:solidFill>
              </a:rPr>
              <a:t>Frequency of Being Influenced by Dining Partner’s Choice of Vegetarian/Vegan Meal to Eat Non-Meat Meal</a:t>
            </a:r>
          </a:p>
          <a:p>
            <a:r>
              <a:rPr lang="en-US" sz="1200" i="1" dirty="0">
                <a:solidFill>
                  <a:schemeClr val="tx1"/>
                </a:solidFill>
              </a:rPr>
              <a:t>Base: Purchase Chicken and Choose Non-Meat / Plant-Based Protein over Chicken (458) </a:t>
            </a:r>
          </a:p>
        </p:txBody>
      </p:sp>
    </p:spTree>
    <p:extLst>
      <p:ext uri="{BB962C8B-B14F-4D97-AF65-F5344CB8AC3E}">
        <p14:creationId xmlns:p14="http://schemas.microsoft.com/office/powerpoint/2010/main" val="2608191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1B5C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Purchase Concerns, Knowledge Levels and </a:t>
            </a:r>
            <a:br>
              <a:rPr lang="en-US" dirty="0"/>
            </a:br>
            <a:r>
              <a:rPr lang="en-US" dirty="0"/>
              <a:t>Desire for Information</a:t>
            </a:r>
          </a:p>
        </p:txBody>
      </p:sp>
    </p:spTree>
    <p:extLst>
      <p:ext uri="{BB962C8B-B14F-4D97-AF65-F5344CB8AC3E}">
        <p14:creationId xmlns:p14="http://schemas.microsoft.com/office/powerpoint/2010/main" val="1714038116"/>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p:cNvSpPr>
            <a:spLocks noGrp="1"/>
          </p:cNvSpPr>
          <p:nvPr>
            <p:ph type="body" sz="quarter" idx="10"/>
          </p:nvPr>
        </p:nvSpPr>
        <p:spPr>
          <a:xfrm>
            <a:off x="576265" y="6319838"/>
            <a:ext cx="5352587" cy="390525"/>
          </a:xfrm>
        </p:spPr>
        <p:txBody>
          <a:bodyPr/>
          <a:lstStyle/>
          <a:p>
            <a:pPr>
              <a:spcBef>
                <a:spcPts val="0"/>
              </a:spcBef>
            </a:pPr>
            <a:r>
              <a:rPr lang="en-US" sz="800" dirty="0"/>
              <a:t>C10. How knowledgeable do you consider yourself to be on the care of chickens?  In this survey, the care of chickens is defined as how chickens are raised, housed and fed. </a:t>
            </a:r>
          </a:p>
          <a:p>
            <a:pPr>
              <a:spcBef>
                <a:spcPts val="0"/>
              </a:spcBef>
            </a:pPr>
            <a:r>
              <a:rPr lang="en-US" sz="800" dirty="0"/>
              <a:t>Arrows indicate a significant increase/decrease from previous year at the 95% confidence level.  </a:t>
            </a:r>
          </a:p>
        </p:txBody>
      </p:sp>
      <p:graphicFrame>
        <p:nvGraphicFramePr>
          <p:cNvPr id="8" name="Chart 7"/>
          <p:cNvGraphicFramePr/>
          <p:nvPr>
            <p:extLst>
              <p:ext uri="{D42A27DB-BD31-4B8C-83A1-F6EECF244321}">
                <p14:modId xmlns:p14="http://schemas.microsoft.com/office/powerpoint/2010/main" val="2839344152"/>
              </p:ext>
            </p:extLst>
          </p:nvPr>
        </p:nvGraphicFramePr>
        <p:xfrm>
          <a:off x="100417" y="1572526"/>
          <a:ext cx="7421259" cy="4218674"/>
        </p:xfrm>
        <a:graphic>
          <a:graphicData uri="http://schemas.openxmlformats.org/drawingml/2006/chart">
            <c:chart xmlns:c="http://schemas.openxmlformats.org/drawingml/2006/chart" xmlns:r="http://schemas.openxmlformats.org/officeDocument/2006/relationships" r:id="rId2"/>
          </a:graphicData>
        </a:graphic>
      </p:graphicFrame>
      <p:sp>
        <p:nvSpPr>
          <p:cNvPr id="10" name="Title 1"/>
          <p:cNvSpPr txBox="1">
            <a:spLocks/>
          </p:cNvSpPr>
          <p:nvPr/>
        </p:nvSpPr>
        <p:spPr>
          <a:xfrm>
            <a:off x="703348" y="1125253"/>
            <a:ext cx="4715132" cy="786989"/>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600" b="1" dirty="0">
                <a:solidFill>
                  <a:schemeClr val="tx1"/>
                </a:solidFill>
              </a:rPr>
              <a:t>Knowledge Level on Care of Chickens</a:t>
            </a:r>
          </a:p>
          <a:p>
            <a:r>
              <a:rPr lang="en-US" sz="1200" i="1" dirty="0">
                <a:solidFill>
                  <a:schemeClr val="tx1"/>
                </a:solidFill>
              </a:rPr>
              <a:t>Base: Purchase </a:t>
            </a:r>
            <a:r>
              <a:rPr lang="en-US" sz="1200" i="1">
                <a:solidFill>
                  <a:schemeClr val="tx1"/>
                </a:solidFill>
              </a:rPr>
              <a:t>Chicken (964) </a:t>
            </a:r>
            <a:endParaRPr lang="en-US" sz="1200" i="1" dirty="0">
              <a:solidFill>
                <a:schemeClr val="tx1"/>
              </a:solidFill>
            </a:endParaRPr>
          </a:p>
        </p:txBody>
      </p:sp>
      <p:sp>
        <p:nvSpPr>
          <p:cNvPr id="11" name="Title 1"/>
          <p:cNvSpPr>
            <a:spLocks noGrp="1"/>
          </p:cNvSpPr>
          <p:nvPr>
            <p:ph type="title"/>
          </p:nvPr>
        </p:nvSpPr>
        <p:spPr>
          <a:xfrm>
            <a:off x="197224" y="-1"/>
            <a:ext cx="11798464" cy="1266825"/>
          </a:xfrm>
        </p:spPr>
        <p:txBody>
          <a:bodyPr>
            <a:normAutofit/>
          </a:bodyPr>
          <a:lstStyle/>
          <a:p>
            <a:r>
              <a:rPr lang="en-US" sz="2400" dirty="0"/>
              <a:t>Two-thirds of consumers consider themselves to be very or somewhat knowledgeable about the care of chickens.  Those who are not at all knowledgeable declined from last year.</a:t>
            </a:r>
          </a:p>
        </p:txBody>
      </p:sp>
      <p:graphicFrame>
        <p:nvGraphicFramePr>
          <p:cNvPr id="13" name="Table 12"/>
          <p:cNvGraphicFramePr>
            <a:graphicFrameLocks noGrp="1"/>
          </p:cNvGraphicFramePr>
          <p:nvPr>
            <p:extLst>
              <p:ext uri="{D42A27DB-BD31-4B8C-83A1-F6EECF244321}">
                <p14:modId xmlns:p14="http://schemas.microsoft.com/office/powerpoint/2010/main" val="3932836431"/>
              </p:ext>
            </p:extLst>
          </p:nvPr>
        </p:nvGraphicFramePr>
        <p:xfrm>
          <a:off x="5614220" y="2481330"/>
          <a:ext cx="4591664" cy="2051623"/>
        </p:xfrm>
        <a:graphic>
          <a:graphicData uri="http://schemas.openxmlformats.org/drawingml/2006/table">
            <a:tbl>
              <a:tblPr/>
              <a:tblGrid>
                <a:gridCol w="2412876">
                  <a:extLst>
                    <a:ext uri="{9D8B030D-6E8A-4147-A177-3AD203B41FA5}">
                      <a16:colId xmlns:a16="http://schemas.microsoft.com/office/drawing/2014/main" val="20000"/>
                    </a:ext>
                  </a:extLst>
                </a:gridCol>
                <a:gridCol w="1089394">
                  <a:extLst>
                    <a:ext uri="{9D8B030D-6E8A-4147-A177-3AD203B41FA5}">
                      <a16:colId xmlns:a16="http://schemas.microsoft.com/office/drawing/2014/main" val="20001"/>
                    </a:ext>
                  </a:extLst>
                </a:gridCol>
                <a:gridCol w="1089394">
                  <a:extLst>
                    <a:ext uri="{9D8B030D-6E8A-4147-A177-3AD203B41FA5}">
                      <a16:colId xmlns:a16="http://schemas.microsoft.com/office/drawing/2014/main" val="20002"/>
                    </a:ext>
                  </a:extLst>
                </a:gridCol>
              </a:tblGrid>
              <a:tr h="341108">
                <a:tc>
                  <a:txBody>
                    <a:bodyPr/>
                    <a:lstStyle/>
                    <a:p>
                      <a:pPr algn="ctr" fontAlgn="b">
                        <a:lnSpc>
                          <a:spcPts val="2050"/>
                        </a:lnSpc>
                      </a:pPr>
                      <a:endParaRPr lang="en-US" sz="1400" b="1" i="1" u="sng" strike="noStrike" dirty="0">
                        <a:solidFill>
                          <a:schemeClr val="tx1"/>
                        </a:solidFill>
                        <a:effectLst/>
                        <a:latin typeface="+mn-lt"/>
                      </a:endParaRPr>
                    </a:p>
                  </a:txBody>
                  <a:tcPr marL="9525" marR="9525" marT="9525" marB="0" anchor="b">
                    <a:lnL>
                      <a:noFill/>
                    </a:lnL>
                    <a:lnR>
                      <a:noFill/>
                    </a:lnR>
                    <a:lnT>
                      <a:noFill/>
                    </a:lnT>
                    <a:lnB>
                      <a:noFill/>
                    </a:lnB>
                  </a:tcPr>
                </a:tc>
                <a:tc>
                  <a:txBody>
                    <a:bodyPr/>
                    <a:lstStyle/>
                    <a:p>
                      <a:pPr algn="ctr" fontAlgn="b">
                        <a:lnSpc>
                          <a:spcPts val="2050"/>
                        </a:lnSpc>
                      </a:pPr>
                      <a:r>
                        <a:rPr lang="en-US" sz="1400" b="1" i="0" u="sng" strike="noStrike" dirty="0">
                          <a:solidFill>
                            <a:schemeClr val="tx1"/>
                          </a:solidFill>
                          <a:effectLst/>
                          <a:latin typeface="+mn-lt"/>
                        </a:rPr>
                        <a:t>2018</a:t>
                      </a:r>
                    </a:p>
                  </a:txBody>
                  <a:tcPr marL="9525" marR="9525" marT="9525" marB="0" anchor="b">
                    <a:lnL>
                      <a:noFill/>
                    </a:lnL>
                    <a:lnR>
                      <a:noFill/>
                    </a:lnR>
                    <a:lnT>
                      <a:noFill/>
                    </a:lnT>
                    <a:lnB>
                      <a:noFill/>
                    </a:lnB>
                  </a:tcPr>
                </a:tc>
                <a:tc>
                  <a:txBody>
                    <a:bodyPr/>
                    <a:lstStyle/>
                    <a:p>
                      <a:pPr algn="ctr" fontAlgn="b">
                        <a:lnSpc>
                          <a:spcPts val="2050"/>
                        </a:lnSpc>
                      </a:pPr>
                      <a:r>
                        <a:rPr lang="en-US" sz="1400" b="1" i="0" u="sng" strike="noStrike" dirty="0">
                          <a:solidFill>
                            <a:schemeClr val="tx1"/>
                          </a:solidFill>
                          <a:effectLst/>
                          <a:latin typeface="+mn-lt"/>
                        </a:rPr>
                        <a:t>2017</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528848">
                <a:tc>
                  <a:txBody>
                    <a:bodyPr/>
                    <a:lstStyle/>
                    <a:p>
                      <a:pPr marL="0" algn="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Very knowledgeable</a:t>
                      </a:r>
                    </a:p>
                  </a:txBody>
                  <a:tcPr marL="9525" marR="9525" marT="9525" marB="0" anchor="ctr">
                    <a:lnL>
                      <a:noFill/>
                    </a:lnL>
                    <a:lnR>
                      <a:noFill/>
                    </a:lnR>
                    <a:lnT>
                      <a:noFill/>
                    </a:lnT>
                    <a:lnB>
                      <a:noFill/>
                    </a:lnB>
                  </a:tcPr>
                </a:tc>
                <a:tc>
                  <a:txBody>
                    <a:bodyPr/>
                    <a:lstStyle/>
                    <a:p>
                      <a:pPr marL="0" algn="ctr" defTabSz="914400" rtl="0" eaLnBrk="1" fontAlgn="b" latinLnBrk="0" hangingPunct="1">
                        <a:lnSpc>
                          <a:spcPts val="2050"/>
                        </a:lnSpc>
                      </a:pPr>
                      <a:r>
                        <a:rPr lang="en-US" sz="1400" b="0" i="0" u="none" strike="noStrike" kern="1200">
                          <a:solidFill>
                            <a:srgbClr val="000000"/>
                          </a:solidFill>
                          <a:effectLst/>
                          <a:latin typeface="+mn-lt"/>
                          <a:ea typeface="+mn-ea"/>
                          <a:cs typeface="+mn-cs"/>
                        </a:rPr>
                        <a:t>16%</a:t>
                      </a:r>
                      <a:endParaRPr lang="en-US" sz="1400" b="0" i="0" u="none" strike="noStrike" kern="1200" dirty="0">
                        <a:solidFill>
                          <a:srgbClr val="000000"/>
                        </a:solidFill>
                        <a:effectLst/>
                        <a:latin typeface="+mn-lt"/>
                        <a:ea typeface="+mn-ea"/>
                        <a:cs typeface="+mn-cs"/>
                      </a:endParaRPr>
                    </a:p>
                  </a:txBody>
                  <a:tcPr marL="9525" marR="9525" marT="9525" marB="0" anchor="ctr">
                    <a:lnL>
                      <a:noFill/>
                    </a:lnL>
                    <a:lnR>
                      <a:noFill/>
                    </a:lnR>
                    <a:lnT>
                      <a:noFill/>
                    </a:lnT>
                    <a:lnB>
                      <a:noFill/>
                    </a:lnB>
                  </a:tcPr>
                </a:tc>
                <a:tc>
                  <a:txBody>
                    <a:bodyPr/>
                    <a:lstStyle/>
                    <a:p>
                      <a:pPr marL="0" algn="ctr" defTabSz="914400" rtl="0" eaLnBrk="1" fontAlgn="b" latinLnBrk="0" hangingPunct="1">
                        <a:lnSpc>
                          <a:spcPts val="2050"/>
                        </a:lnSpc>
                      </a:pPr>
                      <a:r>
                        <a:rPr lang="en-US" sz="1400" b="0" i="0" u="none" strike="noStrike" kern="1200">
                          <a:solidFill>
                            <a:srgbClr val="000000"/>
                          </a:solidFill>
                          <a:effectLst/>
                          <a:latin typeface="+mn-lt"/>
                          <a:ea typeface="+mn-ea"/>
                          <a:cs typeface="+mn-cs"/>
                        </a:rPr>
                        <a:t>13%</a:t>
                      </a:r>
                      <a:endParaRPr lang="en-US" sz="1400" b="0" i="0" u="none" strike="noStrike" kern="1200" dirty="0">
                        <a:solidFill>
                          <a:srgbClr val="000000"/>
                        </a:solidFill>
                        <a:effectLst/>
                        <a:latin typeface="+mn-lt"/>
                        <a:ea typeface="+mn-ea"/>
                        <a:cs typeface="+mn-cs"/>
                      </a:endParaRP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568110">
                <a:tc>
                  <a:txBody>
                    <a:bodyPr/>
                    <a:lstStyle/>
                    <a:p>
                      <a:pPr marL="0" algn="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Somewhat knowledgeable</a:t>
                      </a:r>
                    </a:p>
                  </a:txBody>
                  <a:tcPr marL="9525" marR="9525" marT="9525" marB="0" anchor="ctr">
                    <a:lnL>
                      <a:noFill/>
                    </a:lnL>
                    <a:lnR>
                      <a:noFill/>
                    </a:lnR>
                    <a:lnT>
                      <a:noFill/>
                    </a:lnT>
                    <a:lnB>
                      <a:noFill/>
                    </a:lnB>
                  </a:tcPr>
                </a:tc>
                <a:tc>
                  <a:txBody>
                    <a:bodyPr/>
                    <a:lstStyle/>
                    <a:p>
                      <a:pPr marL="0" algn="ctr" defTabSz="914400" rtl="0" eaLnBrk="1" fontAlgn="b" latinLnBrk="0" hangingPunct="1">
                        <a:lnSpc>
                          <a:spcPts val="2050"/>
                        </a:lnSpc>
                      </a:pPr>
                      <a:r>
                        <a:rPr lang="en-US" sz="1400" b="0" i="0" u="none" strike="noStrike" kern="1200">
                          <a:solidFill>
                            <a:srgbClr val="000000"/>
                          </a:solidFill>
                          <a:effectLst/>
                          <a:latin typeface="+mn-lt"/>
                          <a:ea typeface="+mn-ea"/>
                          <a:cs typeface="+mn-cs"/>
                        </a:rPr>
                        <a:t>51%</a:t>
                      </a:r>
                      <a:endParaRPr lang="en-US" sz="1400" b="0" i="0" u="none" strike="noStrike" kern="1200" dirty="0">
                        <a:solidFill>
                          <a:srgbClr val="000000"/>
                        </a:solidFill>
                        <a:effectLst/>
                        <a:latin typeface="+mn-lt"/>
                        <a:ea typeface="+mn-ea"/>
                        <a:cs typeface="+mn-cs"/>
                      </a:endParaRPr>
                    </a:p>
                  </a:txBody>
                  <a:tcPr marL="9525" marR="9525" marT="9525" marB="0" anchor="ctr">
                    <a:lnL>
                      <a:noFill/>
                    </a:lnL>
                    <a:lnR>
                      <a:noFill/>
                    </a:lnR>
                    <a:lnT>
                      <a:noFill/>
                    </a:lnT>
                    <a:lnB>
                      <a:noFill/>
                    </a:lnB>
                  </a:tcPr>
                </a:tc>
                <a:tc>
                  <a:txBody>
                    <a:bodyPr/>
                    <a:lstStyle/>
                    <a:p>
                      <a:pPr marL="0" algn="ct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47%</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613557">
                <a:tc>
                  <a:txBody>
                    <a:bodyPr/>
                    <a:lstStyle/>
                    <a:p>
                      <a:pPr marL="0" algn="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Not at all knowledgeable</a:t>
                      </a:r>
                    </a:p>
                  </a:txBody>
                  <a:tcPr marL="9525" marR="9525" marT="9525" marB="0" anchor="ctr">
                    <a:lnL>
                      <a:noFill/>
                    </a:lnL>
                    <a:lnR>
                      <a:noFill/>
                    </a:lnR>
                    <a:lnT>
                      <a:noFill/>
                    </a:lnT>
                    <a:lnB>
                      <a:noFill/>
                    </a:lnB>
                  </a:tcPr>
                </a:tc>
                <a:tc>
                  <a:txBody>
                    <a:bodyPr/>
                    <a:lstStyle/>
                    <a:p>
                      <a:pPr marL="0" algn="ctr" defTabSz="914400" rtl="0" eaLnBrk="1" fontAlgn="b" latinLnBrk="0" hangingPunct="1">
                        <a:lnSpc>
                          <a:spcPts val="2050"/>
                        </a:lnSpc>
                      </a:pPr>
                      <a:r>
                        <a:rPr lang="en-US" sz="1400" b="0" i="0" u="none" strike="noStrike" kern="1200">
                          <a:solidFill>
                            <a:srgbClr val="000000"/>
                          </a:solidFill>
                          <a:effectLst/>
                          <a:latin typeface="+mn-lt"/>
                          <a:ea typeface="+mn-ea"/>
                          <a:cs typeface="+mn-cs"/>
                        </a:rPr>
                        <a:t>33%</a:t>
                      </a:r>
                      <a:endParaRPr lang="en-US" sz="1400" b="0" i="0" u="none" strike="noStrike" kern="1200" dirty="0">
                        <a:solidFill>
                          <a:srgbClr val="000000"/>
                        </a:solidFill>
                        <a:effectLst/>
                        <a:latin typeface="+mn-lt"/>
                        <a:ea typeface="+mn-ea"/>
                        <a:cs typeface="+mn-cs"/>
                      </a:endParaRPr>
                    </a:p>
                  </a:txBody>
                  <a:tcPr marL="9525" marR="9525" marT="9525" marB="0" anchor="ctr">
                    <a:lnL>
                      <a:noFill/>
                    </a:lnL>
                    <a:lnR>
                      <a:noFill/>
                    </a:lnR>
                    <a:lnT>
                      <a:noFill/>
                    </a:lnT>
                    <a:lnB>
                      <a:noFill/>
                    </a:lnB>
                  </a:tcPr>
                </a:tc>
                <a:tc>
                  <a:txBody>
                    <a:bodyPr/>
                    <a:lstStyle/>
                    <a:p>
                      <a:pPr marL="0" algn="ct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40%</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bl>
          </a:graphicData>
        </a:graphic>
      </p:graphicFrame>
      <p:cxnSp>
        <p:nvCxnSpPr>
          <p:cNvPr id="14" name="Straight Arrow Connector 13"/>
          <p:cNvCxnSpPr/>
          <p:nvPr/>
        </p:nvCxnSpPr>
        <p:spPr>
          <a:xfrm flipH="1">
            <a:off x="8836189" y="4163498"/>
            <a:ext cx="464" cy="152400"/>
          </a:xfrm>
          <a:prstGeom prst="straightConnector1">
            <a:avLst/>
          </a:prstGeom>
          <a:ln w="25400">
            <a:solidFill>
              <a:srgbClr val="FF0000"/>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747118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491180675"/>
              </p:ext>
            </p:extLst>
          </p:nvPr>
        </p:nvGraphicFramePr>
        <p:xfrm>
          <a:off x="222739" y="1773912"/>
          <a:ext cx="8886428" cy="43905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0" name="Table 49"/>
          <p:cNvGraphicFramePr>
            <a:graphicFrameLocks noGrp="1"/>
          </p:cNvGraphicFramePr>
          <p:nvPr>
            <p:extLst>
              <p:ext uri="{D42A27DB-BD31-4B8C-83A1-F6EECF244321}">
                <p14:modId xmlns:p14="http://schemas.microsoft.com/office/powerpoint/2010/main" val="1340313256"/>
              </p:ext>
            </p:extLst>
          </p:nvPr>
        </p:nvGraphicFramePr>
        <p:xfrm>
          <a:off x="9198102" y="1493519"/>
          <a:ext cx="2138491" cy="4226560"/>
        </p:xfrm>
        <a:graphic>
          <a:graphicData uri="http://schemas.openxmlformats.org/drawingml/2006/table">
            <a:tbl>
              <a:tblPr/>
              <a:tblGrid>
                <a:gridCol w="503163">
                  <a:extLst>
                    <a:ext uri="{9D8B030D-6E8A-4147-A177-3AD203B41FA5}">
                      <a16:colId xmlns:a16="http://schemas.microsoft.com/office/drawing/2014/main" val="20000"/>
                    </a:ext>
                  </a:extLst>
                </a:gridCol>
                <a:gridCol w="503163">
                  <a:extLst>
                    <a:ext uri="{9D8B030D-6E8A-4147-A177-3AD203B41FA5}">
                      <a16:colId xmlns:a16="http://schemas.microsoft.com/office/drawing/2014/main" val="20001"/>
                    </a:ext>
                  </a:extLst>
                </a:gridCol>
                <a:gridCol w="587056">
                  <a:extLst>
                    <a:ext uri="{9D8B030D-6E8A-4147-A177-3AD203B41FA5}">
                      <a16:colId xmlns:a16="http://schemas.microsoft.com/office/drawing/2014/main" val="20002"/>
                    </a:ext>
                  </a:extLst>
                </a:gridCol>
                <a:gridCol w="545109">
                  <a:extLst>
                    <a:ext uri="{9D8B030D-6E8A-4147-A177-3AD203B41FA5}">
                      <a16:colId xmlns:a16="http://schemas.microsoft.com/office/drawing/2014/main" val="20003"/>
                    </a:ext>
                  </a:extLst>
                </a:gridCol>
              </a:tblGrid>
              <a:tr h="339505">
                <a:tc>
                  <a:txBody>
                    <a:bodyPr/>
                    <a:lstStyle/>
                    <a:p>
                      <a:pPr marL="0" algn="ctr" defTabSz="914400" rtl="0" eaLnBrk="1" fontAlgn="b" latinLnBrk="0" hangingPunct="1">
                        <a:lnSpc>
                          <a:spcPts val="2050"/>
                        </a:lnSpc>
                      </a:pPr>
                      <a:r>
                        <a:rPr lang="en-US" sz="1200" b="1" i="1" u="sng" strike="noStrike" kern="1200" dirty="0">
                          <a:solidFill>
                            <a:schemeClr val="tx1"/>
                          </a:solidFill>
                          <a:effectLst/>
                          <a:latin typeface="+mn-lt"/>
                          <a:ea typeface="+mn-ea"/>
                          <a:cs typeface="+mn-cs"/>
                        </a:rPr>
                        <a:t>2018</a:t>
                      </a:r>
                    </a:p>
                  </a:txBody>
                  <a:tcPr marL="9525" marR="9525" marT="9525" marB="0" anchor="ctr">
                    <a:lnL>
                      <a:noFill/>
                    </a:lnL>
                    <a:lnR>
                      <a:noFill/>
                    </a:lnR>
                    <a:lnT>
                      <a:noFill/>
                    </a:lnT>
                    <a:lnB>
                      <a:noFill/>
                    </a:lnB>
                  </a:tcPr>
                </a:tc>
                <a:tc>
                  <a:txBody>
                    <a:bodyPr/>
                    <a:lstStyle/>
                    <a:p>
                      <a:pPr marL="0" algn="ctr" defTabSz="914400" rtl="0" eaLnBrk="1" fontAlgn="b" latinLnBrk="0" hangingPunct="1">
                        <a:lnSpc>
                          <a:spcPts val="2050"/>
                        </a:lnSpc>
                      </a:pPr>
                      <a:r>
                        <a:rPr lang="en-US" sz="1200" b="1" i="1" u="sng" strike="noStrike" kern="1200" dirty="0">
                          <a:solidFill>
                            <a:schemeClr val="tx1"/>
                          </a:solidFill>
                          <a:effectLst/>
                          <a:latin typeface="+mn-lt"/>
                          <a:ea typeface="+mn-ea"/>
                          <a:cs typeface="+mn-cs"/>
                        </a:rPr>
                        <a:t>2017</a:t>
                      </a:r>
                    </a:p>
                  </a:txBody>
                  <a:tcPr marL="9525" marR="9525" marT="9525" marB="0" anchor="ctr">
                    <a:lnL>
                      <a:noFill/>
                    </a:lnL>
                    <a:lnR>
                      <a:noFill/>
                    </a:lnR>
                    <a:lnT>
                      <a:noFill/>
                    </a:lnT>
                    <a:lnB>
                      <a:noFill/>
                    </a:lnB>
                  </a:tcPr>
                </a:tc>
                <a:tc>
                  <a:txBody>
                    <a:bodyPr/>
                    <a:lstStyle/>
                    <a:p>
                      <a:pPr marL="0" algn="ctr" defTabSz="914400" rtl="0" eaLnBrk="1" fontAlgn="b" latinLnBrk="0" hangingPunct="1">
                        <a:lnSpc>
                          <a:spcPts val="2050"/>
                        </a:lnSpc>
                      </a:pPr>
                      <a:r>
                        <a:rPr lang="en-US" sz="1200" b="1" i="1" u="sng" strike="noStrike" kern="1200" dirty="0">
                          <a:solidFill>
                            <a:schemeClr val="tx1"/>
                          </a:solidFill>
                          <a:effectLst/>
                          <a:latin typeface="+mn-lt"/>
                          <a:ea typeface="+mn-ea"/>
                          <a:cs typeface="+mn-cs"/>
                        </a:rPr>
                        <a:t>2016</a:t>
                      </a:r>
                    </a:p>
                  </a:txBody>
                  <a:tcPr marL="9525" marR="9525" marT="9525" marB="0" anchor="ctr">
                    <a:lnL>
                      <a:noFill/>
                    </a:lnL>
                    <a:lnR>
                      <a:noFill/>
                    </a:lnR>
                    <a:lnT>
                      <a:noFill/>
                    </a:lnT>
                    <a:lnB>
                      <a:noFill/>
                    </a:lnB>
                  </a:tcPr>
                </a:tc>
                <a:tc>
                  <a:txBody>
                    <a:bodyPr/>
                    <a:lstStyle/>
                    <a:p>
                      <a:pPr algn="ctr" fontAlgn="b">
                        <a:lnSpc>
                          <a:spcPts val="2050"/>
                        </a:lnSpc>
                      </a:pPr>
                      <a:r>
                        <a:rPr lang="en-US" sz="1200" b="1" i="1" u="sng" strike="noStrike" dirty="0">
                          <a:solidFill>
                            <a:schemeClr val="tx1"/>
                          </a:solidFill>
                          <a:effectLst/>
                          <a:latin typeface="+mn-lt"/>
                        </a:rPr>
                        <a:t>2015</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559302">
                <a:tc>
                  <a:txBody>
                    <a:bodyPr/>
                    <a:lstStyle/>
                    <a:p>
                      <a:pPr algn="ctr" fontAlgn="b">
                        <a:lnSpc>
                          <a:spcPts val="2050"/>
                        </a:lnSpc>
                      </a:pPr>
                      <a:r>
                        <a:rPr lang="en-US" sz="1200" b="0" i="1" u="none" strike="noStrike">
                          <a:solidFill>
                            <a:srgbClr val="000000"/>
                          </a:solidFill>
                          <a:effectLst/>
                          <a:latin typeface="+mn-lt"/>
                        </a:rPr>
                        <a:t>70%</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59%</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64%</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61%</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311487">
                <a:tc>
                  <a:txBody>
                    <a:bodyPr/>
                    <a:lstStyle/>
                    <a:p>
                      <a:pPr algn="ctr" fontAlgn="b">
                        <a:lnSpc>
                          <a:spcPts val="2050"/>
                        </a:lnSpc>
                      </a:pPr>
                      <a:r>
                        <a:rPr lang="en-US" sz="1200" b="0" i="1" u="none" strike="noStrike">
                          <a:solidFill>
                            <a:srgbClr val="000000"/>
                          </a:solidFill>
                          <a:effectLst/>
                          <a:latin typeface="+mn-lt"/>
                        </a:rPr>
                        <a:t>74%</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69%</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71%</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71%</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522492">
                <a:tc>
                  <a:txBody>
                    <a:bodyPr/>
                    <a:lstStyle/>
                    <a:p>
                      <a:pPr algn="ctr" fontAlgn="b">
                        <a:lnSpc>
                          <a:spcPts val="2050"/>
                        </a:lnSpc>
                      </a:pPr>
                      <a:r>
                        <a:rPr lang="en-US" sz="1200" b="0" i="1" u="none" strike="noStrike">
                          <a:solidFill>
                            <a:srgbClr val="000000"/>
                          </a:solidFill>
                          <a:effectLst/>
                          <a:latin typeface="+mn-lt"/>
                        </a:rPr>
                        <a:t>66%</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57%</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57%</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55%</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371774">
                <a:tc>
                  <a:txBody>
                    <a:bodyPr/>
                    <a:lstStyle/>
                    <a:p>
                      <a:pPr algn="ctr" fontAlgn="b">
                        <a:lnSpc>
                          <a:spcPts val="2050"/>
                        </a:lnSpc>
                      </a:pPr>
                      <a:r>
                        <a:rPr lang="en-US" sz="1200" b="0" i="1" u="none" strike="noStrike">
                          <a:solidFill>
                            <a:srgbClr val="000000"/>
                          </a:solidFill>
                          <a:effectLst/>
                          <a:latin typeface="+mn-lt"/>
                        </a:rPr>
                        <a:t>62%</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55%</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55%</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50%</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454042">
                <a:tc>
                  <a:txBody>
                    <a:bodyPr/>
                    <a:lstStyle/>
                    <a:p>
                      <a:pPr algn="ctr" fontAlgn="b">
                        <a:lnSpc>
                          <a:spcPts val="2050"/>
                        </a:lnSpc>
                      </a:pPr>
                      <a:r>
                        <a:rPr lang="en-US" sz="1200" b="0" i="1" u="none" strike="noStrike">
                          <a:solidFill>
                            <a:srgbClr val="000000"/>
                          </a:solidFill>
                          <a:effectLst/>
                          <a:latin typeface="+mn-lt"/>
                        </a:rPr>
                        <a:t>60%</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48%</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49%</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49%</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r h="437921">
                <a:tc>
                  <a:txBody>
                    <a:bodyPr/>
                    <a:lstStyle/>
                    <a:p>
                      <a:pPr algn="ctr" fontAlgn="b">
                        <a:lnSpc>
                          <a:spcPts val="2050"/>
                        </a:lnSpc>
                      </a:pPr>
                      <a:r>
                        <a:rPr lang="en-US" sz="1200" b="0" i="1" u="none" strike="noStrike">
                          <a:solidFill>
                            <a:srgbClr val="000000"/>
                          </a:solidFill>
                          <a:effectLst/>
                          <a:latin typeface="+mn-lt"/>
                        </a:rPr>
                        <a:t>53%</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43%</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N/A</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N/A</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462206">
                <a:tc>
                  <a:txBody>
                    <a:bodyPr/>
                    <a:lstStyle/>
                    <a:p>
                      <a:pPr algn="ctr" fontAlgn="b">
                        <a:lnSpc>
                          <a:spcPts val="2050"/>
                        </a:lnSpc>
                      </a:pPr>
                      <a:r>
                        <a:rPr lang="en-US" sz="1200" b="0" i="1" u="none" strike="noStrike" dirty="0">
                          <a:solidFill>
                            <a:srgbClr val="000000"/>
                          </a:solidFill>
                          <a:effectLst/>
                          <a:latin typeface="+mn-lt"/>
                        </a:rPr>
                        <a:t>51%</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40%</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38%</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43%</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extLst>
                  <a:ext uri="{0D108BD9-81ED-4DB2-BD59-A6C34878D82A}">
                    <a16:rowId xmlns:a16="http://schemas.microsoft.com/office/drawing/2014/main" val="10007"/>
                  </a:ext>
                </a:extLst>
              </a:tr>
              <a:tr h="375961">
                <a:tc>
                  <a:txBody>
                    <a:bodyPr/>
                    <a:lstStyle/>
                    <a:p>
                      <a:pPr algn="ctr" fontAlgn="b">
                        <a:lnSpc>
                          <a:spcPts val="2050"/>
                        </a:lnSpc>
                      </a:pPr>
                      <a:r>
                        <a:rPr lang="en-US" sz="1200" b="0" i="1" u="none" strike="noStrike" dirty="0">
                          <a:solidFill>
                            <a:srgbClr val="000000"/>
                          </a:solidFill>
                          <a:effectLst/>
                          <a:latin typeface="+mn-lt"/>
                        </a:rPr>
                        <a:t>49%</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41%</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N/A</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N/A</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extLst>
                  <a:ext uri="{0D108BD9-81ED-4DB2-BD59-A6C34878D82A}">
                    <a16:rowId xmlns:a16="http://schemas.microsoft.com/office/drawing/2014/main" val="10008"/>
                  </a:ext>
                </a:extLst>
              </a:tr>
              <a:tr h="391870">
                <a:tc>
                  <a:txBody>
                    <a:bodyPr/>
                    <a:lstStyle/>
                    <a:p>
                      <a:pPr algn="ctr" fontAlgn="b">
                        <a:lnSpc>
                          <a:spcPts val="2050"/>
                        </a:lnSpc>
                      </a:pPr>
                      <a:r>
                        <a:rPr lang="en-US" sz="1200" b="0" i="1" u="none" strike="noStrike">
                          <a:solidFill>
                            <a:srgbClr val="000000"/>
                          </a:solidFill>
                          <a:effectLst/>
                          <a:latin typeface="+mn-lt"/>
                        </a:rPr>
                        <a:t>33%</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26%</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a:solidFill>
                            <a:srgbClr val="000000"/>
                          </a:solidFill>
                          <a:effectLst/>
                          <a:latin typeface="+mn-lt"/>
                        </a:rPr>
                        <a:t>19%</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N/A</a:t>
                      </a:r>
                    </a:p>
                  </a:txBody>
                  <a:tcPr marL="9525" marR="9525" marT="9525" marB="0" anchor="ctr">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10" name="Object 9" hidden="1"/>
          <p:cNvGraphicFramePr>
            <a:graphicFrameLocks noChangeAspect="1"/>
          </p:cNvGraphicFramePr>
          <p:nvPr>
            <p:custDataLst>
              <p:tags r:id="rId2"/>
            </p:custDataLst>
            <p:extLst/>
          </p:nvPr>
        </p:nvGraphicFramePr>
        <p:xfrm>
          <a:off x="1525589" y="1589"/>
          <a:ext cx="1587" cy="1587"/>
        </p:xfrm>
        <a:graphic>
          <a:graphicData uri="http://schemas.openxmlformats.org/presentationml/2006/ole">
            <mc:AlternateContent xmlns:mc="http://schemas.openxmlformats.org/markup-compatibility/2006">
              <mc:Choice xmlns:v="urn:schemas-microsoft-com:vml" Requires="v">
                <p:oleObj spid="_x0000_s10668"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25589" y="1589"/>
                        <a:ext cx="1587" cy="1587"/>
                      </a:xfrm>
                      <a:prstGeom prst="rect">
                        <a:avLst/>
                      </a:prstGeom>
                    </p:spPr>
                  </p:pic>
                </p:oleObj>
              </mc:Fallback>
            </mc:AlternateContent>
          </a:graphicData>
        </a:graphic>
      </p:graphicFrame>
      <p:sp>
        <p:nvSpPr>
          <p:cNvPr id="2" name="Title 1"/>
          <p:cNvSpPr>
            <a:spLocks noGrp="1"/>
          </p:cNvSpPr>
          <p:nvPr>
            <p:ph type="title"/>
          </p:nvPr>
        </p:nvSpPr>
        <p:spPr>
          <a:xfrm>
            <a:off x="179293" y="217593"/>
            <a:ext cx="11761695" cy="988301"/>
          </a:xfrm>
        </p:spPr>
        <p:txBody>
          <a:bodyPr>
            <a:noAutofit/>
          </a:bodyPr>
          <a:lstStyle/>
          <a:p>
            <a:r>
              <a:rPr lang="en-US" sz="2400" dirty="0"/>
              <a:t>Consumers are more concerned about all of the purchase considerations listed than last year, which is the first time for these increases.</a:t>
            </a:r>
          </a:p>
        </p:txBody>
      </p:sp>
      <p:sp>
        <p:nvSpPr>
          <p:cNvPr id="4" name="Text Placeholder 3"/>
          <p:cNvSpPr>
            <a:spLocks noGrp="1"/>
          </p:cNvSpPr>
          <p:nvPr>
            <p:ph type="body" sz="quarter" idx="10"/>
          </p:nvPr>
        </p:nvSpPr>
        <p:spPr>
          <a:xfrm>
            <a:off x="585057" y="6205538"/>
            <a:ext cx="8524109" cy="390525"/>
          </a:xfrm>
        </p:spPr>
        <p:txBody>
          <a:bodyPr/>
          <a:lstStyle/>
          <a:p>
            <a:pPr>
              <a:spcBef>
                <a:spcPts val="0"/>
              </a:spcBef>
            </a:pPr>
            <a:r>
              <a:rPr lang="en-US" sz="800" dirty="0"/>
              <a:t>C11.  How concerned are you about each of the following when purchasing chicken? </a:t>
            </a:r>
          </a:p>
          <a:p>
            <a:pPr>
              <a:spcBef>
                <a:spcPts val="0"/>
              </a:spcBef>
            </a:pPr>
            <a:r>
              <a:rPr lang="en-US" sz="800" dirty="0"/>
              <a:t>Arrows indicate a significant increase/decrease from previous year at the 95% confidence level.   </a:t>
            </a:r>
            <a:endParaRPr lang="en-US" sz="800" dirty="0">
              <a:solidFill>
                <a:srgbClr val="FF0000"/>
              </a:solidFill>
            </a:endParaRPr>
          </a:p>
        </p:txBody>
      </p:sp>
      <p:sp>
        <p:nvSpPr>
          <p:cNvPr id="12" name="Text Placeholder 3"/>
          <p:cNvSpPr txBox="1">
            <a:spLocks/>
          </p:cNvSpPr>
          <p:nvPr/>
        </p:nvSpPr>
        <p:spPr>
          <a:xfrm>
            <a:off x="8917858" y="1165285"/>
            <a:ext cx="2722453" cy="390525"/>
          </a:xfrm>
          <a:prstGeom prst="rect">
            <a:avLst/>
          </a:prstGeom>
        </p:spPr>
        <p:txBody>
          <a:bodyPr vert="horz" lIns="45720" tIns="45720" rIns="45720" bIns="45720" rtlCol="0" anchor="b" anchorCtr="0">
            <a:noAutofit/>
          </a:bodyPr>
          <a:lstStyle>
            <a:lvl1pPr marL="0" indent="0" algn="l" defTabSz="685800" rtl="0" eaLnBrk="1" latinLnBrk="0" hangingPunct="1">
              <a:spcBef>
                <a:spcPct val="20000"/>
              </a:spcBef>
              <a:buClr>
                <a:srgbClr val="2DAFD7"/>
              </a:buClr>
              <a:buFontTx/>
              <a:buNone/>
              <a:defRPr lang="en-US" sz="1000" b="0" i="1" kern="1200" smtClean="0">
                <a:solidFill>
                  <a:schemeClr val="tx1"/>
                </a:solidFill>
                <a:latin typeface="Arial" panose="020B0604020202020204" pitchFamily="34" charset="0"/>
                <a:ea typeface="+mj-ea"/>
                <a:cs typeface="Arial" panose="020B0604020202020204" pitchFamily="34" charset="0"/>
              </a:defRPr>
            </a:lvl1pPr>
            <a:lvl2pPr marL="557213" indent="-214313"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2pPr>
            <a:lvl3pPr marL="942975" indent="-257175"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3pPr>
            <a:lvl4pPr marL="1200150" indent="-171450"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4pPr>
            <a:lvl5pPr marL="1543050" indent="-171450" algn="l" defTabSz="685800" rtl="0" eaLnBrk="1" latinLnBrk="0" hangingPunct="1">
              <a:spcBef>
                <a:spcPct val="20000"/>
              </a:spcBef>
              <a:buClr>
                <a:srgbClr val="2DAFD7"/>
              </a:buClr>
              <a:buFont typeface="Courier New" panose="02070309020205020404" pitchFamily="49" charset="0"/>
              <a:buChar char="o"/>
              <a:defRPr lang="en-US" sz="18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spcBef>
                <a:spcPts val="0"/>
              </a:spcBef>
            </a:pPr>
            <a:r>
              <a:rPr lang="en-US" sz="1200" b="1" dirty="0"/>
              <a:t>Extremely/Very Concerned</a:t>
            </a:r>
          </a:p>
        </p:txBody>
      </p:sp>
      <p:sp>
        <p:nvSpPr>
          <p:cNvPr id="33" name="Title 1"/>
          <p:cNvSpPr txBox="1">
            <a:spLocks/>
          </p:cNvSpPr>
          <p:nvPr/>
        </p:nvSpPr>
        <p:spPr>
          <a:xfrm>
            <a:off x="337657" y="1291483"/>
            <a:ext cx="3935504" cy="632165"/>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600" b="1" dirty="0">
                <a:solidFill>
                  <a:schemeClr val="tx1"/>
                </a:solidFill>
              </a:rPr>
              <a:t>Chicken Purchase Concerns</a:t>
            </a:r>
          </a:p>
          <a:p>
            <a:r>
              <a:rPr lang="en-US" sz="1200" i="1" dirty="0">
                <a:solidFill>
                  <a:schemeClr val="tx1"/>
                </a:solidFill>
              </a:rPr>
              <a:t>Base: Purchase </a:t>
            </a:r>
            <a:r>
              <a:rPr lang="en-US" sz="1200" i="1">
                <a:solidFill>
                  <a:schemeClr val="tx1"/>
                </a:solidFill>
              </a:rPr>
              <a:t>Chicken (964) </a:t>
            </a:r>
            <a:endParaRPr lang="en-US" sz="1200" i="1" dirty="0">
              <a:solidFill>
                <a:schemeClr val="tx1"/>
              </a:solidFill>
            </a:endParaRPr>
          </a:p>
        </p:txBody>
      </p:sp>
      <p:cxnSp>
        <p:nvCxnSpPr>
          <p:cNvPr id="49" name="Straight Arrow Connector 48"/>
          <p:cNvCxnSpPr/>
          <p:nvPr/>
        </p:nvCxnSpPr>
        <p:spPr>
          <a:xfrm flipV="1">
            <a:off x="9654126" y="2055421"/>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63" name="Straight Arrow Connector 62"/>
          <p:cNvCxnSpPr/>
          <p:nvPr/>
        </p:nvCxnSpPr>
        <p:spPr>
          <a:xfrm flipV="1">
            <a:off x="9654126" y="2478998"/>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64" name="Straight Arrow Connector 63"/>
          <p:cNvCxnSpPr/>
          <p:nvPr/>
        </p:nvCxnSpPr>
        <p:spPr>
          <a:xfrm flipV="1">
            <a:off x="9654126" y="2902575"/>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65" name="Straight Arrow Connector 64"/>
          <p:cNvCxnSpPr/>
          <p:nvPr/>
        </p:nvCxnSpPr>
        <p:spPr>
          <a:xfrm flipV="1">
            <a:off x="9654126" y="3344082"/>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66" name="Straight Arrow Connector 65"/>
          <p:cNvCxnSpPr/>
          <p:nvPr/>
        </p:nvCxnSpPr>
        <p:spPr>
          <a:xfrm flipV="1">
            <a:off x="9654126" y="3758694"/>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67" name="Straight Arrow Connector 66"/>
          <p:cNvCxnSpPr/>
          <p:nvPr/>
        </p:nvCxnSpPr>
        <p:spPr>
          <a:xfrm flipV="1">
            <a:off x="9654126" y="4209166"/>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68" name="Straight Arrow Connector 67"/>
          <p:cNvCxnSpPr/>
          <p:nvPr/>
        </p:nvCxnSpPr>
        <p:spPr>
          <a:xfrm flipV="1">
            <a:off x="9654126" y="4641708"/>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69" name="Straight Arrow Connector 68"/>
          <p:cNvCxnSpPr/>
          <p:nvPr/>
        </p:nvCxnSpPr>
        <p:spPr>
          <a:xfrm flipV="1">
            <a:off x="9654126" y="5074250"/>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70" name="Straight Arrow Connector 69"/>
          <p:cNvCxnSpPr/>
          <p:nvPr/>
        </p:nvCxnSpPr>
        <p:spPr>
          <a:xfrm flipV="1">
            <a:off x="9654126" y="5461964"/>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71" name="Straight Arrow Connector 70"/>
          <p:cNvCxnSpPr/>
          <p:nvPr/>
        </p:nvCxnSpPr>
        <p:spPr>
          <a:xfrm flipH="1">
            <a:off x="10157058" y="2056787"/>
            <a:ext cx="464" cy="152400"/>
          </a:xfrm>
          <a:prstGeom prst="straightConnector1">
            <a:avLst/>
          </a:prstGeom>
          <a:ln w="25400">
            <a:solidFill>
              <a:srgbClr val="FF0000"/>
            </a:solidFill>
            <a:tailEnd type="triangle"/>
          </a:ln>
        </p:spPr>
        <p:style>
          <a:lnRef idx="1">
            <a:schemeClr val="accent3"/>
          </a:lnRef>
          <a:fillRef idx="0">
            <a:schemeClr val="accent3"/>
          </a:fillRef>
          <a:effectRef idx="0">
            <a:schemeClr val="accent3"/>
          </a:effectRef>
          <a:fontRef idx="minor">
            <a:schemeClr val="tx1"/>
          </a:fontRef>
        </p:style>
      </p:cxnSp>
      <p:cxnSp>
        <p:nvCxnSpPr>
          <p:cNvPr id="72" name="Straight Arrow Connector 71"/>
          <p:cNvCxnSpPr/>
          <p:nvPr/>
        </p:nvCxnSpPr>
        <p:spPr>
          <a:xfrm flipV="1">
            <a:off x="10157290" y="5461966"/>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73" name="Straight Arrow Connector 72"/>
          <p:cNvCxnSpPr/>
          <p:nvPr/>
        </p:nvCxnSpPr>
        <p:spPr>
          <a:xfrm flipV="1">
            <a:off x="10698515" y="3353046"/>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74" name="Straight Arrow Connector 73"/>
          <p:cNvCxnSpPr/>
          <p:nvPr/>
        </p:nvCxnSpPr>
        <p:spPr>
          <a:xfrm flipV="1">
            <a:off x="10698515" y="4641711"/>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391793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3200609613"/>
              </p:ext>
            </p:extLst>
          </p:nvPr>
        </p:nvGraphicFramePr>
        <p:xfrm>
          <a:off x="770965" y="1773912"/>
          <a:ext cx="9650850" cy="43905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Object 9" hidden="1"/>
          <p:cNvGraphicFramePr>
            <a:graphicFrameLocks noChangeAspect="1"/>
          </p:cNvGraphicFramePr>
          <p:nvPr>
            <p:custDataLst>
              <p:tags r:id="rId2"/>
            </p:custDataLst>
            <p:extLst/>
          </p:nvPr>
        </p:nvGraphicFramePr>
        <p:xfrm>
          <a:off x="1525589" y="1589"/>
          <a:ext cx="1587" cy="1587"/>
        </p:xfrm>
        <a:graphic>
          <a:graphicData uri="http://schemas.openxmlformats.org/presentationml/2006/ole">
            <mc:AlternateContent xmlns:mc="http://schemas.openxmlformats.org/markup-compatibility/2006">
              <mc:Choice xmlns:v="urn:schemas-microsoft-com:vml" Requires="v">
                <p:oleObj spid="_x0000_s2670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25589" y="1589"/>
                        <a:ext cx="1587" cy="1587"/>
                      </a:xfrm>
                      <a:prstGeom prst="rect">
                        <a:avLst/>
                      </a:prstGeom>
                    </p:spPr>
                  </p:pic>
                </p:oleObj>
              </mc:Fallback>
            </mc:AlternateContent>
          </a:graphicData>
        </a:graphic>
      </p:graphicFrame>
      <p:sp>
        <p:nvSpPr>
          <p:cNvPr id="2" name="Title 1"/>
          <p:cNvSpPr>
            <a:spLocks noGrp="1"/>
          </p:cNvSpPr>
          <p:nvPr>
            <p:ph type="title"/>
          </p:nvPr>
        </p:nvSpPr>
        <p:spPr>
          <a:xfrm>
            <a:off x="179293" y="217593"/>
            <a:ext cx="11914094" cy="988301"/>
          </a:xfrm>
        </p:spPr>
        <p:txBody>
          <a:bodyPr>
            <a:noAutofit/>
          </a:bodyPr>
          <a:lstStyle/>
          <a:p>
            <a:r>
              <a:rPr lang="en-US" sz="2400" dirty="0"/>
              <a:t>The majority of consumers who are concerned about the listed considerations would be more likely to purchase chicken if their concerns are addressed.</a:t>
            </a:r>
          </a:p>
        </p:txBody>
      </p:sp>
      <p:sp>
        <p:nvSpPr>
          <p:cNvPr id="4" name="Text Placeholder 3"/>
          <p:cNvSpPr>
            <a:spLocks noGrp="1"/>
          </p:cNvSpPr>
          <p:nvPr>
            <p:ph type="body" sz="quarter" idx="10"/>
          </p:nvPr>
        </p:nvSpPr>
        <p:spPr>
          <a:xfrm>
            <a:off x="585057" y="6205538"/>
            <a:ext cx="8524109" cy="390525"/>
          </a:xfrm>
        </p:spPr>
        <p:txBody>
          <a:bodyPr/>
          <a:lstStyle/>
          <a:p>
            <a:pPr>
              <a:spcBef>
                <a:spcPts val="0"/>
              </a:spcBef>
            </a:pPr>
            <a:r>
              <a:rPr lang="en-US" sz="800" dirty="0"/>
              <a:t>C12.  If your concerns about these areas were addressed, would you buy more chicken? </a:t>
            </a:r>
          </a:p>
        </p:txBody>
      </p:sp>
      <p:sp>
        <p:nvSpPr>
          <p:cNvPr id="33" name="Title 1"/>
          <p:cNvSpPr txBox="1">
            <a:spLocks/>
          </p:cNvSpPr>
          <p:nvPr/>
        </p:nvSpPr>
        <p:spPr>
          <a:xfrm>
            <a:off x="337656" y="1291483"/>
            <a:ext cx="9498005" cy="632165"/>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800" b="1" dirty="0">
                <a:solidFill>
                  <a:schemeClr val="tx1"/>
                </a:solidFill>
              </a:rPr>
              <a:t>Purchase More Chicken if Specific Concerns Addressed</a:t>
            </a:r>
            <a:endParaRPr lang="en-US" sz="1600" b="1" dirty="0">
              <a:solidFill>
                <a:schemeClr val="tx1"/>
              </a:solidFill>
            </a:endParaRPr>
          </a:p>
          <a:p>
            <a:r>
              <a:rPr lang="en-US" sz="1200" i="1" dirty="0">
                <a:solidFill>
                  <a:schemeClr val="tx1"/>
                </a:solidFill>
              </a:rPr>
              <a:t>Base = Purchase Chicken and Rate Individual Consideration as “Extremely” or “Very” Concerned (varies)</a:t>
            </a:r>
          </a:p>
        </p:txBody>
      </p:sp>
    </p:spTree>
    <p:extLst>
      <p:ext uri="{BB962C8B-B14F-4D97-AF65-F5344CB8AC3E}">
        <p14:creationId xmlns:p14="http://schemas.microsoft.com/office/powerpoint/2010/main" val="1599569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2087751725"/>
              </p:ext>
            </p:extLst>
          </p:nvPr>
        </p:nvGraphicFramePr>
        <p:xfrm>
          <a:off x="0" y="1869339"/>
          <a:ext cx="9936364" cy="43905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Object 9" hidden="1"/>
          <p:cNvGraphicFramePr>
            <a:graphicFrameLocks noChangeAspect="1"/>
          </p:cNvGraphicFramePr>
          <p:nvPr>
            <p:custDataLst>
              <p:tags r:id="rId2"/>
            </p:custDataLst>
            <p:extLst/>
          </p:nvPr>
        </p:nvGraphicFramePr>
        <p:xfrm>
          <a:off x="1525589" y="1589"/>
          <a:ext cx="1587" cy="1587"/>
        </p:xfrm>
        <a:graphic>
          <a:graphicData uri="http://schemas.openxmlformats.org/presentationml/2006/ole">
            <mc:AlternateContent xmlns:mc="http://schemas.openxmlformats.org/markup-compatibility/2006">
              <mc:Choice xmlns:v="urn:schemas-microsoft-com:vml" Requires="v">
                <p:oleObj spid="_x0000_s27729"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25589" y="1589"/>
                        <a:ext cx="1587" cy="1587"/>
                      </a:xfrm>
                      <a:prstGeom prst="rect">
                        <a:avLst/>
                      </a:prstGeom>
                    </p:spPr>
                  </p:pic>
                </p:oleObj>
              </mc:Fallback>
            </mc:AlternateContent>
          </a:graphicData>
        </a:graphic>
      </p:graphicFrame>
      <p:sp>
        <p:nvSpPr>
          <p:cNvPr id="4" name="Text Placeholder 3"/>
          <p:cNvSpPr>
            <a:spLocks noGrp="1"/>
          </p:cNvSpPr>
          <p:nvPr>
            <p:ph type="body" sz="quarter" idx="10"/>
          </p:nvPr>
        </p:nvSpPr>
        <p:spPr>
          <a:xfrm>
            <a:off x="585057" y="6205538"/>
            <a:ext cx="8524109" cy="390525"/>
          </a:xfrm>
        </p:spPr>
        <p:txBody>
          <a:bodyPr/>
          <a:lstStyle/>
          <a:p>
            <a:pPr>
              <a:spcBef>
                <a:spcPts val="0"/>
              </a:spcBef>
            </a:pPr>
            <a:r>
              <a:rPr lang="en-US" sz="800" dirty="0"/>
              <a:t>C13.  Which of the following would you like to learn more about for the chicken you buy and eat?</a:t>
            </a:r>
          </a:p>
        </p:txBody>
      </p:sp>
      <p:sp>
        <p:nvSpPr>
          <p:cNvPr id="33" name="Title 1"/>
          <p:cNvSpPr txBox="1">
            <a:spLocks/>
          </p:cNvSpPr>
          <p:nvPr/>
        </p:nvSpPr>
        <p:spPr>
          <a:xfrm>
            <a:off x="337656" y="1291483"/>
            <a:ext cx="5011091" cy="632165"/>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600" b="1" dirty="0">
                <a:solidFill>
                  <a:schemeClr val="tx1"/>
                </a:solidFill>
              </a:rPr>
              <a:t>Items Consumers Want to Know More About</a:t>
            </a:r>
          </a:p>
          <a:p>
            <a:r>
              <a:rPr lang="en-US" sz="1200" i="1" dirty="0">
                <a:solidFill>
                  <a:schemeClr val="tx1"/>
                </a:solidFill>
              </a:rPr>
              <a:t>Base: Purchase </a:t>
            </a:r>
            <a:r>
              <a:rPr lang="en-US" sz="1200" i="1">
                <a:solidFill>
                  <a:schemeClr val="tx1"/>
                </a:solidFill>
              </a:rPr>
              <a:t>Chicken (964) </a:t>
            </a:r>
            <a:endParaRPr lang="en-US" sz="1200" i="1" dirty="0">
              <a:solidFill>
                <a:schemeClr val="tx1"/>
              </a:solidFill>
            </a:endParaRPr>
          </a:p>
        </p:txBody>
      </p:sp>
      <p:sp>
        <p:nvSpPr>
          <p:cNvPr id="44" name="Title 1"/>
          <p:cNvSpPr>
            <a:spLocks noGrp="1"/>
          </p:cNvSpPr>
          <p:nvPr>
            <p:ph type="title"/>
          </p:nvPr>
        </p:nvSpPr>
        <p:spPr>
          <a:xfrm>
            <a:off x="179293" y="217593"/>
            <a:ext cx="11914094" cy="988301"/>
          </a:xfrm>
        </p:spPr>
        <p:txBody>
          <a:bodyPr>
            <a:noAutofit/>
          </a:bodyPr>
          <a:lstStyle/>
          <a:p>
            <a:r>
              <a:rPr lang="en-US" sz="2400" dirty="0"/>
              <a:t>Consumers want more information about the chicken they buy and eat.  </a:t>
            </a:r>
          </a:p>
        </p:txBody>
      </p:sp>
      <p:sp>
        <p:nvSpPr>
          <p:cNvPr id="45" name="Rounded Rectangle 44"/>
          <p:cNvSpPr/>
          <p:nvPr/>
        </p:nvSpPr>
        <p:spPr>
          <a:xfrm>
            <a:off x="9298998" y="3942271"/>
            <a:ext cx="1884849" cy="1623149"/>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11</a:t>
            </a:r>
            <a:r>
              <a:rPr lang="en-US" dirty="0"/>
              <a:t>% </a:t>
            </a:r>
          </a:p>
          <a:p>
            <a:pPr algn="ctr"/>
            <a:r>
              <a:rPr lang="en-US" sz="1600" dirty="0"/>
              <a:t>don’t need any additional information about chicken</a:t>
            </a:r>
          </a:p>
        </p:txBody>
      </p:sp>
      <p:sp>
        <p:nvSpPr>
          <p:cNvPr id="8" name="Rounded Rectangle 7"/>
          <p:cNvSpPr/>
          <p:nvPr/>
        </p:nvSpPr>
        <p:spPr>
          <a:xfrm>
            <a:off x="9298998" y="1923647"/>
            <a:ext cx="1884849" cy="1617601"/>
          </a:xfrm>
          <a:prstGeom prst="round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89</a:t>
            </a:r>
            <a:r>
              <a:rPr lang="en-US" dirty="0"/>
              <a:t>% </a:t>
            </a:r>
          </a:p>
          <a:p>
            <a:pPr algn="ctr"/>
            <a:r>
              <a:rPr lang="en-US" sz="1600" dirty="0"/>
              <a:t>want additional information about chicken</a:t>
            </a:r>
          </a:p>
        </p:txBody>
      </p:sp>
      <p:graphicFrame>
        <p:nvGraphicFramePr>
          <p:cNvPr id="9" name="Table 8"/>
          <p:cNvGraphicFramePr>
            <a:graphicFrameLocks noGrp="1"/>
          </p:cNvGraphicFramePr>
          <p:nvPr>
            <p:extLst>
              <p:ext uri="{D42A27DB-BD31-4B8C-83A1-F6EECF244321}">
                <p14:modId xmlns:p14="http://schemas.microsoft.com/office/powerpoint/2010/main" val="1634579116"/>
              </p:ext>
            </p:extLst>
          </p:nvPr>
        </p:nvGraphicFramePr>
        <p:xfrm>
          <a:off x="6648170" y="1607565"/>
          <a:ext cx="1850745" cy="4257502"/>
        </p:xfrm>
        <a:graphic>
          <a:graphicData uri="http://schemas.openxmlformats.org/drawingml/2006/table">
            <a:tbl>
              <a:tblPr/>
              <a:tblGrid>
                <a:gridCol w="1850745">
                  <a:extLst>
                    <a:ext uri="{9D8B030D-6E8A-4147-A177-3AD203B41FA5}">
                      <a16:colId xmlns:a16="http://schemas.microsoft.com/office/drawing/2014/main" val="20000"/>
                    </a:ext>
                  </a:extLst>
                </a:gridCol>
              </a:tblGrid>
              <a:tr h="376510">
                <a:tc>
                  <a:txBody>
                    <a:bodyPr/>
                    <a:lstStyle/>
                    <a:p>
                      <a:pPr algn="ctr" fontAlgn="b">
                        <a:lnSpc>
                          <a:spcPts val="2050"/>
                        </a:lnSpc>
                      </a:pPr>
                      <a:r>
                        <a:rPr lang="en-US" sz="1400" b="0" i="0" u="sng" strike="noStrike" dirty="0">
                          <a:solidFill>
                            <a:schemeClr val="tx1"/>
                          </a:solidFill>
                          <a:effectLst/>
                          <a:latin typeface="+mn-lt"/>
                        </a:rPr>
                        <a:t>Ranked 1</a:t>
                      </a:r>
                      <a:r>
                        <a:rPr lang="en-US" sz="1400" b="0" i="0" u="sng" strike="noStrike" baseline="30000" dirty="0">
                          <a:solidFill>
                            <a:schemeClr val="tx1"/>
                          </a:solidFill>
                          <a:effectLst/>
                          <a:latin typeface="+mn-lt"/>
                        </a:rPr>
                        <a:t>st</a:t>
                      </a:r>
                      <a:r>
                        <a:rPr lang="en-US" sz="1400" b="0" i="0" u="sng" strike="noStrike" dirty="0">
                          <a:solidFill>
                            <a:schemeClr val="tx1"/>
                          </a:solidFill>
                          <a:effectLst/>
                          <a:latin typeface="+mn-lt"/>
                        </a:rPr>
                        <a:t>, 2</a:t>
                      </a:r>
                      <a:r>
                        <a:rPr lang="en-US" sz="1400" b="0" i="0" u="sng" strike="noStrike" baseline="30000" dirty="0">
                          <a:solidFill>
                            <a:schemeClr val="tx1"/>
                          </a:solidFill>
                          <a:effectLst/>
                          <a:latin typeface="+mn-lt"/>
                        </a:rPr>
                        <a:t>nd</a:t>
                      </a:r>
                      <a:r>
                        <a:rPr lang="en-US" sz="1400" b="0" i="0" u="sng" strike="noStrike" dirty="0">
                          <a:solidFill>
                            <a:schemeClr val="tx1"/>
                          </a:solidFill>
                          <a:effectLst/>
                          <a:latin typeface="+mn-lt"/>
                        </a:rPr>
                        <a:t> or 3</a:t>
                      </a:r>
                      <a:r>
                        <a:rPr lang="en-US" sz="1400" b="0" i="0" u="sng" strike="noStrike" baseline="30000" dirty="0">
                          <a:solidFill>
                            <a:schemeClr val="tx1"/>
                          </a:solidFill>
                          <a:effectLst/>
                          <a:latin typeface="+mn-lt"/>
                        </a:rPr>
                        <a:t>rd</a:t>
                      </a:r>
                      <a:r>
                        <a:rPr lang="en-US" sz="1400" b="0" i="0" u="sng" strike="noStrike" dirty="0">
                          <a:solidFill>
                            <a:schemeClr val="tx1"/>
                          </a:solidFill>
                          <a:effectLst/>
                          <a:latin typeface="+mn-lt"/>
                        </a:rPr>
                        <a:t> </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492602">
                <a:tc>
                  <a:txBody>
                    <a:bodyPr/>
                    <a:lstStyle/>
                    <a:p>
                      <a:pPr marL="0" algn="ct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39%</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500332">
                <a:tc>
                  <a:txBody>
                    <a:bodyPr/>
                    <a:lstStyle/>
                    <a:p>
                      <a:pPr marL="0" algn="ct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39%</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439051">
                <a:tc>
                  <a:txBody>
                    <a:bodyPr/>
                    <a:lstStyle/>
                    <a:p>
                      <a:pPr marL="0" algn="ct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38%</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525316">
                <a:tc>
                  <a:txBody>
                    <a:bodyPr/>
                    <a:lstStyle/>
                    <a:p>
                      <a:pPr marL="0" algn="ct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37%</a:t>
                      </a: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432216">
                <a:tc>
                  <a:txBody>
                    <a:bodyPr/>
                    <a:lstStyle/>
                    <a:p>
                      <a:pPr marL="0" algn="ct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34%</a:t>
                      </a: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r h="525316">
                <a:tc>
                  <a:txBody>
                    <a:bodyPr/>
                    <a:lstStyle/>
                    <a:p>
                      <a:pPr marL="0" algn="ct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33%</a:t>
                      </a: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440843">
                <a:tc>
                  <a:txBody>
                    <a:bodyPr/>
                    <a:lstStyle/>
                    <a:p>
                      <a:pPr marL="0" algn="ct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29%</a:t>
                      </a:r>
                    </a:p>
                  </a:txBody>
                  <a:tcPr marL="9525" marR="9525" marT="9525" marB="0" anchor="ctr">
                    <a:lnL>
                      <a:noFill/>
                    </a:lnL>
                    <a:lnR>
                      <a:noFill/>
                    </a:lnR>
                    <a:lnT>
                      <a:noFill/>
                    </a:lnT>
                    <a:lnB>
                      <a:noFill/>
                    </a:lnB>
                  </a:tcPr>
                </a:tc>
                <a:extLst>
                  <a:ext uri="{0D108BD9-81ED-4DB2-BD59-A6C34878D82A}">
                    <a16:rowId xmlns:a16="http://schemas.microsoft.com/office/drawing/2014/main" val="10007"/>
                  </a:ext>
                </a:extLst>
              </a:tr>
              <a:tr h="525316">
                <a:tc>
                  <a:txBody>
                    <a:bodyPr/>
                    <a:lstStyle/>
                    <a:p>
                      <a:pPr marL="0" algn="ctr" defTabSz="914400" rtl="0" eaLnBrk="1" fontAlgn="b" latinLnBrk="0" hangingPunct="1">
                        <a:lnSpc>
                          <a:spcPts val="2050"/>
                        </a:lnSpc>
                      </a:pPr>
                      <a:r>
                        <a:rPr lang="en-US" sz="1400" b="0" i="0" u="none" strike="noStrike" kern="1200" dirty="0">
                          <a:solidFill>
                            <a:srgbClr val="000000"/>
                          </a:solidFill>
                          <a:effectLst/>
                          <a:latin typeface="+mn-lt"/>
                          <a:ea typeface="+mn-ea"/>
                          <a:cs typeface="+mn-cs"/>
                        </a:rPr>
                        <a:t>20%</a:t>
                      </a:r>
                    </a:p>
                  </a:txBody>
                  <a:tcPr marL="9525" marR="9525" marT="9525" marB="0" anchor="ctr">
                    <a:lnL>
                      <a:noFill/>
                    </a:lnL>
                    <a:lnR>
                      <a:noFill/>
                    </a:lnR>
                    <a:lnT>
                      <a:noFill/>
                    </a:lnT>
                    <a:lnB>
                      <a:noFill/>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135771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ext uri="{D42A27DB-BD31-4B8C-83A1-F6EECF244321}">
                <p14:modId xmlns:p14="http://schemas.microsoft.com/office/powerpoint/2010/main" val="2504973951"/>
              </p:ext>
            </p:extLst>
          </p:nvPr>
        </p:nvGraphicFramePr>
        <p:xfrm>
          <a:off x="5043948" y="1782187"/>
          <a:ext cx="7148051" cy="4311832"/>
        </p:xfrm>
        <a:graphic>
          <a:graphicData uri="http://schemas.openxmlformats.org/drawingml/2006/chart">
            <c:chart xmlns:c="http://schemas.openxmlformats.org/drawingml/2006/chart" xmlns:r="http://schemas.openxmlformats.org/officeDocument/2006/relationships" r:id="rId2"/>
          </a:graphicData>
        </a:graphic>
      </p:graphicFrame>
      <p:sp>
        <p:nvSpPr>
          <p:cNvPr id="13" name="Title 1"/>
          <p:cNvSpPr>
            <a:spLocks noGrp="1"/>
          </p:cNvSpPr>
          <p:nvPr>
            <p:ph type="title"/>
          </p:nvPr>
        </p:nvSpPr>
        <p:spPr>
          <a:xfrm>
            <a:off x="198077" y="242050"/>
            <a:ext cx="11797611" cy="533400"/>
          </a:xfrm>
        </p:spPr>
        <p:txBody>
          <a:bodyPr>
            <a:noAutofit/>
          </a:bodyPr>
          <a:lstStyle/>
          <a:p>
            <a:r>
              <a:rPr lang="en-US" sz="2400" dirty="0"/>
              <a:t>If provided with more information, the majority would buy more chicken.  The preferred source is the product package.</a:t>
            </a:r>
          </a:p>
        </p:txBody>
      </p:sp>
      <p:sp>
        <p:nvSpPr>
          <p:cNvPr id="15" name="Title 1"/>
          <p:cNvSpPr txBox="1">
            <a:spLocks/>
          </p:cNvSpPr>
          <p:nvPr/>
        </p:nvSpPr>
        <p:spPr>
          <a:xfrm>
            <a:off x="6164826" y="915931"/>
            <a:ext cx="5646429" cy="881770"/>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600" b="1" dirty="0">
                <a:solidFill>
                  <a:schemeClr val="tx1"/>
                </a:solidFill>
              </a:rPr>
              <a:t>Desired Sources to Learn More about Chicken</a:t>
            </a:r>
          </a:p>
          <a:p>
            <a:r>
              <a:rPr lang="en-US" sz="1200" i="1" dirty="0">
                <a:solidFill>
                  <a:schemeClr val="tx1"/>
                </a:solidFill>
              </a:rPr>
              <a:t>Base: Purchase Chicken and Want More </a:t>
            </a:r>
            <a:r>
              <a:rPr lang="en-US" sz="1200" i="1">
                <a:solidFill>
                  <a:schemeClr val="tx1"/>
                </a:solidFill>
              </a:rPr>
              <a:t>Information (865) </a:t>
            </a:r>
            <a:endParaRPr lang="en-US" sz="1200" i="1" dirty="0">
              <a:solidFill>
                <a:schemeClr val="tx1"/>
              </a:solidFill>
            </a:endParaRPr>
          </a:p>
        </p:txBody>
      </p:sp>
      <p:sp>
        <p:nvSpPr>
          <p:cNvPr id="20" name="Text Placeholder 3"/>
          <p:cNvSpPr>
            <a:spLocks noGrp="1"/>
          </p:cNvSpPr>
          <p:nvPr>
            <p:ph type="body" sz="quarter" idx="10"/>
          </p:nvPr>
        </p:nvSpPr>
        <p:spPr>
          <a:xfrm>
            <a:off x="361637" y="6335668"/>
            <a:ext cx="8296221" cy="390525"/>
          </a:xfrm>
        </p:spPr>
        <p:txBody>
          <a:bodyPr/>
          <a:lstStyle/>
          <a:p>
            <a:pPr>
              <a:spcBef>
                <a:spcPts val="0"/>
              </a:spcBef>
            </a:pPr>
            <a:endParaRPr lang="en-US" sz="800" dirty="0"/>
          </a:p>
          <a:p>
            <a:pPr>
              <a:spcBef>
                <a:spcPts val="0"/>
              </a:spcBef>
            </a:pPr>
            <a:r>
              <a:rPr lang="en-US" sz="800" dirty="0"/>
              <a:t>C14.  If you were provided with more information, would you buy more chicken?</a:t>
            </a:r>
          </a:p>
          <a:p>
            <a:pPr>
              <a:spcBef>
                <a:spcPts val="0"/>
              </a:spcBef>
            </a:pPr>
            <a:r>
              <a:rPr lang="en-US" sz="800" dirty="0"/>
              <a:t>C15.  Where would you be most likely to seek out more information?</a:t>
            </a:r>
          </a:p>
        </p:txBody>
      </p:sp>
      <p:graphicFrame>
        <p:nvGraphicFramePr>
          <p:cNvPr id="8" name="Chart 7"/>
          <p:cNvGraphicFramePr/>
          <p:nvPr>
            <p:extLst>
              <p:ext uri="{D42A27DB-BD31-4B8C-83A1-F6EECF244321}">
                <p14:modId xmlns:p14="http://schemas.microsoft.com/office/powerpoint/2010/main" val="3615537092"/>
              </p:ext>
            </p:extLst>
          </p:nvPr>
        </p:nvGraphicFramePr>
        <p:xfrm>
          <a:off x="11266" y="2197927"/>
          <a:ext cx="4654387" cy="4007611"/>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1"/>
          <p:cNvSpPr txBox="1">
            <a:spLocks/>
          </p:cNvSpPr>
          <p:nvPr/>
        </p:nvSpPr>
        <p:spPr>
          <a:xfrm>
            <a:off x="150162" y="797452"/>
            <a:ext cx="5808186" cy="1118729"/>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600" b="1" dirty="0">
                <a:solidFill>
                  <a:schemeClr val="tx1"/>
                </a:solidFill>
              </a:rPr>
              <a:t>Purchase More Chicken if Provided More Information</a:t>
            </a:r>
          </a:p>
          <a:p>
            <a:r>
              <a:rPr lang="en-US" sz="1200" i="1" dirty="0">
                <a:solidFill>
                  <a:schemeClr val="tx1"/>
                </a:solidFill>
              </a:rPr>
              <a:t>Base: Purchase Chicken and Want More </a:t>
            </a:r>
            <a:r>
              <a:rPr lang="en-US" sz="1200" i="1">
                <a:solidFill>
                  <a:schemeClr val="tx1"/>
                </a:solidFill>
              </a:rPr>
              <a:t>Information (865) </a:t>
            </a:r>
            <a:endParaRPr lang="en-US" sz="1200" i="1" dirty="0">
              <a:solidFill>
                <a:schemeClr val="tx1"/>
              </a:solidFill>
            </a:endParaRPr>
          </a:p>
        </p:txBody>
      </p:sp>
      <p:sp>
        <p:nvSpPr>
          <p:cNvPr id="2" name="Rounded Rectangular Callout 1"/>
          <p:cNvSpPr/>
          <p:nvPr/>
        </p:nvSpPr>
        <p:spPr>
          <a:xfrm>
            <a:off x="10381709" y="5273552"/>
            <a:ext cx="1524332" cy="627528"/>
          </a:xfrm>
          <a:prstGeom prst="wedgeRoundRectCallout">
            <a:avLst>
              <a:gd name="adj1" fmla="val -94240"/>
              <a:gd name="adj2" fmla="val 2956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182880" indent="-171450">
              <a:buFont typeface="Arial" panose="020B0604020202020204" pitchFamily="34" charset="0"/>
              <a:buChar char="•"/>
            </a:pPr>
            <a:r>
              <a:rPr lang="en-US" sz="1200" dirty="0"/>
              <a:t>FDA / USDA</a:t>
            </a:r>
          </a:p>
          <a:p>
            <a:pPr marL="182880" indent="-171450">
              <a:buFont typeface="Arial" panose="020B0604020202020204" pitchFamily="34" charset="0"/>
              <a:buChar char="•"/>
            </a:pPr>
            <a:r>
              <a:rPr lang="en-US" sz="1200" dirty="0"/>
              <a:t>Independent online searches</a:t>
            </a:r>
          </a:p>
        </p:txBody>
      </p:sp>
    </p:spTree>
    <p:extLst>
      <p:ext uri="{BB962C8B-B14F-4D97-AF65-F5344CB8AC3E}">
        <p14:creationId xmlns:p14="http://schemas.microsoft.com/office/powerpoint/2010/main" val="1613955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1B5C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Demographic Profile Across Key Segments</a:t>
            </a:r>
          </a:p>
        </p:txBody>
      </p:sp>
    </p:spTree>
    <p:extLst>
      <p:ext uri="{BB962C8B-B14F-4D97-AF65-F5344CB8AC3E}">
        <p14:creationId xmlns:p14="http://schemas.microsoft.com/office/powerpoint/2010/main" val="227313998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Incidence Overview</a:t>
            </a:r>
          </a:p>
        </p:txBody>
      </p:sp>
      <p:grpSp>
        <p:nvGrpSpPr>
          <p:cNvPr id="84" name="Group 83"/>
          <p:cNvGrpSpPr/>
          <p:nvPr/>
        </p:nvGrpSpPr>
        <p:grpSpPr>
          <a:xfrm>
            <a:off x="2608500" y="929605"/>
            <a:ext cx="7699901" cy="4698232"/>
            <a:chOff x="1084499" y="1046835"/>
            <a:chExt cx="7699901" cy="4698232"/>
          </a:xfrm>
        </p:grpSpPr>
        <p:sp>
          <p:nvSpPr>
            <p:cNvPr id="8" name="Rounded Rectangle 7"/>
            <p:cNvSpPr/>
            <p:nvPr/>
          </p:nvSpPr>
          <p:spPr>
            <a:xfrm>
              <a:off x="6898025" y="2331049"/>
              <a:ext cx="1170432" cy="821094"/>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TOTAL NON CHICKEN CONSUMERS</a:t>
              </a:r>
            </a:p>
            <a:p>
              <a:pPr algn="ctr"/>
              <a:r>
                <a:rPr lang="en-US" sz="1000" b="1">
                  <a:solidFill>
                    <a:schemeClr val="tx1"/>
                  </a:solidFill>
                </a:rPr>
                <a:t>8%</a:t>
              </a:r>
              <a:endParaRPr lang="en-US" sz="1000" b="1" dirty="0">
                <a:solidFill>
                  <a:schemeClr val="tx1"/>
                </a:solidFill>
              </a:endParaRPr>
            </a:p>
          </p:txBody>
        </p:sp>
        <p:sp>
          <p:nvSpPr>
            <p:cNvPr id="10" name="Rectangle 9"/>
            <p:cNvSpPr/>
            <p:nvPr/>
          </p:nvSpPr>
          <p:spPr>
            <a:xfrm>
              <a:off x="1084499" y="4923973"/>
              <a:ext cx="1172545" cy="821094"/>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NON-USERS</a:t>
              </a:r>
            </a:p>
            <a:p>
              <a:pPr algn="ctr"/>
              <a:r>
                <a:rPr lang="en-US" sz="1000" b="1" i="1" dirty="0">
                  <a:solidFill>
                    <a:schemeClr val="tx1"/>
                  </a:solidFill>
                </a:rPr>
                <a:t>(0 Times)</a:t>
              </a:r>
            </a:p>
            <a:p>
              <a:pPr algn="ctr"/>
              <a:r>
                <a:rPr lang="en-US" sz="1000" b="1" dirty="0">
                  <a:solidFill>
                    <a:schemeClr val="tx1"/>
                  </a:solidFill>
                </a:rPr>
                <a:t>6%</a:t>
              </a:r>
            </a:p>
          </p:txBody>
        </p:sp>
        <p:sp>
          <p:nvSpPr>
            <p:cNvPr id="11" name="Rectangle 10"/>
            <p:cNvSpPr/>
            <p:nvPr/>
          </p:nvSpPr>
          <p:spPr>
            <a:xfrm>
              <a:off x="2347244" y="4923973"/>
              <a:ext cx="1172545" cy="821094"/>
            </a:xfrm>
            <a:prstGeom prst="roundRect">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LIGHT USERS</a:t>
              </a:r>
            </a:p>
            <a:p>
              <a:pPr algn="ctr"/>
              <a:r>
                <a:rPr lang="en-US" sz="1000" b="1" i="1" dirty="0">
                  <a:solidFill>
                    <a:schemeClr val="tx1"/>
                  </a:solidFill>
                </a:rPr>
                <a:t>(1-3 Times)</a:t>
              </a:r>
            </a:p>
            <a:p>
              <a:pPr algn="ctr"/>
              <a:r>
                <a:rPr lang="en-US" sz="1000" b="1" dirty="0">
                  <a:solidFill>
                    <a:schemeClr val="tx1"/>
                  </a:solidFill>
                </a:rPr>
                <a:t>53%</a:t>
              </a:r>
            </a:p>
          </p:txBody>
        </p:sp>
        <p:sp>
          <p:nvSpPr>
            <p:cNvPr id="12" name="Rectangle 11"/>
            <p:cNvSpPr/>
            <p:nvPr/>
          </p:nvSpPr>
          <p:spPr>
            <a:xfrm>
              <a:off x="3620869" y="4923973"/>
              <a:ext cx="1172545" cy="821094"/>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t>HEAVY USERS</a:t>
              </a:r>
            </a:p>
            <a:p>
              <a:pPr algn="ctr"/>
              <a:r>
                <a:rPr lang="en-US" sz="1000" b="1" i="1" dirty="0"/>
                <a:t>(4+ Times)</a:t>
              </a:r>
            </a:p>
            <a:p>
              <a:pPr algn="ctr"/>
              <a:r>
                <a:rPr lang="en-US" sz="1000" b="1" dirty="0"/>
                <a:t>42%</a:t>
              </a:r>
            </a:p>
          </p:txBody>
        </p:sp>
        <p:grpSp>
          <p:nvGrpSpPr>
            <p:cNvPr id="18" name="Group 17"/>
            <p:cNvGrpSpPr/>
            <p:nvPr/>
          </p:nvGrpSpPr>
          <p:grpSpPr>
            <a:xfrm>
              <a:off x="4925594" y="4923973"/>
              <a:ext cx="3729136" cy="821094"/>
              <a:chOff x="2027852" y="4632130"/>
              <a:chExt cx="3729136" cy="821094"/>
            </a:xfrm>
          </p:grpSpPr>
          <p:sp>
            <p:nvSpPr>
              <p:cNvPr id="13" name="Rectangle 12"/>
              <p:cNvSpPr/>
              <p:nvPr/>
            </p:nvSpPr>
            <p:spPr>
              <a:xfrm>
                <a:off x="2027852" y="4632130"/>
                <a:ext cx="1172545" cy="821094"/>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NON-USERS</a:t>
                </a:r>
              </a:p>
              <a:p>
                <a:pPr algn="ctr"/>
                <a:r>
                  <a:rPr lang="en-US" sz="1000" b="1" i="1" dirty="0">
                    <a:solidFill>
                      <a:schemeClr val="tx1"/>
                    </a:solidFill>
                  </a:rPr>
                  <a:t>(0 Times)</a:t>
                </a:r>
              </a:p>
              <a:p>
                <a:pPr algn="ctr"/>
                <a:r>
                  <a:rPr lang="en-US" sz="1000" b="1" dirty="0">
                    <a:solidFill>
                      <a:schemeClr val="tx1"/>
                    </a:solidFill>
                  </a:rPr>
                  <a:t>25%</a:t>
                </a:r>
              </a:p>
            </p:txBody>
          </p:sp>
          <p:sp>
            <p:nvSpPr>
              <p:cNvPr id="14" name="Rectangle 13"/>
              <p:cNvSpPr/>
              <p:nvPr/>
            </p:nvSpPr>
            <p:spPr>
              <a:xfrm>
                <a:off x="3303038" y="4632130"/>
                <a:ext cx="1172545" cy="821094"/>
              </a:xfrm>
              <a:prstGeom prst="roundRect">
                <a:avLst/>
              </a:prstGeom>
              <a:solidFill>
                <a:schemeClr val="accent5">
                  <a:lumMod val="40000"/>
                  <a:lumOff val="6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LIGHT USERS</a:t>
                </a:r>
              </a:p>
              <a:p>
                <a:pPr algn="ctr"/>
                <a:r>
                  <a:rPr lang="en-US" sz="1000" b="1" i="1" dirty="0">
                    <a:solidFill>
                      <a:schemeClr val="tx1"/>
                    </a:solidFill>
                  </a:rPr>
                  <a:t>(1-2 Times)</a:t>
                </a:r>
              </a:p>
              <a:p>
                <a:pPr algn="ctr"/>
                <a:r>
                  <a:rPr lang="en-US" sz="1000" b="1" dirty="0">
                    <a:solidFill>
                      <a:schemeClr val="tx1"/>
                    </a:solidFill>
                  </a:rPr>
                  <a:t>47%</a:t>
                </a:r>
              </a:p>
            </p:txBody>
          </p:sp>
          <p:sp>
            <p:nvSpPr>
              <p:cNvPr id="15" name="Rectangle 14"/>
              <p:cNvSpPr/>
              <p:nvPr/>
            </p:nvSpPr>
            <p:spPr>
              <a:xfrm>
                <a:off x="4584443" y="4632130"/>
                <a:ext cx="1172545" cy="821094"/>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t>HEAVY USERS</a:t>
                </a:r>
              </a:p>
              <a:p>
                <a:pPr algn="ctr"/>
                <a:r>
                  <a:rPr lang="en-US" sz="1000" b="1" i="1" dirty="0"/>
                  <a:t>(3+ Times)</a:t>
                </a:r>
              </a:p>
              <a:p>
                <a:pPr algn="ctr"/>
                <a:r>
                  <a:rPr lang="en-US" sz="1000" b="1" dirty="0"/>
                  <a:t>29%</a:t>
                </a:r>
              </a:p>
            </p:txBody>
          </p:sp>
        </p:grpSp>
        <p:grpSp>
          <p:nvGrpSpPr>
            <p:cNvPr id="43" name="Group 42"/>
            <p:cNvGrpSpPr/>
            <p:nvPr/>
          </p:nvGrpSpPr>
          <p:grpSpPr>
            <a:xfrm>
              <a:off x="1184027" y="3640692"/>
              <a:ext cx="3717895" cy="822960"/>
              <a:chOff x="609600" y="4000911"/>
              <a:chExt cx="3717895" cy="822960"/>
            </a:xfrm>
          </p:grpSpPr>
          <p:sp>
            <p:nvSpPr>
              <p:cNvPr id="19" name="Rounded Rectangle 18"/>
              <p:cNvSpPr/>
              <p:nvPr/>
            </p:nvSpPr>
            <p:spPr>
              <a:xfrm>
                <a:off x="993664" y="4001844"/>
                <a:ext cx="3333831" cy="821094"/>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1200" b="1" dirty="0"/>
                  <a:t>SUPERMARKET</a:t>
                </a:r>
              </a:p>
              <a:p>
                <a:pPr lvl="1" algn="ctr"/>
                <a:r>
                  <a:rPr lang="en-US" sz="1000" b="1" i="1" dirty="0"/>
                  <a:t>(Number of Times Have Eaten Chicken </a:t>
                </a:r>
              </a:p>
              <a:p>
                <a:pPr lvl="1" algn="ctr"/>
                <a:r>
                  <a:rPr lang="en-US" sz="1000" b="1" i="1" dirty="0"/>
                  <a:t>from Supermarket in Past 2 Weeks)</a:t>
                </a:r>
              </a:p>
            </p:txBody>
          </p:sp>
          <p:grpSp>
            <p:nvGrpSpPr>
              <p:cNvPr id="36" name="Group 35"/>
              <p:cNvGrpSpPr/>
              <p:nvPr/>
            </p:nvGrpSpPr>
            <p:grpSpPr>
              <a:xfrm>
                <a:off x="609600" y="4000911"/>
                <a:ext cx="822960" cy="822960"/>
                <a:chOff x="3720615" y="886705"/>
                <a:chExt cx="822960" cy="822960"/>
              </a:xfrm>
            </p:grpSpPr>
            <p:sp>
              <p:nvSpPr>
                <p:cNvPr id="26" name="Oval 25"/>
                <p:cNvSpPr/>
                <p:nvPr/>
              </p:nvSpPr>
              <p:spPr>
                <a:xfrm>
                  <a:off x="3720615" y="886705"/>
                  <a:ext cx="822960" cy="82296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3488"/>
                <p:cNvSpPr>
                  <a:spLocks noEditPoints="1"/>
                </p:cNvSpPr>
                <p:nvPr/>
              </p:nvSpPr>
              <p:spPr bwMode="auto">
                <a:xfrm>
                  <a:off x="3838420" y="1069570"/>
                  <a:ext cx="587350" cy="457231"/>
                </a:xfrm>
                <a:custGeom>
                  <a:avLst/>
                  <a:gdLst>
                    <a:gd name="T0" fmla="*/ 259 w 478"/>
                    <a:gd name="T1" fmla="*/ 339 h 464"/>
                    <a:gd name="T2" fmla="*/ 288 w 478"/>
                    <a:gd name="T3" fmla="*/ 339 h 464"/>
                    <a:gd name="T4" fmla="*/ 302 w 478"/>
                    <a:gd name="T5" fmla="*/ 285 h 464"/>
                    <a:gd name="T6" fmla="*/ 144 w 478"/>
                    <a:gd name="T7" fmla="*/ 285 h 464"/>
                    <a:gd name="T8" fmla="*/ 235 w 478"/>
                    <a:gd name="T9" fmla="*/ 339 h 464"/>
                    <a:gd name="T10" fmla="*/ 144 w 478"/>
                    <a:gd name="T11" fmla="*/ 285 h 464"/>
                    <a:gd name="T12" fmla="*/ 78 w 478"/>
                    <a:gd name="T13" fmla="*/ 339 h 464"/>
                    <a:gd name="T14" fmla="*/ 118 w 478"/>
                    <a:gd name="T15" fmla="*/ 285 h 464"/>
                    <a:gd name="T16" fmla="*/ 259 w 478"/>
                    <a:gd name="T17" fmla="*/ 199 h 464"/>
                    <a:gd name="T18" fmla="*/ 308 w 478"/>
                    <a:gd name="T19" fmla="*/ 259 h 464"/>
                    <a:gd name="T20" fmla="*/ 259 w 478"/>
                    <a:gd name="T21" fmla="*/ 199 h 464"/>
                    <a:gd name="T22" fmla="*/ 144 w 478"/>
                    <a:gd name="T23" fmla="*/ 259 h 464"/>
                    <a:gd name="T24" fmla="*/ 235 w 478"/>
                    <a:gd name="T25" fmla="*/ 199 h 464"/>
                    <a:gd name="T26" fmla="*/ 48 w 478"/>
                    <a:gd name="T27" fmla="*/ 199 h 464"/>
                    <a:gd name="T28" fmla="*/ 118 w 478"/>
                    <a:gd name="T29" fmla="*/ 259 h 464"/>
                    <a:gd name="T30" fmla="*/ 48 w 478"/>
                    <a:gd name="T31" fmla="*/ 199 h 464"/>
                    <a:gd name="T32" fmla="*/ 259 w 478"/>
                    <a:gd name="T33" fmla="*/ 173 h 464"/>
                    <a:gd name="T34" fmla="*/ 347 w 478"/>
                    <a:gd name="T35" fmla="*/ 106 h 464"/>
                    <a:gd name="T36" fmla="*/ 144 w 478"/>
                    <a:gd name="T37" fmla="*/ 106 h 464"/>
                    <a:gd name="T38" fmla="*/ 235 w 478"/>
                    <a:gd name="T39" fmla="*/ 173 h 464"/>
                    <a:gd name="T40" fmla="*/ 144 w 478"/>
                    <a:gd name="T41" fmla="*/ 106 h 464"/>
                    <a:gd name="T42" fmla="*/ 43 w 478"/>
                    <a:gd name="T43" fmla="*/ 173 h 464"/>
                    <a:gd name="T44" fmla="*/ 118 w 478"/>
                    <a:gd name="T45" fmla="*/ 106 h 464"/>
                    <a:gd name="T46" fmla="*/ 384 w 478"/>
                    <a:gd name="T47" fmla="*/ 0 h 464"/>
                    <a:gd name="T48" fmla="*/ 472 w 478"/>
                    <a:gd name="T49" fmla="*/ 0 h 464"/>
                    <a:gd name="T50" fmla="*/ 478 w 478"/>
                    <a:gd name="T51" fmla="*/ 6 h 464"/>
                    <a:gd name="T52" fmla="*/ 478 w 478"/>
                    <a:gd name="T53" fmla="*/ 18 h 464"/>
                    <a:gd name="T54" fmla="*/ 472 w 478"/>
                    <a:gd name="T55" fmla="*/ 24 h 464"/>
                    <a:gd name="T56" fmla="*/ 393 w 478"/>
                    <a:gd name="T57" fmla="*/ 24 h 464"/>
                    <a:gd name="T58" fmla="*/ 376 w 478"/>
                    <a:gd name="T59" fmla="*/ 96 h 464"/>
                    <a:gd name="T60" fmla="*/ 308 w 478"/>
                    <a:gd name="T61" fmla="*/ 359 h 464"/>
                    <a:gd name="T62" fmla="*/ 316 w 478"/>
                    <a:gd name="T63" fmla="*/ 388 h 464"/>
                    <a:gd name="T64" fmla="*/ 331 w 478"/>
                    <a:gd name="T65" fmla="*/ 420 h 464"/>
                    <a:gd name="T66" fmla="*/ 316 w 478"/>
                    <a:gd name="T67" fmla="*/ 452 h 464"/>
                    <a:gd name="T68" fmla="*/ 286 w 478"/>
                    <a:gd name="T69" fmla="*/ 464 h 464"/>
                    <a:gd name="T70" fmla="*/ 252 w 478"/>
                    <a:gd name="T71" fmla="*/ 448 h 464"/>
                    <a:gd name="T72" fmla="*/ 104 w 478"/>
                    <a:gd name="T73" fmla="*/ 431 h 464"/>
                    <a:gd name="T74" fmla="*/ 81 w 478"/>
                    <a:gd name="T75" fmla="*/ 460 h 464"/>
                    <a:gd name="T76" fmla="*/ 44 w 478"/>
                    <a:gd name="T77" fmla="*/ 460 h 464"/>
                    <a:gd name="T78" fmla="*/ 20 w 478"/>
                    <a:gd name="T79" fmla="*/ 437 h 464"/>
                    <a:gd name="T80" fmla="*/ 20 w 478"/>
                    <a:gd name="T81" fmla="*/ 402 h 464"/>
                    <a:gd name="T82" fmla="*/ 44 w 478"/>
                    <a:gd name="T83" fmla="*/ 380 h 464"/>
                    <a:gd name="T84" fmla="*/ 80 w 478"/>
                    <a:gd name="T85" fmla="*/ 380 h 464"/>
                    <a:gd name="T86" fmla="*/ 104 w 478"/>
                    <a:gd name="T87" fmla="*/ 405 h 464"/>
                    <a:gd name="T88" fmla="*/ 251 w 478"/>
                    <a:gd name="T89" fmla="*/ 392 h 464"/>
                    <a:gd name="T90" fmla="*/ 276 w 478"/>
                    <a:gd name="T91" fmla="*/ 376 h 464"/>
                    <a:gd name="T92" fmla="*/ 68 w 478"/>
                    <a:gd name="T93" fmla="*/ 365 h 464"/>
                    <a:gd name="T94" fmla="*/ 60 w 478"/>
                    <a:gd name="T95" fmla="*/ 362 h 464"/>
                    <a:gd name="T96" fmla="*/ 56 w 478"/>
                    <a:gd name="T97" fmla="*/ 355 h 464"/>
                    <a:gd name="T98" fmla="*/ 0 w 478"/>
                    <a:gd name="T99" fmla="*/ 91 h 464"/>
                    <a:gd name="T100" fmla="*/ 3 w 478"/>
                    <a:gd name="T101" fmla="*/ 85 h 464"/>
                    <a:gd name="T102" fmla="*/ 9 w 478"/>
                    <a:gd name="T103" fmla="*/ 80 h 464"/>
                    <a:gd name="T104" fmla="*/ 353 w 478"/>
                    <a:gd name="T105" fmla="*/ 80 h 464"/>
                    <a:gd name="T106" fmla="*/ 372 w 478"/>
                    <a:gd name="T107" fmla="*/ 5 h 464"/>
                    <a:gd name="T108" fmla="*/ 379 w 478"/>
                    <a:gd name="T109"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8" h="464">
                      <a:moveTo>
                        <a:pt x="259" y="285"/>
                      </a:moveTo>
                      <a:lnTo>
                        <a:pt x="259" y="339"/>
                      </a:lnTo>
                      <a:lnTo>
                        <a:pt x="288" y="339"/>
                      </a:lnTo>
                      <a:lnTo>
                        <a:pt x="288" y="339"/>
                      </a:lnTo>
                      <a:lnTo>
                        <a:pt x="288" y="339"/>
                      </a:lnTo>
                      <a:lnTo>
                        <a:pt x="302" y="285"/>
                      </a:lnTo>
                      <a:lnTo>
                        <a:pt x="259" y="285"/>
                      </a:lnTo>
                      <a:close/>
                      <a:moveTo>
                        <a:pt x="144" y="285"/>
                      </a:moveTo>
                      <a:lnTo>
                        <a:pt x="144" y="339"/>
                      </a:lnTo>
                      <a:lnTo>
                        <a:pt x="235" y="339"/>
                      </a:lnTo>
                      <a:lnTo>
                        <a:pt x="235" y="285"/>
                      </a:lnTo>
                      <a:lnTo>
                        <a:pt x="144" y="285"/>
                      </a:lnTo>
                      <a:close/>
                      <a:moveTo>
                        <a:pt x="67" y="285"/>
                      </a:moveTo>
                      <a:lnTo>
                        <a:pt x="78" y="339"/>
                      </a:lnTo>
                      <a:lnTo>
                        <a:pt x="118" y="339"/>
                      </a:lnTo>
                      <a:lnTo>
                        <a:pt x="118" y="285"/>
                      </a:lnTo>
                      <a:lnTo>
                        <a:pt x="67" y="285"/>
                      </a:lnTo>
                      <a:close/>
                      <a:moveTo>
                        <a:pt x="259" y="199"/>
                      </a:moveTo>
                      <a:lnTo>
                        <a:pt x="259" y="259"/>
                      </a:lnTo>
                      <a:lnTo>
                        <a:pt x="308" y="259"/>
                      </a:lnTo>
                      <a:lnTo>
                        <a:pt x="323" y="199"/>
                      </a:lnTo>
                      <a:lnTo>
                        <a:pt x="259" y="199"/>
                      </a:lnTo>
                      <a:close/>
                      <a:moveTo>
                        <a:pt x="144" y="199"/>
                      </a:moveTo>
                      <a:lnTo>
                        <a:pt x="144" y="259"/>
                      </a:lnTo>
                      <a:lnTo>
                        <a:pt x="235" y="259"/>
                      </a:lnTo>
                      <a:lnTo>
                        <a:pt x="235" y="199"/>
                      </a:lnTo>
                      <a:lnTo>
                        <a:pt x="144" y="199"/>
                      </a:lnTo>
                      <a:close/>
                      <a:moveTo>
                        <a:pt x="48" y="199"/>
                      </a:moveTo>
                      <a:lnTo>
                        <a:pt x="60" y="259"/>
                      </a:lnTo>
                      <a:lnTo>
                        <a:pt x="118" y="259"/>
                      </a:lnTo>
                      <a:lnTo>
                        <a:pt x="118" y="199"/>
                      </a:lnTo>
                      <a:lnTo>
                        <a:pt x="48" y="199"/>
                      </a:lnTo>
                      <a:close/>
                      <a:moveTo>
                        <a:pt x="259" y="106"/>
                      </a:moveTo>
                      <a:lnTo>
                        <a:pt x="259" y="173"/>
                      </a:lnTo>
                      <a:lnTo>
                        <a:pt x="329" y="173"/>
                      </a:lnTo>
                      <a:lnTo>
                        <a:pt x="347" y="106"/>
                      </a:lnTo>
                      <a:lnTo>
                        <a:pt x="259" y="106"/>
                      </a:lnTo>
                      <a:close/>
                      <a:moveTo>
                        <a:pt x="144" y="106"/>
                      </a:moveTo>
                      <a:lnTo>
                        <a:pt x="144" y="173"/>
                      </a:lnTo>
                      <a:lnTo>
                        <a:pt x="235" y="173"/>
                      </a:lnTo>
                      <a:lnTo>
                        <a:pt x="235" y="106"/>
                      </a:lnTo>
                      <a:lnTo>
                        <a:pt x="144" y="106"/>
                      </a:lnTo>
                      <a:close/>
                      <a:moveTo>
                        <a:pt x="28" y="106"/>
                      </a:moveTo>
                      <a:lnTo>
                        <a:pt x="43" y="173"/>
                      </a:lnTo>
                      <a:lnTo>
                        <a:pt x="118" y="173"/>
                      </a:lnTo>
                      <a:lnTo>
                        <a:pt x="118" y="106"/>
                      </a:lnTo>
                      <a:lnTo>
                        <a:pt x="28" y="106"/>
                      </a:lnTo>
                      <a:close/>
                      <a:moveTo>
                        <a:pt x="384" y="0"/>
                      </a:moveTo>
                      <a:lnTo>
                        <a:pt x="467" y="0"/>
                      </a:lnTo>
                      <a:lnTo>
                        <a:pt x="472" y="0"/>
                      </a:lnTo>
                      <a:lnTo>
                        <a:pt x="475" y="3"/>
                      </a:lnTo>
                      <a:lnTo>
                        <a:pt x="478" y="6"/>
                      </a:lnTo>
                      <a:lnTo>
                        <a:pt x="478" y="11"/>
                      </a:lnTo>
                      <a:lnTo>
                        <a:pt x="478" y="18"/>
                      </a:lnTo>
                      <a:lnTo>
                        <a:pt x="475" y="21"/>
                      </a:lnTo>
                      <a:lnTo>
                        <a:pt x="472" y="24"/>
                      </a:lnTo>
                      <a:lnTo>
                        <a:pt x="467" y="24"/>
                      </a:lnTo>
                      <a:lnTo>
                        <a:pt x="393" y="24"/>
                      </a:lnTo>
                      <a:lnTo>
                        <a:pt x="376" y="96"/>
                      </a:lnTo>
                      <a:lnTo>
                        <a:pt x="376" y="96"/>
                      </a:lnTo>
                      <a:lnTo>
                        <a:pt x="310" y="355"/>
                      </a:lnTo>
                      <a:lnTo>
                        <a:pt x="308" y="359"/>
                      </a:lnTo>
                      <a:lnTo>
                        <a:pt x="302" y="378"/>
                      </a:lnTo>
                      <a:lnTo>
                        <a:pt x="316" y="388"/>
                      </a:lnTo>
                      <a:lnTo>
                        <a:pt x="326" y="402"/>
                      </a:lnTo>
                      <a:lnTo>
                        <a:pt x="331" y="420"/>
                      </a:lnTo>
                      <a:lnTo>
                        <a:pt x="326" y="437"/>
                      </a:lnTo>
                      <a:lnTo>
                        <a:pt x="316" y="452"/>
                      </a:lnTo>
                      <a:lnTo>
                        <a:pt x="304" y="460"/>
                      </a:lnTo>
                      <a:lnTo>
                        <a:pt x="286" y="464"/>
                      </a:lnTo>
                      <a:lnTo>
                        <a:pt x="267" y="460"/>
                      </a:lnTo>
                      <a:lnTo>
                        <a:pt x="252" y="448"/>
                      </a:lnTo>
                      <a:lnTo>
                        <a:pt x="243" y="431"/>
                      </a:lnTo>
                      <a:lnTo>
                        <a:pt x="104" y="431"/>
                      </a:lnTo>
                      <a:lnTo>
                        <a:pt x="96" y="448"/>
                      </a:lnTo>
                      <a:lnTo>
                        <a:pt x="81" y="460"/>
                      </a:lnTo>
                      <a:lnTo>
                        <a:pt x="62" y="464"/>
                      </a:lnTo>
                      <a:lnTo>
                        <a:pt x="44" y="460"/>
                      </a:lnTo>
                      <a:lnTo>
                        <a:pt x="30" y="452"/>
                      </a:lnTo>
                      <a:lnTo>
                        <a:pt x="20" y="437"/>
                      </a:lnTo>
                      <a:lnTo>
                        <a:pt x="17" y="420"/>
                      </a:lnTo>
                      <a:lnTo>
                        <a:pt x="20" y="402"/>
                      </a:lnTo>
                      <a:lnTo>
                        <a:pt x="30" y="389"/>
                      </a:lnTo>
                      <a:lnTo>
                        <a:pt x="44" y="380"/>
                      </a:lnTo>
                      <a:lnTo>
                        <a:pt x="62" y="375"/>
                      </a:lnTo>
                      <a:lnTo>
                        <a:pt x="80" y="380"/>
                      </a:lnTo>
                      <a:lnTo>
                        <a:pt x="94" y="391"/>
                      </a:lnTo>
                      <a:lnTo>
                        <a:pt x="104" y="405"/>
                      </a:lnTo>
                      <a:lnTo>
                        <a:pt x="244" y="405"/>
                      </a:lnTo>
                      <a:lnTo>
                        <a:pt x="251" y="392"/>
                      </a:lnTo>
                      <a:lnTo>
                        <a:pt x="262" y="383"/>
                      </a:lnTo>
                      <a:lnTo>
                        <a:pt x="276" y="376"/>
                      </a:lnTo>
                      <a:lnTo>
                        <a:pt x="280" y="365"/>
                      </a:lnTo>
                      <a:lnTo>
                        <a:pt x="68" y="365"/>
                      </a:lnTo>
                      <a:lnTo>
                        <a:pt x="64" y="365"/>
                      </a:lnTo>
                      <a:lnTo>
                        <a:pt x="60" y="362"/>
                      </a:lnTo>
                      <a:lnTo>
                        <a:pt x="57" y="359"/>
                      </a:lnTo>
                      <a:lnTo>
                        <a:pt x="56" y="355"/>
                      </a:lnTo>
                      <a:lnTo>
                        <a:pt x="0" y="96"/>
                      </a:lnTo>
                      <a:lnTo>
                        <a:pt x="0" y="91"/>
                      </a:lnTo>
                      <a:lnTo>
                        <a:pt x="1" y="88"/>
                      </a:lnTo>
                      <a:lnTo>
                        <a:pt x="3" y="85"/>
                      </a:lnTo>
                      <a:lnTo>
                        <a:pt x="6" y="82"/>
                      </a:lnTo>
                      <a:lnTo>
                        <a:pt x="9" y="80"/>
                      </a:lnTo>
                      <a:lnTo>
                        <a:pt x="12" y="80"/>
                      </a:lnTo>
                      <a:lnTo>
                        <a:pt x="353" y="80"/>
                      </a:lnTo>
                      <a:lnTo>
                        <a:pt x="371" y="10"/>
                      </a:lnTo>
                      <a:lnTo>
                        <a:pt x="372" y="5"/>
                      </a:lnTo>
                      <a:lnTo>
                        <a:pt x="376" y="2"/>
                      </a:lnTo>
                      <a:lnTo>
                        <a:pt x="379" y="0"/>
                      </a:lnTo>
                      <a:lnTo>
                        <a:pt x="384"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42" name="Group 41"/>
            <p:cNvGrpSpPr/>
            <p:nvPr/>
          </p:nvGrpSpPr>
          <p:grpSpPr>
            <a:xfrm>
              <a:off x="4984214" y="3640692"/>
              <a:ext cx="3800186" cy="822960"/>
              <a:chOff x="2040341" y="3754357"/>
              <a:chExt cx="3800186" cy="822960"/>
            </a:xfrm>
          </p:grpSpPr>
          <p:sp>
            <p:nvSpPr>
              <p:cNvPr id="20" name="Rounded Rectangle 19"/>
              <p:cNvSpPr/>
              <p:nvPr/>
            </p:nvSpPr>
            <p:spPr>
              <a:xfrm>
                <a:off x="2424404" y="3755290"/>
                <a:ext cx="3416123" cy="821094"/>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1200" b="1" dirty="0"/>
                  <a:t>FOOD SERVICE ESTABLISHMENT</a:t>
                </a:r>
              </a:p>
              <a:p>
                <a:pPr lvl="1" algn="ctr"/>
                <a:r>
                  <a:rPr lang="en-US" sz="1000" b="1" i="1" dirty="0"/>
                  <a:t>(Number of Times Have Eaten Chicken </a:t>
                </a:r>
              </a:p>
              <a:p>
                <a:pPr lvl="1" algn="ctr"/>
                <a:r>
                  <a:rPr lang="en-US" sz="1000" b="1" i="1" dirty="0"/>
                  <a:t>from Restaurant, Fast Food Store, </a:t>
                </a:r>
              </a:p>
              <a:p>
                <a:pPr lvl="1" algn="ctr"/>
                <a:r>
                  <a:rPr lang="en-US" sz="1000" b="1" i="1" dirty="0"/>
                  <a:t>or Employee Cafeteria in Past 2 Weeks)</a:t>
                </a:r>
              </a:p>
            </p:txBody>
          </p:sp>
          <p:grpSp>
            <p:nvGrpSpPr>
              <p:cNvPr id="37" name="Group 36"/>
              <p:cNvGrpSpPr/>
              <p:nvPr/>
            </p:nvGrpSpPr>
            <p:grpSpPr>
              <a:xfrm>
                <a:off x="2040341" y="3754357"/>
                <a:ext cx="822960" cy="822960"/>
                <a:chOff x="6975876" y="475225"/>
                <a:chExt cx="822960" cy="822960"/>
              </a:xfrm>
            </p:grpSpPr>
            <p:sp>
              <p:nvSpPr>
                <p:cNvPr id="30" name="Oval 29"/>
                <p:cNvSpPr/>
                <p:nvPr/>
              </p:nvSpPr>
              <p:spPr>
                <a:xfrm>
                  <a:off x="6975876" y="475225"/>
                  <a:ext cx="822960" cy="822960"/>
                </a:xfrm>
                <a:prstGeom prst="ellipse">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1261"/>
                <p:cNvSpPr>
                  <a:spLocks noChangeAspect="1" noEditPoints="1"/>
                </p:cNvSpPr>
                <p:nvPr/>
              </p:nvSpPr>
              <p:spPr bwMode="gray">
                <a:xfrm>
                  <a:off x="7151856" y="566665"/>
                  <a:ext cx="471000" cy="640080"/>
                </a:xfrm>
                <a:custGeom>
                  <a:avLst/>
                  <a:gdLst>
                    <a:gd name="T0" fmla="*/ 394 w 411"/>
                    <a:gd name="T1" fmla="*/ 2 h 588"/>
                    <a:gd name="T2" fmla="*/ 18 w 411"/>
                    <a:gd name="T3" fmla="*/ 36 h 588"/>
                    <a:gd name="T4" fmla="*/ 5 w 411"/>
                    <a:gd name="T5" fmla="*/ 43 h 588"/>
                    <a:gd name="T6" fmla="*/ 0 w 411"/>
                    <a:gd name="T7" fmla="*/ 56 h 588"/>
                    <a:gd name="T8" fmla="*/ 4 w 411"/>
                    <a:gd name="T9" fmla="*/ 443 h 588"/>
                    <a:gd name="T10" fmla="*/ 287 w 411"/>
                    <a:gd name="T11" fmla="*/ 587 h 588"/>
                    <a:gd name="T12" fmla="*/ 303 w 411"/>
                    <a:gd name="T13" fmla="*/ 588 h 588"/>
                    <a:gd name="T14" fmla="*/ 314 w 411"/>
                    <a:gd name="T15" fmla="*/ 578 h 588"/>
                    <a:gd name="T16" fmla="*/ 317 w 411"/>
                    <a:gd name="T17" fmla="*/ 143 h 588"/>
                    <a:gd name="T18" fmla="*/ 311 w 411"/>
                    <a:gd name="T19" fmla="*/ 128 h 588"/>
                    <a:gd name="T20" fmla="*/ 125 w 411"/>
                    <a:gd name="T21" fmla="*/ 67 h 588"/>
                    <a:gd name="T22" fmla="*/ 392 w 411"/>
                    <a:gd name="T23" fmla="*/ 422 h 588"/>
                    <a:gd name="T24" fmla="*/ 408 w 411"/>
                    <a:gd name="T25" fmla="*/ 412 h 588"/>
                    <a:gd name="T26" fmla="*/ 411 w 411"/>
                    <a:gd name="T27" fmla="*/ 22 h 588"/>
                    <a:gd name="T28" fmla="*/ 404 w 411"/>
                    <a:gd name="T29" fmla="*/ 6 h 588"/>
                    <a:gd name="T30" fmla="*/ 189 w 411"/>
                    <a:gd name="T31" fmla="*/ 205 h 588"/>
                    <a:gd name="T32" fmla="*/ 216 w 411"/>
                    <a:gd name="T33" fmla="*/ 183 h 588"/>
                    <a:gd name="T34" fmla="*/ 227 w 411"/>
                    <a:gd name="T35" fmla="*/ 204 h 588"/>
                    <a:gd name="T36" fmla="*/ 227 w 411"/>
                    <a:gd name="T37" fmla="*/ 329 h 588"/>
                    <a:gd name="T38" fmla="*/ 227 w 411"/>
                    <a:gd name="T39" fmla="*/ 416 h 588"/>
                    <a:gd name="T40" fmla="*/ 224 w 411"/>
                    <a:gd name="T41" fmla="*/ 453 h 588"/>
                    <a:gd name="T42" fmla="*/ 199 w 411"/>
                    <a:gd name="T43" fmla="*/ 459 h 588"/>
                    <a:gd name="T44" fmla="*/ 179 w 411"/>
                    <a:gd name="T45" fmla="*/ 419 h 588"/>
                    <a:gd name="T46" fmla="*/ 189 w 411"/>
                    <a:gd name="T47" fmla="*/ 346 h 588"/>
                    <a:gd name="T48" fmla="*/ 193 w 411"/>
                    <a:gd name="T49" fmla="*/ 321 h 588"/>
                    <a:gd name="T50" fmla="*/ 185 w 411"/>
                    <a:gd name="T51" fmla="*/ 305 h 588"/>
                    <a:gd name="T52" fmla="*/ 173 w 411"/>
                    <a:gd name="T53" fmla="*/ 268 h 588"/>
                    <a:gd name="T54" fmla="*/ 132 w 411"/>
                    <a:gd name="T55" fmla="*/ 164 h 588"/>
                    <a:gd name="T56" fmla="*/ 138 w 411"/>
                    <a:gd name="T57" fmla="*/ 174 h 588"/>
                    <a:gd name="T58" fmla="*/ 131 w 411"/>
                    <a:gd name="T59" fmla="*/ 259 h 588"/>
                    <a:gd name="T60" fmla="*/ 113 w 411"/>
                    <a:gd name="T61" fmla="*/ 271 h 588"/>
                    <a:gd name="T62" fmla="*/ 116 w 411"/>
                    <a:gd name="T63" fmla="*/ 316 h 588"/>
                    <a:gd name="T64" fmla="*/ 121 w 411"/>
                    <a:gd name="T65" fmla="*/ 375 h 588"/>
                    <a:gd name="T66" fmla="*/ 121 w 411"/>
                    <a:gd name="T67" fmla="*/ 406 h 588"/>
                    <a:gd name="T68" fmla="*/ 96 w 411"/>
                    <a:gd name="T69" fmla="*/ 413 h 588"/>
                    <a:gd name="T70" fmla="*/ 76 w 411"/>
                    <a:gd name="T71" fmla="*/ 389 h 588"/>
                    <a:gd name="T72" fmla="*/ 78 w 411"/>
                    <a:gd name="T73" fmla="*/ 352 h 588"/>
                    <a:gd name="T74" fmla="*/ 82 w 411"/>
                    <a:gd name="T75" fmla="*/ 291 h 588"/>
                    <a:gd name="T76" fmla="*/ 85 w 411"/>
                    <a:gd name="T77" fmla="*/ 255 h 588"/>
                    <a:gd name="T78" fmla="*/ 61 w 411"/>
                    <a:gd name="T79" fmla="*/ 211 h 588"/>
                    <a:gd name="T80" fmla="*/ 64 w 411"/>
                    <a:gd name="T81" fmla="*/ 141 h 588"/>
                    <a:gd name="T82" fmla="*/ 72 w 411"/>
                    <a:gd name="T83" fmla="*/ 143 h 588"/>
                    <a:gd name="T84" fmla="*/ 78 w 411"/>
                    <a:gd name="T85" fmla="*/ 153 h 588"/>
                    <a:gd name="T86" fmla="*/ 91 w 411"/>
                    <a:gd name="T87" fmla="*/ 217 h 588"/>
                    <a:gd name="T88" fmla="*/ 94 w 411"/>
                    <a:gd name="T89" fmla="*/ 153 h 588"/>
                    <a:gd name="T90" fmla="*/ 102 w 411"/>
                    <a:gd name="T91" fmla="*/ 154 h 588"/>
                    <a:gd name="T92" fmla="*/ 108 w 411"/>
                    <a:gd name="T93" fmla="*/ 164 h 588"/>
                    <a:gd name="T94" fmla="*/ 121 w 411"/>
                    <a:gd name="T95" fmla="*/ 168 h 588"/>
                    <a:gd name="T96" fmla="*/ 126 w 411"/>
                    <a:gd name="T97" fmla="*/ 163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1" h="588">
                      <a:moveTo>
                        <a:pt x="404" y="6"/>
                      </a:moveTo>
                      <a:lnTo>
                        <a:pt x="399" y="3"/>
                      </a:lnTo>
                      <a:lnTo>
                        <a:pt x="394" y="2"/>
                      </a:lnTo>
                      <a:lnTo>
                        <a:pt x="388" y="0"/>
                      </a:lnTo>
                      <a:lnTo>
                        <a:pt x="20" y="36"/>
                      </a:lnTo>
                      <a:lnTo>
                        <a:pt x="18" y="36"/>
                      </a:lnTo>
                      <a:lnTo>
                        <a:pt x="14" y="37"/>
                      </a:lnTo>
                      <a:lnTo>
                        <a:pt x="8" y="40"/>
                      </a:lnTo>
                      <a:lnTo>
                        <a:pt x="5" y="43"/>
                      </a:lnTo>
                      <a:lnTo>
                        <a:pt x="2" y="47"/>
                      </a:lnTo>
                      <a:lnTo>
                        <a:pt x="1" y="52"/>
                      </a:lnTo>
                      <a:lnTo>
                        <a:pt x="0" y="56"/>
                      </a:lnTo>
                      <a:lnTo>
                        <a:pt x="0" y="432"/>
                      </a:lnTo>
                      <a:lnTo>
                        <a:pt x="1" y="437"/>
                      </a:lnTo>
                      <a:lnTo>
                        <a:pt x="4" y="443"/>
                      </a:lnTo>
                      <a:lnTo>
                        <a:pt x="7" y="447"/>
                      </a:lnTo>
                      <a:lnTo>
                        <a:pt x="12" y="450"/>
                      </a:lnTo>
                      <a:lnTo>
                        <a:pt x="287" y="587"/>
                      </a:lnTo>
                      <a:lnTo>
                        <a:pt x="291" y="588"/>
                      </a:lnTo>
                      <a:lnTo>
                        <a:pt x="297" y="588"/>
                      </a:lnTo>
                      <a:lnTo>
                        <a:pt x="303" y="588"/>
                      </a:lnTo>
                      <a:lnTo>
                        <a:pt x="307" y="585"/>
                      </a:lnTo>
                      <a:lnTo>
                        <a:pt x="311" y="582"/>
                      </a:lnTo>
                      <a:lnTo>
                        <a:pt x="314" y="578"/>
                      </a:lnTo>
                      <a:lnTo>
                        <a:pt x="317" y="572"/>
                      </a:lnTo>
                      <a:lnTo>
                        <a:pt x="317" y="568"/>
                      </a:lnTo>
                      <a:lnTo>
                        <a:pt x="317" y="143"/>
                      </a:lnTo>
                      <a:lnTo>
                        <a:pt x="317" y="138"/>
                      </a:lnTo>
                      <a:lnTo>
                        <a:pt x="314" y="133"/>
                      </a:lnTo>
                      <a:lnTo>
                        <a:pt x="311" y="128"/>
                      </a:lnTo>
                      <a:lnTo>
                        <a:pt x="307" y="126"/>
                      </a:lnTo>
                      <a:lnTo>
                        <a:pt x="303" y="123"/>
                      </a:lnTo>
                      <a:lnTo>
                        <a:pt x="125" y="67"/>
                      </a:lnTo>
                      <a:lnTo>
                        <a:pt x="370" y="45"/>
                      </a:lnTo>
                      <a:lnTo>
                        <a:pt x="370" y="423"/>
                      </a:lnTo>
                      <a:lnTo>
                        <a:pt x="392" y="422"/>
                      </a:lnTo>
                      <a:lnTo>
                        <a:pt x="398" y="420"/>
                      </a:lnTo>
                      <a:lnTo>
                        <a:pt x="404" y="417"/>
                      </a:lnTo>
                      <a:lnTo>
                        <a:pt x="408" y="412"/>
                      </a:lnTo>
                      <a:lnTo>
                        <a:pt x="411" y="407"/>
                      </a:lnTo>
                      <a:lnTo>
                        <a:pt x="411" y="400"/>
                      </a:lnTo>
                      <a:lnTo>
                        <a:pt x="411" y="22"/>
                      </a:lnTo>
                      <a:lnTo>
                        <a:pt x="411" y="16"/>
                      </a:lnTo>
                      <a:lnTo>
                        <a:pt x="408" y="10"/>
                      </a:lnTo>
                      <a:lnTo>
                        <a:pt x="404" y="6"/>
                      </a:lnTo>
                      <a:close/>
                      <a:moveTo>
                        <a:pt x="175" y="249"/>
                      </a:moveTo>
                      <a:lnTo>
                        <a:pt x="182" y="224"/>
                      </a:lnTo>
                      <a:lnTo>
                        <a:pt x="189" y="205"/>
                      </a:lnTo>
                      <a:lnTo>
                        <a:pt x="197" y="192"/>
                      </a:lnTo>
                      <a:lnTo>
                        <a:pt x="207" y="184"/>
                      </a:lnTo>
                      <a:lnTo>
                        <a:pt x="216" y="183"/>
                      </a:lnTo>
                      <a:lnTo>
                        <a:pt x="222" y="185"/>
                      </a:lnTo>
                      <a:lnTo>
                        <a:pt x="226" y="192"/>
                      </a:lnTo>
                      <a:lnTo>
                        <a:pt x="227" y="204"/>
                      </a:lnTo>
                      <a:lnTo>
                        <a:pt x="227" y="218"/>
                      </a:lnTo>
                      <a:lnTo>
                        <a:pt x="227" y="298"/>
                      </a:lnTo>
                      <a:lnTo>
                        <a:pt x="227" y="329"/>
                      </a:lnTo>
                      <a:lnTo>
                        <a:pt x="227" y="362"/>
                      </a:lnTo>
                      <a:lnTo>
                        <a:pt x="227" y="390"/>
                      </a:lnTo>
                      <a:lnTo>
                        <a:pt x="227" y="416"/>
                      </a:lnTo>
                      <a:lnTo>
                        <a:pt x="227" y="433"/>
                      </a:lnTo>
                      <a:lnTo>
                        <a:pt x="227" y="443"/>
                      </a:lnTo>
                      <a:lnTo>
                        <a:pt x="224" y="453"/>
                      </a:lnTo>
                      <a:lnTo>
                        <a:pt x="219" y="459"/>
                      </a:lnTo>
                      <a:lnTo>
                        <a:pt x="209" y="461"/>
                      </a:lnTo>
                      <a:lnTo>
                        <a:pt x="199" y="459"/>
                      </a:lnTo>
                      <a:lnTo>
                        <a:pt x="187" y="450"/>
                      </a:lnTo>
                      <a:lnTo>
                        <a:pt x="180" y="437"/>
                      </a:lnTo>
                      <a:lnTo>
                        <a:pt x="179" y="419"/>
                      </a:lnTo>
                      <a:lnTo>
                        <a:pt x="180" y="393"/>
                      </a:lnTo>
                      <a:lnTo>
                        <a:pt x="183" y="367"/>
                      </a:lnTo>
                      <a:lnTo>
                        <a:pt x="189" y="346"/>
                      </a:lnTo>
                      <a:lnTo>
                        <a:pt x="193" y="330"/>
                      </a:lnTo>
                      <a:lnTo>
                        <a:pt x="195" y="325"/>
                      </a:lnTo>
                      <a:lnTo>
                        <a:pt x="193" y="321"/>
                      </a:lnTo>
                      <a:lnTo>
                        <a:pt x="192" y="316"/>
                      </a:lnTo>
                      <a:lnTo>
                        <a:pt x="190" y="312"/>
                      </a:lnTo>
                      <a:lnTo>
                        <a:pt x="185" y="305"/>
                      </a:lnTo>
                      <a:lnTo>
                        <a:pt x="179" y="295"/>
                      </a:lnTo>
                      <a:lnTo>
                        <a:pt x="175" y="282"/>
                      </a:lnTo>
                      <a:lnTo>
                        <a:pt x="173" y="268"/>
                      </a:lnTo>
                      <a:lnTo>
                        <a:pt x="175" y="249"/>
                      </a:lnTo>
                      <a:close/>
                      <a:moveTo>
                        <a:pt x="129" y="163"/>
                      </a:moveTo>
                      <a:lnTo>
                        <a:pt x="132" y="164"/>
                      </a:lnTo>
                      <a:lnTo>
                        <a:pt x="135" y="167"/>
                      </a:lnTo>
                      <a:lnTo>
                        <a:pt x="138" y="171"/>
                      </a:lnTo>
                      <a:lnTo>
                        <a:pt x="138" y="174"/>
                      </a:lnTo>
                      <a:lnTo>
                        <a:pt x="138" y="241"/>
                      </a:lnTo>
                      <a:lnTo>
                        <a:pt x="136" y="252"/>
                      </a:lnTo>
                      <a:lnTo>
                        <a:pt x="131" y="259"/>
                      </a:lnTo>
                      <a:lnTo>
                        <a:pt x="123" y="265"/>
                      </a:lnTo>
                      <a:lnTo>
                        <a:pt x="113" y="266"/>
                      </a:lnTo>
                      <a:lnTo>
                        <a:pt x="113" y="271"/>
                      </a:lnTo>
                      <a:lnTo>
                        <a:pt x="115" y="282"/>
                      </a:lnTo>
                      <a:lnTo>
                        <a:pt x="115" y="298"/>
                      </a:lnTo>
                      <a:lnTo>
                        <a:pt x="116" y="316"/>
                      </a:lnTo>
                      <a:lnTo>
                        <a:pt x="118" y="338"/>
                      </a:lnTo>
                      <a:lnTo>
                        <a:pt x="121" y="358"/>
                      </a:lnTo>
                      <a:lnTo>
                        <a:pt x="121" y="375"/>
                      </a:lnTo>
                      <a:lnTo>
                        <a:pt x="122" y="389"/>
                      </a:lnTo>
                      <a:lnTo>
                        <a:pt x="122" y="397"/>
                      </a:lnTo>
                      <a:lnTo>
                        <a:pt x="121" y="406"/>
                      </a:lnTo>
                      <a:lnTo>
                        <a:pt x="115" y="412"/>
                      </a:lnTo>
                      <a:lnTo>
                        <a:pt x="106" y="414"/>
                      </a:lnTo>
                      <a:lnTo>
                        <a:pt x="96" y="413"/>
                      </a:lnTo>
                      <a:lnTo>
                        <a:pt x="85" y="407"/>
                      </a:lnTo>
                      <a:lnTo>
                        <a:pt x="79" y="399"/>
                      </a:lnTo>
                      <a:lnTo>
                        <a:pt x="76" y="389"/>
                      </a:lnTo>
                      <a:lnTo>
                        <a:pt x="76" y="376"/>
                      </a:lnTo>
                      <a:lnTo>
                        <a:pt x="76" y="367"/>
                      </a:lnTo>
                      <a:lnTo>
                        <a:pt x="78" y="352"/>
                      </a:lnTo>
                      <a:lnTo>
                        <a:pt x="79" y="332"/>
                      </a:lnTo>
                      <a:lnTo>
                        <a:pt x="81" y="311"/>
                      </a:lnTo>
                      <a:lnTo>
                        <a:pt x="82" y="291"/>
                      </a:lnTo>
                      <a:lnTo>
                        <a:pt x="84" y="272"/>
                      </a:lnTo>
                      <a:lnTo>
                        <a:pt x="85" y="259"/>
                      </a:lnTo>
                      <a:lnTo>
                        <a:pt x="85" y="255"/>
                      </a:lnTo>
                      <a:lnTo>
                        <a:pt x="72" y="242"/>
                      </a:lnTo>
                      <a:lnTo>
                        <a:pt x="64" y="228"/>
                      </a:lnTo>
                      <a:lnTo>
                        <a:pt x="61" y="211"/>
                      </a:lnTo>
                      <a:lnTo>
                        <a:pt x="61" y="147"/>
                      </a:lnTo>
                      <a:lnTo>
                        <a:pt x="62" y="144"/>
                      </a:lnTo>
                      <a:lnTo>
                        <a:pt x="64" y="141"/>
                      </a:lnTo>
                      <a:lnTo>
                        <a:pt x="67" y="141"/>
                      </a:lnTo>
                      <a:lnTo>
                        <a:pt x="69" y="141"/>
                      </a:lnTo>
                      <a:lnTo>
                        <a:pt x="72" y="143"/>
                      </a:lnTo>
                      <a:lnTo>
                        <a:pt x="75" y="146"/>
                      </a:lnTo>
                      <a:lnTo>
                        <a:pt x="76" y="150"/>
                      </a:lnTo>
                      <a:lnTo>
                        <a:pt x="78" y="153"/>
                      </a:lnTo>
                      <a:lnTo>
                        <a:pt x="78" y="211"/>
                      </a:lnTo>
                      <a:lnTo>
                        <a:pt x="78" y="211"/>
                      </a:lnTo>
                      <a:lnTo>
                        <a:pt x="91" y="217"/>
                      </a:lnTo>
                      <a:lnTo>
                        <a:pt x="91" y="157"/>
                      </a:lnTo>
                      <a:lnTo>
                        <a:pt x="91" y="154"/>
                      </a:lnTo>
                      <a:lnTo>
                        <a:pt x="94" y="153"/>
                      </a:lnTo>
                      <a:lnTo>
                        <a:pt x="95" y="151"/>
                      </a:lnTo>
                      <a:lnTo>
                        <a:pt x="99" y="151"/>
                      </a:lnTo>
                      <a:lnTo>
                        <a:pt x="102" y="154"/>
                      </a:lnTo>
                      <a:lnTo>
                        <a:pt x="105" y="157"/>
                      </a:lnTo>
                      <a:lnTo>
                        <a:pt x="106" y="160"/>
                      </a:lnTo>
                      <a:lnTo>
                        <a:pt x="108" y="164"/>
                      </a:lnTo>
                      <a:lnTo>
                        <a:pt x="108" y="222"/>
                      </a:lnTo>
                      <a:lnTo>
                        <a:pt x="121" y="228"/>
                      </a:lnTo>
                      <a:lnTo>
                        <a:pt x="121" y="168"/>
                      </a:lnTo>
                      <a:lnTo>
                        <a:pt x="121" y="165"/>
                      </a:lnTo>
                      <a:lnTo>
                        <a:pt x="123" y="163"/>
                      </a:lnTo>
                      <a:lnTo>
                        <a:pt x="126" y="163"/>
                      </a:lnTo>
                      <a:lnTo>
                        <a:pt x="129" y="163"/>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55" name="Group 54"/>
            <p:cNvGrpSpPr/>
            <p:nvPr/>
          </p:nvGrpSpPr>
          <p:grpSpPr>
            <a:xfrm>
              <a:off x="1661668" y="4465996"/>
              <a:ext cx="2560320" cy="459635"/>
              <a:chOff x="1087241" y="4465996"/>
              <a:chExt cx="2560320" cy="459635"/>
            </a:xfrm>
          </p:grpSpPr>
          <p:cxnSp>
            <p:nvCxnSpPr>
              <p:cNvPr id="50" name="Straight Connector 49"/>
              <p:cNvCxnSpPr/>
              <p:nvPr/>
            </p:nvCxnSpPr>
            <p:spPr>
              <a:xfrm rot="5400000">
                <a:off x="2247509" y="4580296"/>
                <a:ext cx="22860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087241" y="4694596"/>
                <a:ext cx="256032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518414" y="4811331"/>
                <a:ext cx="22860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982044" y="4811331"/>
                <a:ext cx="22860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2247509" y="4811331"/>
                <a:ext cx="22860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6" name="Group 55"/>
            <p:cNvGrpSpPr/>
            <p:nvPr/>
          </p:nvGrpSpPr>
          <p:grpSpPr>
            <a:xfrm>
              <a:off x="5510002" y="4464778"/>
              <a:ext cx="2560320" cy="459635"/>
              <a:chOff x="1087241" y="4465996"/>
              <a:chExt cx="2560320" cy="459635"/>
            </a:xfrm>
          </p:grpSpPr>
          <p:cxnSp>
            <p:nvCxnSpPr>
              <p:cNvPr id="57" name="Straight Connector 56"/>
              <p:cNvCxnSpPr/>
              <p:nvPr/>
            </p:nvCxnSpPr>
            <p:spPr>
              <a:xfrm rot="5400000">
                <a:off x="2247509" y="4580296"/>
                <a:ext cx="22860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087241" y="4694596"/>
                <a:ext cx="256032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18414" y="4811331"/>
                <a:ext cx="22860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982044" y="4811331"/>
                <a:ext cx="22860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a:off x="2247509" y="4811331"/>
                <a:ext cx="22860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68" name="Group 67"/>
            <p:cNvGrpSpPr/>
            <p:nvPr/>
          </p:nvGrpSpPr>
          <p:grpSpPr>
            <a:xfrm>
              <a:off x="2973996" y="3028796"/>
              <a:ext cx="3822192" cy="607116"/>
              <a:chOff x="2399569" y="3028796"/>
              <a:chExt cx="3822192" cy="607116"/>
            </a:xfrm>
          </p:grpSpPr>
          <p:cxnSp>
            <p:nvCxnSpPr>
              <p:cNvPr id="63" name="Straight Connector 62"/>
              <p:cNvCxnSpPr/>
              <p:nvPr/>
            </p:nvCxnSpPr>
            <p:spPr>
              <a:xfrm rot="5400000">
                <a:off x="4147745" y="3211676"/>
                <a:ext cx="3657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399569" y="3404877"/>
                <a:ext cx="382219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6101435" y="3521612"/>
                <a:ext cx="2286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a:off x="2299993" y="3521612"/>
                <a:ext cx="2286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4" name="Group 73"/>
            <p:cNvGrpSpPr/>
            <p:nvPr/>
          </p:nvGrpSpPr>
          <p:grpSpPr>
            <a:xfrm>
              <a:off x="4901922" y="1864908"/>
              <a:ext cx="2587752" cy="459635"/>
              <a:chOff x="4327495" y="1982138"/>
              <a:chExt cx="2587752" cy="459635"/>
            </a:xfrm>
          </p:grpSpPr>
          <p:cxnSp>
            <p:nvCxnSpPr>
              <p:cNvPr id="70" name="Straight Connector 69"/>
              <p:cNvCxnSpPr/>
              <p:nvPr/>
            </p:nvCxnSpPr>
            <p:spPr>
              <a:xfrm rot="5400000">
                <a:off x="5464317" y="2096438"/>
                <a:ext cx="2286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4327495" y="2210738"/>
                <a:ext cx="258775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5400000">
                <a:off x="6794514" y="2327473"/>
                <a:ext cx="2286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5400000">
                <a:off x="4221917" y="2327473"/>
                <a:ext cx="2286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75" name="Group 74"/>
            <p:cNvGrpSpPr/>
            <p:nvPr/>
          </p:nvGrpSpPr>
          <p:grpSpPr>
            <a:xfrm>
              <a:off x="3104697" y="2275970"/>
              <a:ext cx="3721405" cy="878039"/>
              <a:chOff x="2040341" y="2479581"/>
              <a:chExt cx="3721405" cy="878039"/>
            </a:xfrm>
          </p:grpSpPr>
          <p:sp>
            <p:nvSpPr>
              <p:cNvPr id="76" name="Rounded Rectangle 75"/>
              <p:cNvSpPr/>
              <p:nvPr/>
            </p:nvSpPr>
            <p:spPr>
              <a:xfrm>
                <a:off x="2533914" y="2479581"/>
                <a:ext cx="3227832" cy="821094"/>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1200" b="1" dirty="0"/>
                  <a:t>TOTAL CHICKEN CONSUMERS</a:t>
                </a:r>
              </a:p>
              <a:p>
                <a:pPr lvl="1" algn="ctr"/>
                <a:r>
                  <a:rPr lang="en-US" sz="1200" b="1"/>
                  <a:t>92%</a:t>
                </a:r>
                <a:endParaRPr lang="en-US" sz="1200" b="1" dirty="0"/>
              </a:p>
            </p:txBody>
          </p:sp>
          <p:grpSp>
            <p:nvGrpSpPr>
              <p:cNvPr id="77" name="Group 76"/>
              <p:cNvGrpSpPr/>
              <p:nvPr/>
            </p:nvGrpSpPr>
            <p:grpSpPr>
              <a:xfrm>
                <a:off x="2040341" y="2534660"/>
                <a:ext cx="822960" cy="822960"/>
                <a:chOff x="609600" y="886705"/>
                <a:chExt cx="822960" cy="822960"/>
              </a:xfrm>
            </p:grpSpPr>
            <p:sp>
              <p:nvSpPr>
                <p:cNvPr id="78" name="Oval 77"/>
                <p:cNvSpPr/>
                <p:nvPr/>
              </p:nvSpPr>
              <p:spPr>
                <a:xfrm>
                  <a:off x="609600" y="886705"/>
                  <a:ext cx="822960" cy="822960"/>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Freeform 4089"/>
                <p:cNvSpPr>
                  <a:spLocks noChangeAspect="1" noEditPoints="1"/>
                </p:cNvSpPr>
                <p:nvPr/>
              </p:nvSpPr>
              <p:spPr bwMode="gray">
                <a:xfrm>
                  <a:off x="734459" y="978145"/>
                  <a:ext cx="573242" cy="640080"/>
                </a:xfrm>
                <a:custGeom>
                  <a:avLst/>
                  <a:gdLst>
                    <a:gd name="T0" fmla="*/ 420 w 447"/>
                    <a:gd name="T1" fmla="*/ 92 h 498"/>
                    <a:gd name="T2" fmla="*/ 419 w 447"/>
                    <a:gd name="T3" fmla="*/ 49 h 498"/>
                    <a:gd name="T4" fmla="*/ 402 w 447"/>
                    <a:gd name="T5" fmla="*/ 12 h 498"/>
                    <a:gd name="T6" fmla="*/ 380 w 447"/>
                    <a:gd name="T7" fmla="*/ 12 h 498"/>
                    <a:gd name="T8" fmla="*/ 348 w 447"/>
                    <a:gd name="T9" fmla="*/ 0 h 498"/>
                    <a:gd name="T10" fmla="*/ 316 w 447"/>
                    <a:gd name="T11" fmla="*/ 27 h 498"/>
                    <a:gd name="T12" fmla="*/ 280 w 447"/>
                    <a:gd name="T13" fmla="*/ 43 h 498"/>
                    <a:gd name="T14" fmla="*/ 299 w 447"/>
                    <a:gd name="T15" fmla="*/ 85 h 498"/>
                    <a:gd name="T16" fmla="*/ 288 w 447"/>
                    <a:gd name="T17" fmla="*/ 124 h 498"/>
                    <a:gd name="T18" fmla="*/ 207 w 447"/>
                    <a:gd name="T19" fmla="*/ 185 h 498"/>
                    <a:gd name="T20" fmla="*/ 123 w 447"/>
                    <a:gd name="T21" fmla="*/ 175 h 498"/>
                    <a:gd name="T22" fmla="*/ 77 w 447"/>
                    <a:gd name="T23" fmla="*/ 143 h 498"/>
                    <a:gd name="T24" fmla="*/ 36 w 447"/>
                    <a:gd name="T25" fmla="*/ 100 h 498"/>
                    <a:gd name="T26" fmla="*/ 12 w 447"/>
                    <a:gd name="T27" fmla="*/ 121 h 498"/>
                    <a:gd name="T28" fmla="*/ 25 w 447"/>
                    <a:gd name="T29" fmla="*/ 182 h 498"/>
                    <a:gd name="T30" fmla="*/ 38 w 447"/>
                    <a:gd name="T31" fmla="*/ 200 h 498"/>
                    <a:gd name="T32" fmla="*/ 5 w 447"/>
                    <a:gd name="T33" fmla="*/ 204 h 498"/>
                    <a:gd name="T34" fmla="*/ 17 w 447"/>
                    <a:gd name="T35" fmla="*/ 236 h 498"/>
                    <a:gd name="T36" fmla="*/ 70 w 447"/>
                    <a:gd name="T37" fmla="*/ 258 h 498"/>
                    <a:gd name="T38" fmla="*/ 46 w 447"/>
                    <a:gd name="T39" fmla="*/ 275 h 498"/>
                    <a:gd name="T40" fmla="*/ 68 w 447"/>
                    <a:gd name="T41" fmla="*/ 311 h 498"/>
                    <a:gd name="T42" fmla="*/ 175 w 447"/>
                    <a:gd name="T43" fmla="*/ 330 h 498"/>
                    <a:gd name="T44" fmla="*/ 268 w 447"/>
                    <a:gd name="T45" fmla="*/ 297 h 498"/>
                    <a:gd name="T46" fmla="*/ 292 w 447"/>
                    <a:gd name="T47" fmla="*/ 222 h 498"/>
                    <a:gd name="T48" fmla="*/ 300 w 447"/>
                    <a:gd name="T49" fmla="*/ 222 h 498"/>
                    <a:gd name="T50" fmla="*/ 304 w 447"/>
                    <a:gd name="T51" fmla="*/ 266 h 498"/>
                    <a:gd name="T52" fmla="*/ 274 w 447"/>
                    <a:gd name="T53" fmla="*/ 315 h 498"/>
                    <a:gd name="T54" fmla="*/ 195 w 447"/>
                    <a:gd name="T55" fmla="*/ 347 h 498"/>
                    <a:gd name="T56" fmla="*/ 117 w 447"/>
                    <a:gd name="T57" fmla="*/ 360 h 498"/>
                    <a:gd name="T58" fmla="*/ 215 w 447"/>
                    <a:gd name="T59" fmla="*/ 391 h 498"/>
                    <a:gd name="T60" fmla="*/ 324 w 447"/>
                    <a:gd name="T61" fmla="*/ 463 h 498"/>
                    <a:gd name="T62" fmla="*/ 330 w 447"/>
                    <a:gd name="T63" fmla="*/ 496 h 498"/>
                    <a:gd name="T64" fmla="*/ 347 w 447"/>
                    <a:gd name="T65" fmla="*/ 493 h 498"/>
                    <a:gd name="T66" fmla="*/ 370 w 447"/>
                    <a:gd name="T67" fmla="*/ 456 h 498"/>
                    <a:gd name="T68" fmla="*/ 401 w 447"/>
                    <a:gd name="T69" fmla="*/ 437 h 498"/>
                    <a:gd name="T70" fmla="*/ 409 w 447"/>
                    <a:gd name="T71" fmla="*/ 409 h 498"/>
                    <a:gd name="T72" fmla="*/ 379 w 447"/>
                    <a:gd name="T73" fmla="*/ 409 h 498"/>
                    <a:gd name="T74" fmla="*/ 323 w 447"/>
                    <a:gd name="T75" fmla="*/ 363 h 498"/>
                    <a:gd name="T76" fmla="*/ 377 w 447"/>
                    <a:gd name="T77" fmla="*/ 280 h 498"/>
                    <a:gd name="T78" fmla="*/ 386 w 447"/>
                    <a:gd name="T79" fmla="*/ 217 h 498"/>
                    <a:gd name="T80" fmla="*/ 420 w 447"/>
                    <a:gd name="T81" fmla="*/ 194 h 498"/>
                    <a:gd name="T82" fmla="*/ 405 w 447"/>
                    <a:gd name="T83" fmla="*/ 155 h 498"/>
                    <a:gd name="T84" fmla="*/ 428 w 447"/>
                    <a:gd name="T85" fmla="*/ 150 h 498"/>
                    <a:gd name="T86" fmla="*/ 442 w 447"/>
                    <a:gd name="T87" fmla="*/ 156 h 498"/>
                    <a:gd name="T88" fmla="*/ 447 w 447"/>
                    <a:gd name="T89" fmla="*/ 154 h 498"/>
                    <a:gd name="T90" fmla="*/ 440 w 447"/>
                    <a:gd name="T91" fmla="*/ 132 h 498"/>
                    <a:gd name="T92" fmla="*/ 371 w 447"/>
                    <a:gd name="T93" fmla="*/ 113 h 498"/>
                    <a:gd name="T94" fmla="*/ 363 w 447"/>
                    <a:gd name="T95" fmla="*/ 98 h 498"/>
                    <a:gd name="T96" fmla="*/ 375 w 447"/>
                    <a:gd name="T97" fmla="*/ 85 h 498"/>
                    <a:gd name="T98" fmla="*/ 390 w 447"/>
                    <a:gd name="T99" fmla="*/ 93 h 498"/>
                    <a:gd name="T100" fmla="*/ 388 w 447"/>
                    <a:gd name="T101" fmla="*/ 11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7" h="498">
                      <a:moveTo>
                        <a:pt x="431" y="121"/>
                      </a:moveTo>
                      <a:lnTo>
                        <a:pt x="426" y="114"/>
                      </a:lnTo>
                      <a:lnTo>
                        <a:pt x="424" y="104"/>
                      </a:lnTo>
                      <a:lnTo>
                        <a:pt x="420" y="92"/>
                      </a:lnTo>
                      <a:lnTo>
                        <a:pt x="416" y="80"/>
                      </a:lnTo>
                      <a:lnTo>
                        <a:pt x="409" y="67"/>
                      </a:lnTo>
                      <a:lnTo>
                        <a:pt x="411" y="63"/>
                      </a:lnTo>
                      <a:lnTo>
                        <a:pt x="419" y="49"/>
                      </a:lnTo>
                      <a:lnTo>
                        <a:pt x="419" y="34"/>
                      </a:lnTo>
                      <a:lnTo>
                        <a:pt x="414" y="22"/>
                      </a:lnTo>
                      <a:lnTo>
                        <a:pt x="408" y="14"/>
                      </a:lnTo>
                      <a:lnTo>
                        <a:pt x="402" y="12"/>
                      </a:lnTo>
                      <a:lnTo>
                        <a:pt x="397" y="11"/>
                      </a:lnTo>
                      <a:lnTo>
                        <a:pt x="392" y="9"/>
                      </a:lnTo>
                      <a:lnTo>
                        <a:pt x="386" y="11"/>
                      </a:lnTo>
                      <a:lnTo>
                        <a:pt x="380" y="12"/>
                      </a:lnTo>
                      <a:lnTo>
                        <a:pt x="374" y="14"/>
                      </a:lnTo>
                      <a:lnTo>
                        <a:pt x="367" y="7"/>
                      </a:lnTo>
                      <a:lnTo>
                        <a:pt x="358" y="3"/>
                      </a:lnTo>
                      <a:lnTo>
                        <a:pt x="348" y="0"/>
                      </a:lnTo>
                      <a:lnTo>
                        <a:pt x="342" y="1"/>
                      </a:lnTo>
                      <a:lnTo>
                        <a:pt x="330" y="6"/>
                      </a:lnTo>
                      <a:lnTo>
                        <a:pt x="320" y="15"/>
                      </a:lnTo>
                      <a:lnTo>
                        <a:pt x="316" y="27"/>
                      </a:lnTo>
                      <a:lnTo>
                        <a:pt x="309" y="27"/>
                      </a:lnTo>
                      <a:lnTo>
                        <a:pt x="296" y="28"/>
                      </a:lnTo>
                      <a:lnTo>
                        <a:pt x="287" y="34"/>
                      </a:lnTo>
                      <a:lnTo>
                        <a:pt x="280" y="43"/>
                      </a:lnTo>
                      <a:lnTo>
                        <a:pt x="277" y="53"/>
                      </a:lnTo>
                      <a:lnTo>
                        <a:pt x="279" y="65"/>
                      </a:lnTo>
                      <a:lnTo>
                        <a:pt x="286" y="76"/>
                      </a:lnTo>
                      <a:lnTo>
                        <a:pt x="299" y="85"/>
                      </a:lnTo>
                      <a:lnTo>
                        <a:pt x="302" y="86"/>
                      </a:lnTo>
                      <a:lnTo>
                        <a:pt x="307" y="88"/>
                      </a:lnTo>
                      <a:lnTo>
                        <a:pt x="300" y="106"/>
                      </a:lnTo>
                      <a:lnTo>
                        <a:pt x="288" y="124"/>
                      </a:lnTo>
                      <a:lnTo>
                        <a:pt x="273" y="143"/>
                      </a:lnTo>
                      <a:lnTo>
                        <a:pt x="255" y="160"/>
                      </a:lnTo>
                      <a:lnTo>
                        <a:pt x="231" y="176"/>
                      </a:lnTo>
                      <a:lnTo>
                        <a:pt x="207" y="185"/>
                      </a:lnTo>
                      <a:lnTo>
                        <a:pt x="184" y="189"/>
                      </a:lnTo>
                      <a:lnTo>
                        <a:pt x="162" y="186"/>
                      </a:lnTo>
                      <a:lnTo>
                        <a:pt x="141" y="182"/>
                      </a:lnTo>
                      <a:lnTo>
                        <a:pt x="123" y="175"/>
                      </a:lnTo>
                      <a:lnTo>
                        <a:pt x="108" y="166"/>
                      </a:lnTo>
                      <a:lnTo>
                        <a:pt x="94" y="158"/>
                      </a:lnTo>
                      <a:lnTo>
                        <a:pt x="84" y="150"/>
                      </a:lnTo>
                      <a:lnTo>
                        <a:pt x="77" y="143"/>
                      </a:lnTo>
                      <a:lnTo>
                        <a:pt x="62" y="128"/>
                      </a:lnTo>
                      <a:lnTo>
                        <a:pt x="51" y="115"/>
                      </a:lnTo>
                      <a:lnTo>
                        <a:pt x="41" y="106"/>
                      </a:lnTo>
                      <a:lnTo>
                        <a:pt x="36" y="100"/>
                      </a:lnTo>
                      <a:lnTo>
                        <a:pt x="29" y="98"/>
                      </a:lnTo>
                      <a:lnTo>
                        <a:pt x="22" y="101"/>
                      </a:lnTo>
                      <a:lnTo>
                        <a:pt x="15" y="109"/>
                      </a:lnTo>
                      <a:lnTo>
                        <a:pt x="12" y="121"/>
                      </a:lnTo>
                      <a:lnTo>
                        <a:pt x="12" y="136"/>
                      </a:lnTo>
                      <a:lnTo>
                        <a:pt x="14" y="152"/>
                      </a:lnTo>
                      <a:lnTo>
                        <a:pt x="19" y="168"/>
                      </a:lnTo>
                      <a:lnTo>
                        <a:pt x="25" y="182"/>
                      </a:lnTo>
                      <a:lnTo>
                        <a:pt x="35" y="194"/>
                      </a:lnTo>
                      <a:lnTo>
                        <a:pt x="45" y="201"/>
                      </a:lnTo>
                      <a:lnTo>
                        <a:pt x="44" y="201"/>
                      </a:lnTo>
                      <a:lnTo>
                        <a:pt x="38" y="200"/>
                      </a:lnTo>
                      <a:lnTo>
                        <a:pt x="30" y="199"/>
                      </a:lnTo>
                      <a:lnTo>
                        <a:pt x="21" y="199"/>
                      </a:lnTo>
                      <a:lnTo>
                        <a:pt x="12" y="200"/>
                      </a:lnTo>
                      <a:lnTo>
                        <a:pt x="5" y="204"/>
                      </a:lnTo>
                      <a:lnTo>
                        <a:pt x="0" y="208"/>
                      </a:lnTo>
                      <a:lnTo>
                        <a:pt x="0" y="215"/>
                      </a:lnTo>
                      <a:lnTo>
                        <a:pt x="6" y="227"/>
                      </a:lnTo>
                      <a:lnTo>
                        <a:pt x="17" y="236"/>
                      </a:lnTo>
                      <a:lnTo>
                        <a:pt x="31" y="244"/>
                      </a:lnTo>
                      <a:lnTo>
                        <a:pt x="46" y="251"/>
                      </a:lnTo>
                      <a:lnTo>
                        <a:pt x="60" y="255"/>
                      </a:lnTo>
                      <a:lnTo>
                        <a:pt x="70" y="258"/>
                      </a:lnTo>
                      <a:lnTo>
                        <a:pt x="67" y="259"/>
                      </a:lnTo>
                      <a:lnTo>
                        <a:pt x="60" y="261"/>
                      </a:lnTo>
                      <a:lnTo>
                        <a:pt x="53" y="267"/>
                      </a:lnTo>
                      <a:lnTo>
                        <a:pt x="46" y="275"/>
                      </a:lnTo>
                      <a:lnTo>
                        <a:pt x="45" y="283"/>
                      </a:lnTo>
                      <a:lnTo>
                        <a:pt x="48" y="292"/>
                      </a:lnTo>
                      <a:lnTo>
                        <a:pt x="56" y="302"/>
                      </a:lnTo>
                      <a:lnTo>
                        <a:pt x="68" y="311"/>
                      </a:lnTo>
                      <a:lnTo>
                        <a:pt x="85" y="318"/>
                      </a:lnTo>
                      <a:lnTo>
                        <a:pt x="115" y="326"/>
                      </a:lnTo>
                      <a:lnTo>
                        <a:pt x="146" y="330"/>
                      </a:lnTo>
                      <a:lnTo>
                        <a:pt x="175" y="330"/>
                      </a:lnTo>
                      <a:lnTo>
                        <a:pt x="202" y="326"/>
                      </a:lnTo>
                      <a:lnTo>
                        <a:pt x="227" y="320"/>
                      </a:lnTo>
                      <a:lnTo>
                        <a:pt x="250" y="309"/>
                      </a:lnTo>
                      <a:lnTo>
                        <a:pt x="268" y="297"/>
                      </a:lnTo>
                      <a:lnTo>
                        <a:pt x="281" y="282"/>
                      </a:lnTo>
                      <a:lnTo>
                        <a:pt x="291" y="263"/>
                      </a:lnTo>
                      <a:lnTo>
                        <a:pt x="293" y="243"/>
                      </a:lnTo>
                      <a:lnTo>
                        <a:pt x="292" y="222"/>
                      </a:lnTo>
                      <a:lnTo>
                        <a:pt x="285" y="201"/>
                      </a:lnTo>
                      <a:lnTo>
                        <a:pt x="291" y="204"/>
                      </a:lnTo>
                      <a:lnTo>
                        <a:pt x="295" y="212"/>
                      </a:lnTo>
                      <a:lnTo>
                        <a:pt x="300" y="222"/>
                      </a:lnTo>
                      <a:lnTo>
                        <a:pt x="303" y="231"/>
                      </a:lnTo>
                      <a:lnTo>
                        <a:pt x="305" y="241"/>
                      </a:lnTo>
                      <a:lnTo>
                        <a:pt x="305" y="253"/>
                      </a:lnTo>
                      <a:lnTo>
                        <a:pt x="304" y="266"/>
                      </a:lnTo>
                      <a:lnTo>
                        <a:pt x="301" y="278"/>
                      </a:lnTo>
                      <a:lnTo>
                        <a:pt x="294" y="291"/>
                      </a:lnTo>
                      <a:lnTo>
                        <a:pt x="286" y="303"/>
                      </a:lnTo>
                      <a:lnTo>
                        <a:pt x="274" y="315"/>
                      </a:lnTo>
                      <a:lnTo>
                        <a:pt x="260" y="326"/>
                      </a:lnTo>
                      <a:lnTo>
                        <a:pt x="241" y="336"/>
                      </a:lnTo>
                      <a:lnTo>
                        <a:pt x="221" y="342"/>
                      </a:lnTo>
                      <a:lnTo>
                        <a:pt x="195" y="347"/>
                      </a:lnTo>
                      <a:lnTo>
                        <a:pt x="167" y="349"/>
                      </a:lnTo>
                      <a:lnTo>
                        <a:pt x="134" y="348"/>
                      </a:lnTo>
                      <a:lnTo>
                        <a:pt x="98" y="344"/>
                      </a:lnTo>
                      <a:lnTo>
                        <a:pt x="117" y="360"/>
                      </a:lnTo>
                      <a:lnTo>
                        <a:pt x="139" y="373"/>
                      </a:lnTo>
                      <a:lnTo>
                        <a:pt x="163" y="383"/>
                      </a:lnTo>
                      <a:lnTo>
                        <a:pt x="188" y="388"/>
                      </a:lnTo>
                      <a:lnTo>
                        <a:pt x="215" y="391"/>
                      </a:lnTo>
                      <a:lnTo>
                        <a:pt x="241" y="390"/>
                      </a:lnTo>
                      <a:lnTo>
                        <a:pt x="266" y="386"/>
                      </a:lnTo>
                      <a:lnTo>
                        <a:pt x="330" y="452"/>
                      </a:lnTo>
                      <a:lnTo>
                        <a:pt x="324" y="463"/>
                      </a:lnTo>
                      <a:lnTo>
                        <a:pt x="319" y="476"/>
                      </a:lnTo>
                      <a:lnTo>
                        <a:pt x="318" y="485"/>
                      </a:lnTo>
                      <a:lnTo>
                        <a:pt x="322" y="492"/>
                      </a:lnTo>
                      <a:lnTo>
                        <a:pt x="330" y="496"/>
                      </a:lnTo>
                      <a:lnTo>
                        <a:pt x="334" y="498"/>
                      </a:lnTo>
                      <a:lnTo>
                        <a:pt x="339" y="498"/>
                      </a:lnTo>
                      <a:lnTo>
                        <a:pt x="342" y="495"/>
                      </a:lnTo>
                      <a:lnTo>
                        <a:pt x="347" y="493"/>
                      </a:lnTo>
                      <a:lnTo>
                        <a:pt x="349" y="491"/>
                      </a:lnTo>
                      <a:lnTo>
                        <a:pt x="350" y="486"/>
                      </a:lnTo>
                      <a:lnTo>
                        <a:pt x="359" y="469"/>
                      </a:lnTo>
                      <a:lnTo>
                        <a:pt x="370" y="456"/>
                      </a:lnTo>
                      <a:lnTo>
                        <a:pt x="380" y="447"/>
                      </a:lnTo>
                      <a:lnTo>
                        <a:pt x="390" y="441"/>
                      </a:lnTo>
                      <a:lnTo>
                        <a:pt x="398" y="438"/>
                      </a:lnTo>
                      <a:lnTo>
                        <a:pt x="401" y="437"/>
                      </a:lnTo>
                      <a:lnTo>
                        <a:pt x="409" y="432"/>
                      </a:lnTo>
                      <a:lnTo>
                        <a:pt x="413" y="425"/>
                      </a:lnTo>
                      <a:lnTo>
                        <a:pt x="413" y="416"/>
                      </a:lnTo>
                      <a:lnTo>
                        <a:pt x="409" y="409"/>
                      </a:lnTo>
                      <a:lnTo>
                        <a:pt x="402" y="405"/>
                      </a:lnTo>
                      <a:lnTo>
                        <a:pt x="393" y="405"/>
                      </a:lnTo>
                      <a:lnTo>
                        <a:pt x="389" y="406"/>
                      </a:lnTo>
                      <a:lnTo>
                        <a:pt x="379" y="409"/>
                      </a:lnTo>
                      <a:lnTo>
                        <a:pt x="366" y="416"/>
                      </a:lnTo>
                      <a:lnTo>
                        <a:pt x="353" y="426"/>
                      </a:lnTo>
                      <a:lnTo>
                        <a:pt x="302" y="375"/>
                      </a:lnTo>
                      <a:lnTo>
                        <a:pt x="323" y="363"/>
                      </a:lnTo>
                      <a:lnTo>
                        <a:pt x="342" y="348"/>
                      </a:lnTo>
                      <a:lnTo>
                        <a:pt x="357" y="330"/>
                      </a:lnTo>
                      <a:lnTo>
                        <a:pt x="370" y="305"/>
                      </a:lnTo>
                      <a:lnTo>
                        <a:pt x="377" y="280"/>
                      </a:lnTo>
                      <a:lnTo>
                        <a:pt x="379" y="256"/>
                      </a:lnTo>
                      <a:lnTo>
                        <a:pt x="378" y="235"/>
                      </a:lnTo>
                      <a:lnTo>
                        <a:pt x="375" y="214"/>
                      </a:lnTo>
                      <a:lnTo>
                        <a:pt x="386" y="217"/>
                      </a:lnTo>
                      <a:lnTo>
                        <a:pt x="396" y="217"/>
                      </a:lnTo>
                      <a:lnTo>
                        <a:pt x="405" y="214"/>
                      </a:lnTo>
                      <a:lnTo>
                        <a:pt x="414" y="206"/>
                      </a:lnTo>
                      <a:lnTo>
                        <a:pt x="420" y="194"/>
                      </a:lnTo>
                      <a:lnTo>
                        <a:pt x="421" y="183"/>
                      </a:lnTo>
                      <a:lnTo>
                        <a:pt x="417" y="171"/>
                      </a:lnTo>
                      <a:lnTo>
                        <a:pt x="412" y="165"/>
                      </a:lnTo>
                      <a:lnTo>
                        <a:pt x="405" y="155"/>
                      </a:lnTo>
                      <a:lnTo>
                        <a:pt x="397" y="146"/>
                      </a:lnTo>
                      <a:lnTo>
                        <a:pt x="406" y="145"/>
                      </a:lnTo>
                      <a:lnTo>
                        <a:pt x="414" y="146"/>
                      </a:lnTo>
                      <a:lnTo>
                        <a:pt x="428" y="150"/>
                      </a:lnTo>
                      <a:lnTo>
                        <a:pt x="440" y="155"/>
                      </a:lnTo>
                      <a:lnTo>
                        <a:pt x="441" y="155"/>
                      </a:lnTo>
                      <a:lnTo>
                        <a:pt x="441" y="155"/>
                      </a:lnTo>
                      <a:lnTo>
                        <a:pt x="442" y="156"/>
                      </a:lnTo>
                      <a:lnTo>
                        <a:pt x="443" y="156"/>
                      </a:lnTo>
                      <a:lnTo>
                        <a:pt x="444" y="156"/>
                      </a:lnTo>
                      <a:lnTo>
                        <a:pt x="445" y="155"/>
                      </a:lnTo>
                      <a:lnTo>
                        <a:pt x="447" y="154"/>
                      </a:lnTo>
                      <a:lnTo>
                        <a:pt x="447" y="152"/>
                      </a:lnTo>
                      <a:lnTo>
                        <a:pt x="447" y="147"/>
                      </a:lnTo>
                      <a:lnTo>
                        <a:pt x="445" y="142"/>
                      </a:lnTo>
                      <a:lnTo>
                        <a:pt x="440" y="132"/>
                      </a:lnTo>
                      <a:lnTo>
                        <a:pt x="431" y="121"/>
                      </a:lnTo>
                      <a:close/>
                      <a:moveTo>
                        <a:pt x="380" y="114"/>
                      </a:moveTo>
                      <a:lnTo>
                        <a:pt x="374" y="114"/>
                      </a:lnTo>
                      <a:lnTo>
                        <a:pt x="371" y="113"/>
                      </a:lnTo>
                      <a:lnTo>
                        <a:pt x="367" y="111"/>
                      </a:lnTo>
                      <a:lnTo>
                        <a:pt x="364" y="107"/>
                      </a:lnTo>
                      <a:lnTo>
                        <a:pt x="363" y="102"/>
                      </a:lnTo>
                      <a:lnTo>
                        <a:pt x="363" y="98"/>
                      </a:lnTo>
                      <a:lnTo>
                        <a:pt x="364" y="93"/>
                      </a:lnTo>
                      <a:lnTo>
                        <a:pt x="367" y="90"/>
                      </a:lnTo>
                      <a:lnTo>
                        <a:pt x="371" y="88"/>
                      </a:lnTo>
                      <a:lnTo>
                        <a:pt x="375" y="85"/>
                      </a:lnTo>
                      <a:lnTo>
                        <a:pt x="380" y="85"/>
                      </a:lnTo>
                      <a:lnTo>
                        <a:pt x="383" y="88"/>
                      </a:lnTo>
                      <a:lnTo>
                        <a:pt x="387" y="90"/>
                      </a:lnTo>
                      <a:lnTo>
                        <a:pt x="390" y="93"/>
                      </a:lnTo>
                      <a:lnTo>
                        <a:pt x="392" y="98"/>
                      </a:lnTo>
                      <a:lnTo>
                        <a:pt x="392" y="102"/>
                      </a:lnTo>
                      <a:lnTo>
                        <a:pt x="390" y="107"/>
                      </a:lnTo>
                      <a:lnTo>
                        <a:pt x="388" y="111"/>
                      </a:lnTo>
                      <a:lnTo>
                        <a:pt x="383" y="113"/>
                      </a:lnTo>
                      <a:lnTo>
                        <a:pt x="380" y="114"/>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83" name="Group 82"/>
            <p:cNvGrpSpPr/>
            <p:nvPr/>
          </p:nvGrpSpPr>
          <p:grpSpPr>
            <a:xfrm>
              <a:off x="4347817" y="1046835"/>
              <a:ext cx="3611896" cy="822960"/>
              <a:chOff x="4347817" y="1046835"/>
              <a:chExt cx="3611896" cy="822960"/>
            </a:xfrm>
          </p:grpSpPr>
          <p:grpSp>
            <p:nvGrpSpPr>
              <p:cNvPr id="81" name="Group 80"/>
              <p:cNvGrpSpPr/>
              <p:nvPr/>
            </p:nvGrpSpPr>
            <p:grpSpPr>
              <a:xfrm>
                <a:off x="4347817" y="1046835"/>
                <a:ext cx="3611896" cy="822960"/>
                <a:chOff x="3773390" y="1046835"/>
                <a:chExt cx="3611896" cy="822960"/>
              </a:xfrm>
            </p:grpSpPr>
            <p:sp>
              <p:nvSpPr>
                <p:cNvPr id="7" name="Rounded Rectangle 6"/>
                <p:cNvSpPr/>
                <p:nvPr/>
              </p:nvSpPr>
              <p:spPr>
                <a:xfrm>
                  <a:off x="4157454" y="1047768"/>
                  <a:ext cx="3227832" cy="821094"/>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GENERAL POPULATION</a:t>
                  </a:r>
                </a:p>
                <a:p>
                  <a:pPr algn="ctr"/>
                  <a:r>
                    <a:rPr lang="en-US" sz="1200" b="1" dirty="0"/>
                    <a:t>Age 18+</a:t>
                  </a:r>
                </a:p>
                <a:p>
                  <a:pPr algn="ctr"/>
                  <a:r>
                    <a:rPr lang="en-US" sz="1200" b="1" i="1" dirty="0"/>
                    <a:t>Base: </a:t>
                  </a:r>
                  <a:r>
                    <a:rPr lang="en-US" sz="1200" b="1" i="1"/>
                    <a:t>Total (1004)</a:t>
                  </a:r>
                  <a:endParaRPr lang="en-US" sz="1200" b="1" i="1" dirty="0"/>
                </a:p>
              </p:txBody>
            </p:sp>
            <p:sp>
              <p:nvSpPr>
                <p:cNvPr id="34" name="Oval 33"/>
                <p:cNvSpPr/>
                <p:nvPr/>
              </p:nvSpPr>
              <p:spPr>
                <a:xfrm>
                  <a:off x="3773390" y="1046835"/>
                  <a:ext cx="822960" cy="82296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0" name="Picture 79"/>
              <p:cNvPicPr>
                <a:picLocks noChangeAspect="1"/>
              </p:cNvPicPr>
              <p:nvPr/>
            </p:nvPicPr>
            <p:blipFill rotWithShape="1">
              <a:blip r:embed="rId2" cstate="print">
                <a:extLst>
                  <a:ext uri="{28A0092B-C50C-407E-A947-70E740481C1C}">
                    <a14:useLocalDpi xmlns:a14="http://schemas.microsoft.com/office/drawing/2010/main" val="0"/>
                  </a:ext>
                </a:extLst>
              </a:blip>
              <a:srcRect l="2100" t="7750" r="2030" b="6278"/>
              <a:stretch/>
            </p:blipFill>
            <p:spPr bwMode="gray">
              <a:xfrm>
                <a:off x="4425580" y="1292239"/>
                <a:ext cx="667435" cy="332152"/>
              </a:xfrm>
              <a:prstGeom prst="rect">
                <a:avLst/>
              </a:prstGeom>
              <a:ln>
                <a:noFill/>
              </a:ln>
            </p:spPr>
          </p:pic>
        </p:grpSp>
      </p:grpSp>
    </p:spTree>
    <p:extLst>
      <p:ext uri="{BB962C8B-B14F-4D97-AF65-F5344CB8AC3E}">
        <p14:creationId xmlns:p14="http://schemas.microsoft.com/office/powerpoint/2010/main" val="2795417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Object 29" hidden="1"/>
          <p:cNvGraphicFramePr>
            <a:graphicFrameLocks noChangeAspect="1"/>
          </p:cNvGraphicFramePr>
          <p:nvPr>
            <p:custDataLst>
              <p:tags r:id="rId2"/>
            </p:custDataLst>
            <p:extLst/>
          </p:nvPr>
        </p:nvGraphicFramePr>
        <p:xfrm>
          <a:off x="1525589" y="1589"/>
          <a:ext cx="1587" cy="1587"/>
        </p:xfrm>
        <a:graphic>
          <a:graphicData uri="http://schemas.openxmlformats.org/presentationml/2006/ole">
            <mc:AlternateContent xmlns:mc="http://schemas.openxmlformats.org/markup-compatibility/2006">
              <mc:Choice xmlns:v="urn:schemas-microsoft-com:vml" Requires="v">
                <p:oleObj spid="_x0000_s1168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25589" y="1589"/>
                        <a:ext cx="1587" cy="1587"/>
                      </a:xfrm>
                      <a:prstGeom prst="rect">
                        <a:avLst/>
                      </a:prstGeom>
                    </p:spPr>
                  </p:pic>
                </p:oleObj>
              </mc:Fallback>
            </mc:AlternateContent>
          </a:graphicData>
        </a:graphic>
      </p:graphicFrame>
      <p:sp>
        <p:nvSpPr>
          <p:cNvPr id="11" name="Rectangle 10"/>
          <p:cNvSpPr/>
          <p:nvPr/>
        </p:nvSpPr>
        <p:spPr>
          <a:xfrm>
            <a:off x="4922520" y="1500554"/>
            <a:ext cx="2651760" cy="4665784"/>
          </a:xfrm>
          <a:prstGeom prst="rect">
            <a:avLst/>
          </a:prstGeom>
          <a:noFill/>
          <a:ln>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chemeClr val="accent2"/>
              </a:buClr>
            </a:pPr>
            <a:r>
              <a:rPr lang="en-US" sz="1000" b="1" u="sng" dirty="0">
                <a:solidFill>
                  <a:schemeClr val="tx1"/>
                </a:solidFill>
              </a:rPr>
              <a:t>Gender</a:t>
            </a:r>
          </a:p>
          <a:p>
            <a:pPr algn="ctr">
              <a:buClr>
                <a:schemeClr val="accent2"/>
              </a:buClr>
            </a:pPr>
            <a:r>
              <a:rPr lang="en-US" sz="1000" b="1" dirty="0">
                <a:solidFill>
                  <a:schemeClr val="tx1"/>
                </a:solidFill>
              </a:rPr>
              <a:t> </a:t>
            </a:r>
            <a:endParaRPr lang="en-US" sz="1000" dirty="0">
              <a:solidFill>
                <a:schemeClr val="tx1"/>
              </a:solidFill>
            </a:endParaRPr>
          </a:p>
          <a:p>
            <a:pPr algn="ctr">
              <a:buClr>
                <a:schemeClr val="accent2"/>
              </a:buClr>
            </a:pPr>
            <a:endParaRPr lang="en-US" sz="1000" b="1" u="sng" dirty="0">
              <a:solidFill>
                <a:schemeClr val="tx1"/>
              </a:solidFill>
            </a:endParaRPr>
          </a:p>
          <a:p>
            <a:pPr algn="ctr">
              <a:buClr>
                <a:schemeClr val="accent2"/>
              </a:buClr>
            </a:pPr>
            <a:endParaRPr lang="en-US" sz="1000" b="1" u="sng" dirty="0">
              <a:solidFill>
                <a:schemeClr val="tx1"/>
              </a:solidFill>
            </a:endParaRPr>
          </a:p>
          <a:p>
            <a:pPr algn="ctr">
              <a:buClr>
                <a:schemeClr val="accent2"/>
              </a:buClr>
            </a:pPr>
            <a:r>
              <a:rPr lang="en-US" sz="1000" b="1" u="sng" dirty="0">
                <a:solidFill>
                  <a:schemeClr val="tx1"/>
                </a:solidFill>
              </a:rPr>
              <a:t>Age</a:t>
            </a:r>
            <a:endParaRPr lang="en-US" sz="1000" b="1" i="1" dirty="0">
              <a:solidFill>
                <a:schemeClr val="tx1"/>
              </a:solidFill>
            </a:endParaRPr>
          </a:p>
          <a:p>
            <a:pPr algn="ctr">
              <a:buClr>
                <a:schemeClr val="accent2"/>
              </a:buClr>
            </a:pPr>
            <a:r>
              <a:rPr lang="en-US" sz="1000" b="1" i="1" dirty="0">
                <a:solidFill>
                  <a:schemeClr val="tx1"/>
                </a:solidFill>
              </a:rPr>
              <a:t>(Mean: 44.8)</a:t>
            </a: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r>
              <a:rPr lang="en-US" sz="1000" b="1" u="sng" dirty="0">
                <a:solidFill>
                  <a:schemeClr val="tx1"/>
                </a:solidFill>
              </a:rPr>
              <a:t>Household Size</a:t>
            </a:r>
            <a:r>
              <a:rPr lang="en-US" sz="1000" b="1" dirty="0">
                <a:solidFill>
                  <a:schemeClr val="tx1"/>
                </a:solidFill>
              </a:rPr>
              <a:t> </a:t>
            </a:r>
            <a:endParaRPr lang="en-US" sz="1000" b="1" u="sng" dirty="0">
              <a:solidFill>
                <a:schemeClr val="tx1"/>
              </a:solidFill>
            </a:endParaRPr>
          </a:p>
          <a:p>
            <a:pPr algn="ctr">
              <a:buClr>
                <a:schemeClr val="accent2"/>
              </a:buClr>
            </a:pPr>
            <a:r>
              <a:rPr lang="en-US" sz="1000" b="1" i="1" dirty="0">
                <a:solidFill>
                  <a:schemeClr val="tx1"/>
                </a:solidFill>
              </a:rPr>
              <a:t>(</a:t>
            </a:r>
            <a:r>
              <a:rPr lang="en-US" sz="1000" b="1" i="1">
                <a:solidFill>
                  <a:schemeClr val="tx1"/>
                </a:solidFill>
              </a:rPr>
              <a:t>Mean 3.2)</a:t>
            </a:r>
            <a:endParaRPr lang="en-US" sz="1000" b="1" i="1" dirty="0">
              <a:solidFill>
                <a:schemeClr val="tx1"/>
              </a:solidFill>
            </a:endParaRPr>
          </a:p>
          <a:p>
            <a:pPr marL="914400" lvl="1" indent="-171450">
              <a:buClr>
                <a:schemeClr val="accent4"/>
              </a:buClr>
              <a:buFont typeface="Arial" panose="020B0604020202020204" pitchFamily="34" charset="0"/>
              <a:buChar char="•"/>
            </a:pPr>
            <a:r>
              <a:rPr lang="en-US" sz="1000">
                <a:solidFill>
                  <a:schemeClr val="tx1"/>
                </a:solidFill>
              </a:rPr>
              <a:t>15%  </a:t>
            </a:r>
            <a:r>
              <a:rPr lang="en-US" sz="1000" dirty="0">
                <a:solidFill>
                  <a:schemeClr val="tx1"/>
                </a:solidFill>
              </a:rPr>
              <a:t>One</a:t>
            </a:r>
          </a:p>
          <a:p>
            <a:pPr marL="914400" lvl="1" indent="-171450">
              <a:buClr>
                <a:schemeClr val="accent4"/>
              </a:buClr>
              <a:buFont typeface="Arial" panose="020B0604020202020204" pitchFamily="34" charset="0"/>
              <a:buChar char="•"/>
            </a:pPr>
            <a:r>
              <a:rPr lang="en-US" sz="1000">
                <a:solidFill>
                  <a:schemeClr val="tx1"/>
                </a:solidFill>
              </a:rPr>
              <a:t>31%  </a:t>
            </a:r>
            <a:r>
              <a:rPr lang="en-US" sz="1000" dirty="0">
                <a:solidFill>
                  <a:schemeClr val="tx1"/>
                </a:solidFill>
              </a:rPr>
              <a:t>Two</a:t>
            </a:r>
          </a:p>
          <a:p>
            <a:pPr marL="914400" lvl="1" indent="-171450">
              <a:buClr>
                <a:schemeClr val="accent4"/>
              </a:buClr>
              <a:buFont typeface="Arial" panose="020B0604020202020204" pitchFamily="34" charset="0"/>
              <a:buChar char="•"/>
            </a:pPr>
            <a:r>
              <a:rPr lang="en-US" sz="1000">
                <a:solidFill>
                  <a:schemeClr val="tx1"/>
                </a:solidFill>
              </a:rPr>
              <a:t>18%  </a:t>
            </a:r>
            <a:r>
              <a:rPr lang="en-US" sz="1000" dirty="0">
                <a:solidFill>
                  <a:schemeClr val="tx1"/>
                </a:solidFill>
              </a:rPr>
              <a:t>Three</a:t>
            </a:r>
          </a:p>
          <a:p>
            <a:pPr marL="914400" lvl="1" indent="-171450">
              <a:buClr>
                <a:schemeClr val="accent4"/>
              </a:buClr>
              <a:buFont typeface="Arial" panose="020B0604020202020204" pitchFamily="34" charset="0"/>
              <a:buChar char="•"/>
            </a:pPr>
            <a:r>
              <a:rPr lang="en-US" sz="1000">
                <a:solidFill>
                  <a:schemeClr val="tx1"/>
                </a:solidFill>
              </a:rPr>
              <a:t>20%  </a:t>
            </a:r>
            <a:r>
              <a:rPr lang="en-US" sz="1000" dirty="0">
                <a:solidFill>
                  <a:schemeClr val="tx1"/>
                </a:solidFill>
              </a:rPr>
              <a:t>Four</a:t>
            </a:r>
          </a:p>
          <a:p>
            <a:pPr marL="914400" lvl="1" indent="-171450">
              <a:buClr>
                <a:schemeClr val="accent4"/>
              </a:buClr>
              <a:buFont typeface="Arial" panose="020B0604020202020204" pitchFamily="34" charset="0"/>
              <a:buChar char="•"/>
            </a:pPr>
            <a:r>
              <a:rPr lang="en-US" sz="1000">
                <a:solidFill>
                  <a:schemeClr val="tx1"/>
                </a:solidFill>
              </a:rPr>
              <a:t>16%  </a:t>
            </a:r>
            <a:r>
              <a:rPr lang="en-US" sz="1000" dirty="0">
                <a:solidFill>
                  <a:schemeClr val="tx1"/>
                </a:solidFill>
              </a:rPr>
              <a:t>Five Or More</a:t>
            </a:r>
          </a:p>
          <a:p>
            <a:pPr marL="914400" lvl="1" indent="-171450">
              <a:buClr>
                <a:schemeClr val="accent2"/>
              </a:buClr>
              <a:buFont typeface="Arial" panose="020B0604020202020204" pitchFamily="34" charset="0"/>
              <a:buChar char="•"/>
            </a:pPr>
            <a:endParaRPr lang="en-US" sz="1000" dirty="0">
              <a:solidFill>
                <a:schemeClr val="tx1"/>
              </a:solidFill>
            </a:endParaRPr>
          </a:p>
          <a:p>
            <a:pPr algn="ctr">
              <a:buClr>
                <a:schemeClr val="accent2"/>
              </a:buClr>
            </a:pPr>
            <a:r>
              <a:rPr lang="en-US" sz="1000" b="1" u="sng" dirty="0">
                <a:solidFill>
                  <a:schemeClr val="tx1"/>
                </a:solidFill>
              </a:rPr>
              <a:t>Household Income</a:t>
            </a:r>
          </a:p>
          <a:p>
            <a:pPr algn="ctr">
              <a:buClr>
                <a:schemeClr val="accent2"/>
              </a:buClr>
            </a:pPr>
            <a:r>
              <a:rPr lang="en-US" sz="1000" b="1" i="1" dirty="0">
                <a:solidFill>
                  <a:schemeClr val="tx1"/>
                </a:solidFill>
              </a:rPr>
              <a:t>Mean: </a:t>
            </a:r>
            <a:r>
              <a:rPr lang="en-US" sz="1000" b="1" i="1">
                <a:solidFill>
                  <a:schemeClr val="tx1"/>
                </a:solidFill>
              </a:rPr>
              <a:t>$66.7K</a:t>
            </a: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u="sng" dirty="0">
              <a:solidFill>
                <a:schemeClr val="tx1"/>
              </a:solidFill>
            </a:endParaRPr>
          </a:p>
          <a:p>
            <a:pPr algn="ctr">
              <a:buClr>
                <a:schemeClr val="accent2"/>
              </a:buClr>
            </a:pPr>
            <a:r>
              <a:rPr lang="en-US" sz="1000" b="1" u="sng" dirty="0">
                <a:solidFill>
                  <a:schemeClr val="tx1"/>
                </a:solidFill>
              </a:rPr>
              <a:t>Ethnicity</a:t>
            </a:r>
            <a:r>
              <a:rPr lang="en-US" sz="1000" b="1" dirty="0">
                <a:solidFill>
                  <a:schemeClr val="tx1"/>
                </a:solidFill>
              </a:rPr>
              <a:t> </a:t>
            </a:r>
            <a:endParaRPr lang="en-US" sz="1000" b="1" i="1" dirty="0">
              <a:solidFill>
                <a:schemeClr val="tx1"/>
              </a:solidFill>
            </a:endParaRPr>
          </a:p>
          <a:p>
            <a:pPr algn="ctr">
              <a:buClr>
                <a:schemeClr val="accent2"/>
              </a:buClr>
            </a:pPr>
            <a:r>
              <a:rPr lang="en-US" sz="1000">
                <a:solidFill>
                  <a:schemeClr val="tx1"/>
                </a:solidFill>
              </a:rPr>
              <a:t>16% </a:t>
            </a:r>
            <a:r>
              <a:rPr lang="en-US" sz="1000" dirty="0">
                <a:solidFill>
                  <a:schemeClr val="tx1"/>
                </a:solidFill>
              </a:rPr>
              <a:t>Hispanic</a:t>
            </a:r>
            <a:r>
              <a:rPr lang="en-US" sz="1000">
                <a:solidFill>
                  <a:schemeClr val="tx1"/>
                </a:solidFill>
              </a:rPr>
              <a:t>	13% </a:t>
            </a:r>
            <a:r>
              <a:rPr lang="en-US" sz="1000" dirty="0">
                <a:solidFill>
                  <a:schemeClr val="tx1"/>
                </a:solidFill>
              </a:rPr>
              <a:t>African American</a:t>
            </a:r>
          </a:p>
          <a:p>
            <a:pPr marL="742950" lvl="1">
              <a:buClr>
                <a:schemeClr val="accent2"/>
              </a:buClr>
            </a:pPr>
            <a:endParaRPr lang="en-US" sz="1000" dirty="0">
              <a:solidFill>
                <a:schemeClr val="tx1"/>
              </a:solidFill>
            </a:endParaRPr>
          </a:p>
        </p:txBody>
      </p:sp>
      <p:sp>
        <p:nvSpPr>
          <p:cNvPr id="9" name="Rectangle 8"/>
          <p:cNvSpPr/>
          <p:nvPr/>
        </p:nvSpPr>
        <p:spPr>
          <a:xfrm>
            <a:off x="2133600" y="1500554"/>
            <a:ext cx="2651760" cy="4665784"/>
          </a:xfrm>
          <a:prstGeom prst="rect">
            <a:avLst/>
          </a:prstGeom>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chemeClr val="accent2"/>
              </a:buClr>
            </a:pPr>
            <a:r>
              <a:rPr lang="en-US" sz="1000" b="1" u="sng" dirty="0">
                <a:solidFill>
                  <a:schemeClr val="tx1"/>
                </a:solidFill>
              </a:rPr>
              <a:t>Gender</a:t>
            </a:r>
          </a:p>
          <a:p>
            <a:pPr marL="285750" indent="-285750">
              <a:buClr>
                <a:schemeClr val="accent2"/>
              </a:buClr>
              <a:buFont typeface="Courier New" panose="02070309020205020404" pitchFamily="49" charset="0"/>
              <a:buChar char="o"/>
            </a:pPr>
            <a:endParaRPr lang="en-US" sz="1000" dirty="0">
              <a:solidFill>
                <a:schemeClr val="tx1"/>
              </a:solidFill>
            </a:endParaRPr>
          </a:p>
          <a:p>
            <a:pPr algn="ctr">
              <a:buClr>
                <a:schemeClr val="accent2"/>
              </a:buClr>
            </a:pPr>
            <a:endParaRPr lang="en-US" sz="1000" b="1" u="sng" dirty="0">
              <a:solidFill>
                <a:schemeClr val="tx1"/>
              </a:solidFill>
            </a:endParaRPr>
          </a:p>
          <a:p>
            <a:pPr algn="ctr">
              <a:buClr>
                <a:schemeClr val="accent2"/>
              </a:buClr>
            </a:pPr>
            <a:endParaRPr lang="en-US" sz="1000" b="1" u="sng" dirty="0">
              <a:solidFill>
                <a:schemeClr val="tx1"/>
              </a:solidFill>
            </a:endParaRPr>
          </a:p>
          <a:p>
            <a:pPr algn="ctr">
              <a:buClr>
                <a:schemeClr val="accent2"/>
              </a:buClr>
            </a:pPr>
            <a:r>
              <a:rPr lang="en-US" sz="1000" b="1" u="sng" dirty="0">
                <a:solidFill>
                  <a:schemeClr val="tx1"/>
                </a:solidFill>
              </a:rPr>
              <a:t>Age </a:t>
            </a:r>
            <a:endParaRPr lang="en-US" sz="1000" b="1" i="1" u="sng" dirty="0">
              <a:solidFill>
                <a:schemeClr val="tx1"/>
              </a:solidFill>
            </a:endParaRPr>
          </a:p>
          <a:p>
            <a:pPr algn="ctr">
              <a:buClr>
                <a:schemeClr val="accent2"/>
              </a:buClr>
            </a:pPr>
            <a:r>
              <a:rPr lang="en-US" sz="1000" b="1" i="1" dirty="0">
                <a:solidFill>
                  <a:schemeClr val="tx1"/>
                </a:solidFill>
              </a:rPr>
              <a:t>(Mean: 46.9)</a:t>
            </a: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r>
              <a:rPr lang="en-US" sz="1000" b="1" u="sng" dirty="0">
                <a:solidFill>
                  <a:schemeClr val="tx1"/>
                </a:solidFill>
              </a:rPr>
              <a:t>Household Size</a:t>
            </a:r>
          </a:p>
          <a:p>
            <a:pPr algn="ctr">
              <a:buClr>
                <a:schemeClr val="accent2"/>
              </a:buClr>
            </a:pPr>
            <a:r>
              <a:rPr lang="en-US" sz="1000" b="1" i="1" dirty="0">
                <a:solidFill>
                  <a:schemeClr val="tx1"/>
                </a:solidFill>
              </a:rPr>
              <a:t>(</a:t>
            </a:r>
            <a:r>
              <a:rPr lang="en-US" sz="1000" b="1" i="1">
                <a:solidFill>
                  <a:schemeClr val="tx1"/>
                </a:solidFill>
              </a:rPr>
              <a:t>Mean 2.8)</a:t>
            </a:r>
            <a:endParaRPr lang="en-US" sz="1000" b="1" i="1" dirty="0">
              <a:solidFill>
                <a:schemeClr val="tx1"/>
              </a:solidFill>
            </a:endParaRPr>
          </a:p>
          <a:p>
            <a:pPr marL="914400" lvl="1" indent="-171450">
              <a:buClr>
                <a:schemeClr val="accent2"/>
              </a:buClr>
              <a:buFont typeface="Arial" panose="020B0604020202020204" pitchFamily="34" charset="0"/>
              <a:buChar char="•"/>
            </a:pPr>
            <a:r>
              <a:rPr lang="en-US" sz="1000">
                <a:solidFill>
                  <a:schemeClr val="tx1"/>
                </a:solidFill>
              </a:rPr>
              <a:t>19%  </a:t>
            </a:r>
            <a:r>
              <a:rPr lang="en-US" sz="1000" dirty="0">
                <a:solidFill>
                  <a:schemeClr val="tx1"/>
                </a:solidFill>
              </a:rPr>
              <a:t>One</a:t>
            </a:r>
          </a:p>
          <a:p>
            <a:pPr marL="914400" lvl="1" indent="-171450">
              <a:buClr>
                <a:schemeClr val="accent2"/>
              </a:buClr>
              <a:buFont typeface="Arial" panose="020B0604020202020204" pitchFamily="34" charset="0"/>
              <a:buChar char="•"/>
            </a:pPr>
            <a:r>
              <a:rPr lang="en-US" sz="1000">
                <a:solidFill>
                  <a:schemeClr val="tx1"/>
                </a:solidFill>
              </a:rPr>
              <a:t>34%  </a:t>
            </a:r>
            <a:r>
              <a:rPr lang="en-US" sz="1000" dirty="0">
                <a:solidFill>
                  <a:schemeClr val="tx1"/>
                </a:solidFill>
              </a:rPr>
              <a:t>Two</a:t>
            </a:r>
          </a:p>
          <a:p>
            <a:pPr marL="914400" lvl="1" indent="-171450">
              <a:buClr>
                <a:schemeClr val="accent2"/>
              </a:buClr>
              <a:buFont typeface="Arial" panose="020B0604020202020204" pitchFamily="34" charset="0"/>
              <a:buChar char="•"/>
            </a:pPr>
            <a:r>
              <a:rPr lang="en-US" sz="1000">
                <a:solidFill>
                  <a:schemeClr val="tx1"/>
                </a:solidFill>
              </a:rPr>
              <a:t>17%  </a:t>
            </a:r>
            <a:r>
              <a:rPr lang="en-US" sz="1000" dirty="0">
                <a:solidFill>
                  <a:schemeClr val="tx1"/>
                </a:solidFill>
              </a:rPr>
              <a:t>Three</a:t>
            </a:r>
          </a:p>
          <a:p>
            <a:pPr marL="914400" lvl="1" indent="-171450">
              <a:buClr>
                <a:schemeClr val="accent2"/>
              </a:buClr>
              <a:buFont typeface="Arial" panose="020B0604020202020204" pitchFamily="34" charset="0"/>
              <a:buChar char="•"/>
            </a:pPr>
            <a:r>
              <a:rPr lang="en-US" sz="1000">
                <a:solidFill>
                  <a:schemeClr val="tx1"/>
                </a:solidFill>
              </a:rPr>
              <a:t>17%  </a:t>
            </a:r>
            <a:r>
              <a:rPr lang="en-US" sz="1000" dirty="0">
                <a:solidFill>
                  <a:schemeClr val="tx1"/>
                </a:solidFill>
              </a:rPr>
              <a:t>Four</a:t>
            </a:r>
          </a:p>
          <a:p>
            <a:pPr marL="914400" lvl="1" indent="-171450">
              <a:buClr>
                <a:schemeClr val="accent2"/>
              </a:buClr>
              <a:buFont typeface="Arial" panose="020B0604020202020204" pitchFamily="34" charset="0"/>
              <a:buChar char="•"/>
            </a:pPr>
            <a:r>
              <a:rPr lang="en-US" sz="1000">
                <a:solidFill>
                  <a:schemeClr val="tx1"/>
                </a:solidFill>
              </a:rPr>
              <a:t>13%  </a:t>
            </a:r>
            <a:r>
              <a:rPr lang="en-US" sz="1000" dirty="0">
                <a:solidFill>
                  <a:schemeClr val="tx1"/>
                </a:solidFill>
              </a:rPr>
              <a:t>Five Or More</a:t>
            </a:r>
          </a:p>
          <a:p>
            <a:pPr marL="914400" lvl="1" indent="-171450">
              <a:buClr>
                <a:schemeClr val="accent2"/>
              </a:buClr>
              <a:buFont typeface="Arial" panose="020B0604020202020204" pitchFamily="34" charset="0"/>
              <a:buChar char="•"/>
            </a:pPr>
            <a:endParaRPr lang="en-US" sz="1000" dirty="0">
              <a:solidFill>
                <a:schemeClr val="tx1"/>
              </a:solidFill>
            </a:endParaRPr>
          </a:p>
          <a:p>
            <a:pPr algn="ctr">
              <a:buClr>
                <a:schemeClr val="accent2"/>
              </a:buClr>
            </a:pPr>
            <a:r>
              <a:rPr lang="en-US" sz="1000" b="1" u="sng" dirty="0">
                <a:solidFill>
                  <a:schemeClr val="tx1"/>
                </a:solidFill>
              </a:rPr>
              <a:t>Household Income</a:t>
            </a:r>
          </a:p>
          <a:p>
            <a:pPr algn="ctr">
              <a:buClr>
                <a:schemeClr val="accent2"/>
              </a:buClr>
            </a:pPr>
            <a:r>
              <a:rPr lang="en-US" sz="1000" b="1" i="1" dirty="0">
                <a:solidFill>
                  <a:schemeClr val="tx1"/>
                </a:solidFill>
              </a:rPr>
              <a:t>Mean</a:t>
            </a:r>
            <a:r>
              <a:rPr lang="en-US" sz="1000" b="1" i="1">
                <a:solidFill>
                  <a:schemeClr val="tx1"/>
                </a:solidFill>
              </a:rPr>
              <a:t>: $65.8K</a:t>
            </a: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u="sng" dirty="0">
              <a:solidFill>
                <a:schemeClr val="tx1"/>
              </a:solidFill>
            </a:endParaRPr>
          </a:p>
          <a:p>
            <a:pPr algn="ctr">
              <a:buClr>
                <a:schemeClr val="accent2"/>
              </a:buClr>
            </a:pPr>
            <a:r>
              <a:rPr lang="en-US" sz="1000" b="1" u="sng" dirty="0">
                <a:solidFill>
                  <a:schemeClr val="tx1"/>
                </a:solidFill>
              </a:rPr>
              <a:t>Ethnicity</a:t>
            </a:r>
            <a:endParaRPr lang="en-US" sz="1000" b="1" i="1" dirty="0">
              <a:solidFill>
                <a:schemeClr val="tx1"/>
              </a:solidFill>
            </a:endParaRPr>
          </a:p>
          <a:p>
            <a:pPr algn="ctr">
              <a:buClr>
                <a:schemeClr val="accent2"/>
              </a:buClr>
            </a:pPr>
            <a:r>
              <a:rPr lang="en-US" sz="1000" dirty="0">
                <a:solidFill>
                  <a:schemeClr val="tx1"/>
                </a:solidFill>
              </a:rPr>
              <a:t>16% Hispanic</a:t>
            </a:r>
            <a:r>
              <a:rPr lang="en-US" sz="1000">
                <a:solidFill>
                  <a:schemeClr val="tx1"/>
                </a:solidFill>
              </a:rPr>
              <a:t>	13% </a:t>
            </a:r>
            <a:r>
              <a:rPr lang="en-US" sz="1000" dirty="0">
                <a:solidFill>
                  <a:schemeClr val="tx1"/>
                </a:solidFill>
              </a:rPr>
              <a:t>African American</a:t>
            </a:r>
          </a:p>
          <a:p>
            <a:pPr marL="742950" lvl="1">
              <a:buClr>
                <a:schemeClr val="accent2"/>
              </a:buClr>
            </a:pPr>
            <a:endParaRPr lang="en-US" sz="1000" dirty="0">
              <a:solidFill>
                <a:schemeClr val="tx1"/>
              </a:solidFill>
            </a:endParaRPr>
          </a:p>
          <a:p>
            <a:pPr marL="628650" lvl="1" indent="-171450">
              <a:buClr>
                <a:schemeClr val="accent2"/>
              </a:buClr>
              <a:buFont typeface="Arial" panose="020B0604020202020204" pitchFamily="34" charset="0"/>
              <a:buChar char="•"/>
            </a:pPr>
            <a:endParaRPr lang="en-US" sz="1000" dirty="0">
              <a:solidFill>
                <a:schemeClr val="tx1"/>
              </a:solidFill>
            </a:endParaRPr>
          </a:p>
        </p:txBody>
      </p:sp>
      <p:sp>
        <p:nvSpPr>
          <p:cNvPr id="12" name="Rectangle 11"/>
          <p:cNvSpPr/>
          <p:nvPr/>
        </p:nvSpPr>
        <p:spPr>
          <a:xfrm>
            <a:off x="7711440" y="1500554"/>
            <a:ext cx="2651760" cy="4665784"/>
          </a:xfrm>
          <a:prstGeom prst="rect">
            <a:avLst/>
          </a:prstGeom>
          <a:noFill/>
          <a:ln>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chemeClr val="accent2"/>
              </a:buClr>
            </a:pPr>
            <a:r>
              <a:rPr lang="en-US" sz="1000" b="1" u="sng" dirty="0">
                <a:solidFill>
                  <a:schemeClr val="tx1"/>
                </a:solidFill>
              </a:rPr>
              <a:t>Gender</a:t>
            </a:r>
            <a:r>
              <a:rPr lang="en-US" sz="1000" b="1" dirty="0">
                <a:solidFill>
                  <a:schemeClr val="tx1"/>
                </a:solidFill>
              </a:rPr>
              <a:t> </a:t>
            </a:r>
          </a:p>
          <a:p>
            <a:pPr algn="ctr">
              <a:buClr>
                <a:schemeClr val="accent2"/>
              </a:buClr>
            </a:pPr>
            <a:endParaRPr lang="en-US" sz="1000" dirty="0">
              <a:solidFill>
                <a:schemeClr val="tx1"/>
              </a:solidFill>
            </a:endParaRPr>
          </a:p>
          <a:p>
            <a:pPr algn="ctr">
              <a:buClr>
                <a:schemeClr val="accent2"/>
              </a:buClr>
            </a:pPr>
            <a:endParaRPr lang="en-US" sz="1000" b="1" u="sng" dirty="0">
              <a:solidFill>
                <a:schemeClr val="tx1"/>
              </a:solidFill>
            </a:endParaRPr>
          </a:p>
          <a:p>
            <a:pPr algn="ctr">
              <a:buClr>
                <a:schemeClr val="accent2"/>
              </a:buClr>
            </a:pPr>
            <a:endParaRPr lang="en-US" sz="1000" b="1" u="sng" dirty="0">
              <a:solidFill>
                <a:schemeClr val="tx1"/>
              </a:solidFill>
            </a:endParaRPr>
          </a:p>
          <a:p>
            <a:pPr algn="ctr">
              <a:buClr>
                <a:schemeClr val="accent2"/>
              </a:buClr>
            </a:pPr>
            <a:r>
              <a:rPr lang="en-US" sz="1000" b="1" u="sng" dirty="0">
                <a:solidFill>
                  <a:schemeClr val="tx1"/>
                </a:solidFill>
              </a:rPr>
              <a:t>Age</a:t>
            </a:r>
            <a:r>
              <a:rPr lang="en-US" sz="1000" b="1" dirty="0">
                <a:solidFill>
                  <a:schemeClr val="tx1"/>
                </a:solidFill>
              </a:rPr>
              <a:t> </a:t>
            </a:r>
            <a:endParaRPr lang="en-US" sz="1000" b="1" i="1" dirty="0">
              <a:solidFill>
                <a:schemeClr val="tx1"/>
              </a:solidFill>
            </a:endParaRPr>
          </a:p>
          <a:p>
            <a:pPr algn="ctr">
              <a:buClr>
                <a:schemeClr val="accent2"/>
              </a:buClr>
            </a:pPr>
            <a:r>
              <a:rPr lang="en-US" sz="1000" b="1" i="1" dirty="0">
                <a:solidFill>
                  <a:schemeClr val="tx1"/>
                </a:solidFill>
              </a:rPr>
              <a:t>(Mean: 42.5)</a:t>
            </a: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r>
              <a:rPr lang="en-US" sz="1000" b="1" u="sng" dirty="0">
                <a:solidFill>
                  <a:schemeClr val="tx1"/>
                </a:solidFill>
              </a:rPr>
              <a:t>Household Size</a:t>
            </a:r>
          </a:p>
          <a:p>
            <a:pPr algn="ctr">
              <a:buClr>
                <a:schemeClr val="accent2"/>
              </a:buClr>
            </a:pPr>
            <a:r>
              <a:rPr lang="en-US" sz="1000" b="1" i="1" dirty="0">
                <a:solidFill>
                  <a:schemeClr val="tx1"/>
                </a:solidFill>
              </a:rPr>
              <a:t>(</a:t>
            </a:r>
            <a:r>
              <a:rPr lang="en-US" sz="1000" b="1" i="1">
                <a:solidFill>
                  <a:schemeClr val="tx1"/>
                </a:solidFill>
              </a:rPr>
              <a:t>Mean 3.2)</a:t>
            </a:r>
            <a:endParaRPr lang="en-US" sz="1000" b="1" i="1" dirty="0">
              <a:solidFill>
                <a:schemeClr val="tx1"/>
              </a:solidFill>
            </a:endParaRPr>
          </a:p>
          <a:p>
            <a:pPr marL="914400" lvl="1" indent="-171450">
              <a:buClr>
                <a:schemeClr val="accent5"/>
              </a:buClr>
              <a:buFont typeface="Arial" panose="020B0604020202020204" pitchFamily="34" charset="0"/>
              <a:buChar char="•"/>
            </a:pPr>
            <a:r>
              <a:rPr lang="en-US" sz="1000">
                <a:solidFill>
                  <a:schemeClr val="tx1"/>
                </a:solidFill>
              </a:rPr>
              <a:t>15%  </a:t>
            </a:r>
            <a:r>
              <a:rPr lang="en-US" sz="1000" dirty="0">
                <a:solidFill>
                  <a:schemeClr val="tx1"/>
                </a:solidFill>
              </a:rPr>
              <a:t>One</a:t>
            </a:r>
          </a:p>
          <a:p>
            <a:pPr marL="914400" lvl="1" indent="-171450">
              <a:buClr>
                <a:schemeClr val="accent5"/>
              </a:buClr>
              <a:buFont typeface="Arial" panose="020B0604020202020204" pitchFamily="34" charset="0"/>
              <a:buChar char="•"/>
            </a:pPr>
            <a:r>
              <a:rPr lang="en-US" sz="1000">
                <a:solidFill>
                  <a:schemeClr val="tx1"/>
                </a:solidFill>
              </a:rPr>
              <a:t>28%  </a:t>
            </a:r>
            <a:r>
              <a:rPr lang="en-US" sz="1000" dirty="0">
                <a:solidFill>
                  <a:schemeClr val="tx1"/>
                </a:solidFill>
              </a:rPr>
              <a:t>Two</a:t>
            </a:r>
          </a:p>
          <a:p>
            <a:pPr marL="914400" lvl="1" indent="-171450">
              <a:buClr>
                <a:schemeClr val="accent5"/>
              </a:buClr>
              <a:buFont typeface="Arial" panose="020B0604020202020204" pitchFamily="34" charset="0"/>
              <a:buChar char="•"/>
            </a:pPr>
            <a:r>
              <a:rPr lang="en-US" sz="1000">
                <a:solidFill>
                  <a:schemeClr val="tx1"/>
                </a:solidFill>
              </a:rPr>
              <a:t>20%  </a:t>
            </a:r>
            <a:r>
              <a:rPr lang="en-US" sz="1000" dirty="0">
                <a:solidFill>
                  <a:schemeClr val="tx1"/>
                </a:solidFill>
              </a:rPr>
              <a:t>Three</a:t>
            </a:r>
          </a:p>
          <a:p>
            <a:pPr marL="914400" lvl="1" indent="-171450">
              <a:buClr>
                <a:schemeClr val="accent5"/>
              </a:buClr>
              <a:buFont typeface="Arial" panose="020B0604020202020204" pitchFamily="34" charset="0"/>
              <a:buChar char="•"/>
            </a:pPr>
            <a:r>
              <a:rPr lang="en-US" sz="1000">
                <a:solidFill>
                  <a:schemeClr val="tx1"/>
                </a:solidFill>
              </a:rPr>
              <a:t>19%  </a:t>
            </a:r>
            <a:r>
              <a:rPr lang="en-US" sz="1000" dirty="0">
                <a:solidFill>
                  <a:schemeClr val="tx1"/>
                </a:solidFill>
              </a:rPr>
              <a:t>Four</a:t>
            </a:r>
          </a:p>
          <a:p>
            <a:pPr marL="914400" lvl="1" indent="-171450">
              <a:buClr>
                <a:schemeClr val="accent5"/>
              </a:buClr>
              <a:buFont typeface="Arial" panose="020B0604020202020204" pitchFamily="34" charset="0"/>
              <a:buChar char="•"/>
            </a:pPr>
            <a:r>
              <a:rPr lang="en-US" sz="1000">
                <a:solidFill>
                  <a:schemeClr val="tx1"/>
                </a:solidFill>
              </a:rPr>
              <a:t>19%  </a:t>
            </a:r>
            <a:r>
              <a:rPr lang="en-US" sz="1000" dirty="0">
                <a:solidFill>
                  <a:schemeClr val="tx1"/>
                </a:solidFill>
              </a:rPr>
              <a:t>Five Or More</a:t>
            </a:r>
          </a:p>
          <a:p>
            <a:pPr marL="914400" lvl="1" indent="-171450">
              <a:buClr>
                <a:schemeClr val="accent2"/>
              </a:buClr>
              <a:buFont typeface="Arial" panose="020B0604020202020204" pitchFamily="34" charset="0"/>
              <a:buChar char="•"/>
            </a:pPr>
            <a:endParaRPr lang="en-US" sz="1000" dirty="0">
              <a:solidFill>
                <a:schemeClr val="tx1"/>
              </a:solidFill>
            </a:endParaRPr>
          </a:p>
          <a:p>
            <a:pPr algn="ctr">
              <a:buClr>
                <a:schemeClr val="accent2"/>
              </a:buClr>
            </a:pPr>
            <a:r>
              <a:rPr lang="en-US" sz="1000" b="1" u="sng" dirty="0">
                <a:solidFill>
                  <a:schemeClr val="tx1"/>
                </a:solidFill>
              </a:rPr>
              <a:t>Household Income</a:t>
            </a:r>
          </a:p>
          <a:p>
            <a:pPr algn="ctr">
              <a:buClr>
                <a:schemeClr val="accent2"/>
              </a:buClr>
            </a:pPr>
            <a:r>
              <a:rPr lang="en-US" sz="1000" b="1" i="1" dirty="0">
                <a:solidFill>
                  <a:schemeClr val="tx1"/>
                </a:solidFill>
              </a:rPr>
              <a:t>Mean</a:t>
            </a:r>
            <a:r>
              <a:rPr lang="en-US" sz="1000" b="1" i="1">
                <a:solidFill>
                  <a:schemeClr val="tx1"/>
                </a:solidFill>
              </a:rPr>
              <a:t>: $73.2K</a:t>
            </a: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i="1" dirty="0">
              <a:solidFill>
                <a:schemeClr val="tx1"/>
              </a:solidFill>
            </a:endParaRPr>
          </a:p>
          <a:p>
            <a:pPr algn="ctr">
              <a:buClr>
                <a:schemeClr val="accent2"/>
              </a:buClr>
            </a:pPr>
            <a:endParaRPr lang="en-US" sz="1000" b="1" u="sng" dirty="0">
              <a:solidFill>
                <a:schemeClr val="tx1"/>
              </a:solidFill>
            </a:endParaRPr>
          </a:p>
          <a:p>
            <a:pPr algn="ctr">
              <a:buClr>
                <a:schemeClr val="accent2"/>
              </a:buClr>
            </a:pPr>
            <a:r>
              <a:rPr lang="en-US" sz="1000" b="1" u="sng" dirty="0">
                <a:solidFill>
                  <a:schemeClr val="tx1"/>
                </a:solidFill>
              </a:rPr>
              <a:t>Ethnicity</a:t>
            </a:r>
            <a:r>
              <a:rPr lang="en-US" sz="1000" b="1" dirty="0">
                <a:solidFill>
                  <a:schemeClr val="tx1"/>
                </a:solidFill>
              </a:rPr>
              <a:t> </a:t>
            </a:r>
            <a:endParaRPr lang="en-US" sz="1000" b="1" i="1" dirty="0">
              <a:solidFill>
                <a:schemeClr val="tx1"/>
              </a:solidFill>
            </a:endParaRPr>
          </a:p>
          <a:p>
            <a:pPr algn="ctr">
              <a:buClr>
                <a:schemeClr val="accent2"/>
              </a:buClr>
            </a:pPr>
            <a:r>
              <a:rPr lang="en-US" sz="1000">
                <a:solidFill>
                  <a:schemeClr val="tx1"/>
                </a:solidFill>
              </a:rPr>
              <a:t>23% </a:t>
            </a:r>
            <a:r>
              <a:rPr lang="en-US" sz="1000" dirty="0">
                <a:solidFill>
                  <a:schemeClr val="tx1"/>
                </a:solidFill>
              </a:rPr>
              <a:t>Hispanic</a:t>
            </a:r>
            <a:r>
              <a:rPr lang="en-US" sz="1000">
                <a:solidFill>
                  <a:schemeClr val="tx1"/>
                </a:solidFill>
              </a:rPr>
              <a:t>	12% </a:t>
            </a:r>
            <a:r>
              <a:rPr lang="en-US" sz="1000" dirty="0">
                <a:solidFill>
                  <a:schemeClr val="tx1"/>
                </a:solidFill>
              </a:rPr>
              <a:t>African American</a:t>
            </a:r>
          </a:p>
          <a:p>
            <a:pPr marL="742950" lvl="1">
              <a:buClr>
                <a:schemeClr val="accent2"/>
              </a:buClr>
            </a:pPr>
            <a:endParaRPr lang="en-US" sz="1000" dirty="0">
              <a:solidFill>
                <a:schemeClr val="tx1"/>
              </a:solidFill>
            </a:endParaRPr>
          </a:p>
        </p:txBody>
      </p:sp>
      <p:grpSp>
        <p:nvGrpSpPr>
          <p:cNvPr id="34" name="Group 33"/>
          <p:cNvGrpSpPr/>
          <p:nvPr/>
        </p:nvGrpSpPr>
        <p:grpSpPr>
          <a:xfrm>
            <a:off x="4922520" y="863845"/>
            <a:ext cx="2651760" cy="548640"/>
            <a:chOff x="3398520" y="863845"/>
            <a:chExt cx="2651760" cy="548640"/>
          </a:xfrm>
        </p:grpSpPr>
        <p:sp>
          <p:nvSpPr>
            <p:cNvPr id="13" name="Rounded Rectangle 12"/>
            <p:cNvSpPr/>
            <p:nvPr/>
          </p:nvSpPr>
          <p:spPr>
            <a:xfrm>
              <a:off x="3681046" y="863845"/>
              <a:ext cx="2369234" cy="54864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SUPERMARKET </a:t>
              </a:r>
            </a:p>
            <a:p>
              <a:pPr algn="ctr"/>
              <a:r>
                <a:rPr lang="en-US" sz="1200" b="1" dirty="0"/>
                <a:t>HEAVY USERS</a:t>
              </a:r>
            </a:p>
            <a:p>
              <a:pPr algn="ctr"/>
              <a:r>
                <a:rPr lang="en-US" sz="1200" b="1"/>
                <a:t>(382)</a:t>
              </a:r>
              <a:endParaRPr lang="en-US" sz="1200" b="1" dirty="0"/>
            </a:p>
          </p:txBody>
        </p:sp>
        <p:grpSp>
          <p:nvGrpSpPr>
            <p:cNvPr id="31" name="Group 30"/>
            <p:cNvGrpSpPr/>
            <p:nvPr/>
          </p:nvGrpSpPr>
          <p:grpSpPr>
            <a:xfrm>
              <a:off x="3398520" y="886705"/>
              <a:ext cx="502920" cy="502920"/>
              <a:chOff x="4196862" y="3493477"/>
              <a:chExt cx="502920" cy="502920"/>
            </a:xfrm>
          </p:grpSpPr>
          <p:sp>
            <p:nvSpPr>
              <p:cNvPr id="29" name="Oval 28"/>
              <p:cNvSpPr/>
              <p:nvPr/>
            </p:nvSpPr>
            <p:spPr>
              <a:xfrm>
                <a:off x="4196862" y="3493477"/>
                <a:ext cx="502920" cy="50292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3488"/>
              <p:cNvSpPr>
                <a:spLocks noEditPoints="1"/>
              </p:cNvSpPr>
              <p:nvPr/>
            </p:nvSpPr>
            <p:spPr bwMode="auto">
              <a:xfrm>
                <a:off x="4268854" y="3605228"/>
                <a:ext cx="358936" cy="279419"/>
              </a:xfrm>
              <a:custGeom>
                <a:avLst/>
                <a:gdLst>
                  <a:gd name="T0" fmla="*/ 259 w 478"/>
                  <a:gd name="T1" fmla="*/ 339 h 464"/>
                  <a:gd name="T2" fmla="*/ 288 w 478"/>
                  <a:gd name="T3" fmla="*/ 339 h 464"/>
                  <a:gd name="T4" fmla="*/ 302 w 478"/>
                  <a:gd name="T5" fmla="*/ 285 h 464"/>
                  <a:gd name="T6" fmla="*/ 144 w 478"/>
                  <a:gd name="T7" fmla="*/ 285 h 464"/>
                  <a:gd name="T8" fmla="*/ 235 w 478"/>
                  <a:gd name="T9" fmla="*/ 339 h 464"/>
                  <a:gd name="T10" fmla="*/ 144 w 478"/>
                  <a:gd name="T11" fmla="*/ 285 h 464"/>
                  <a:gd name="T12" fmla="*/ 78 w 478"/>
                  <a:gd name="T13" fmla="*/ 339 h 464"/>
                  <a:gd name="T14" fmla="*/ 118 w 478"/>
                  <a:gd name="T15" fmla="*/ 285 h 464"/>
                  <a:gd name="T16" fmla="*/ 259 w 478"/>
                  <a:gd name="T17" fmla="*/ 199 h 464"/>
                  <a:gd name="T18" fmla="*/ 308 w 478"/>
                  <a:gd name="T19" fmla="*/ 259 h 464"/>
                  <a:gd name="T20" fmla="*/ 259 w 478"/>
                  <a:gd name="T21" fmla="*/ 199 h 464"/>
                  <a:gd name="T22" fmla="*/ 144 w 478"/>
                  <a:gd name="T23" fmla="*/ 259 h 464"/>
                  <a:gd name="T24" fmla="*/ 235 w 478"/>
                  <a:gd name="T25" fmla="*/ 199 h 464"/>
                  <a:gd name="T26" fmla="*/ 48 w 478"/>
                  <a:gd name="T27" fmla="*/ 199 h 464"/>
                  <a:gd name="T28" fmla="*/ 118 w 478"/>
                  <a:gd name="T29" fmla="*/ 259 h 464"/>
                  <a:gd name="T30" fmla="*/ 48 w 478"/>
                  <a:gd name="T31" fmla="*/ 199 h 464"/>
                  <a:gd name="T32" fmla="*/ 259 w 478"/>
                  <a:gd name="T33" fmla="*/ 173 h 464"/>
                  <a:gd name="T34" fmla="*/ 347 w 478"/>
                  <a:gd name="T35" fmla="*/ 106 h 464"/>
                  <a:gd name="T36" fmla="*/ 144 w 478"/>
                  <a:gd name="T37" fmla="*/ 106 h 464"/>
                  <a:gd name="T38" fmla="*/ 235 w 478"/>
                  <a:gd name="T39" fmla="*/ 173 h 464"/>
                  <a:gd name="T40" fmla="*/ 144 w 478"/>
                  <a:gd name="T41" fmla="*/ 106 h 464"/>
                  <a:gd name="T42" fmla="*/ 43 w 478"/>
                  <a:gd name="T43" fmla="*/ 173 h 464"/>
                  <a:gd name="T44" fmla="*/ 118 w 478"/>
                  <a:gd name="T45" fmla="*/ 106 h 464"/>
                  <a:gd name="T46" fmla="*/ 384 w 478"/>
                  <a:gd name="T47" fmla="*/ 0 h 464"/>
                  <a:gd name="T48" fmla="*/ 472 w 478"/>
                  <a:gd name="T49" fmla="*/ 0 h 464"/>
                  <a:gd name="T50" fmla="*/ 478 w 478"/>
                  <a:gd name="T51" fmla="*/ 6 h 464"/>
                  <a:gd name="T52" fmla="*/ 478 w 478"/>
                  <a:gd name="T53" fmla="*/ 18 h 464"/>
                  <a:gd name="T54" fmla="*/ 472 w 478"/>
                  <a:gd name="T55" fmla="*/ 24 h 464"/>
                  <a:gd name="T56" fmla="*/ 393 w 478"/>
                  <a:gd name="T57" fmla="*/ 24 h 464"/>
                  <a:gd name="T58" fmla="*/ 376 w 478"/>
                  <a:gd name="T59" fmla="*/ 96 h 464"/>
                  <a:gd name="T60" fmla="*/ 308 w 478"/>
                  <a:gd name="T61" fmla="*/ 359 h 464"/>
                  <a:gd name="T62" fmla="*/ 316 w 478"/>
                  <a:gd name="T63" fmla="*/ 388 h 464"/>
                  <a:gd name="T64" fmla="*/ 331 w 478"/>
                  <a:gd name="T65" fmla="*/ 420 h 464"/>
                  <a:gd name="T66" fmla="*/ 316 w 478"/>
                  <a:gd name="T67" fmla="*/ 452 h 464"/>
                  <a:gd name="T68" fmla="*/ 286 w 478"/>
                  <a:gd name="T69" fmla="*/ 464 h 464"/>
                  <a:gd name="T70" fmla="*/ 252 w 478"/>
                  <a:gd name="T71" fmla="*/ 448 h 464"/>
                  <a:gd name="T72" fmla="*/ 104 w 478"/>
                  <a:gd name="T73" fmla="*/ 431 h 464"/>
                  <a:gd name="T74" fmla="*/ 81 w 478"/>
                  <a:gd name="T75" fmla="*/ 460 h 464"/>
                  <a:gd name="T76" fmla="*/ 44 w 478"/>
                  <a:gd name="T77" fmla="*/ 460 h 464"/>
                  <a:gd name="T78" fmla="*/ 20 w 478"/>
                  <a:gd name="T79" fmla="*/ 437 h 464"/>
                  <a:gd name="T80" fmla="*/ 20 w 478"/>
                  <a:gd name="T81" fmla="*/ 402 h 464"/>
                  <a:gd name="T82" fmla="*/ 44 w 478"/>
                  <a:gd name="T83" fmla="*/ 380 h 464"/>
                  <a:gd name="T84" fmla="*/ 80 w 478"/>
                  <a:gd name="T85" fmla="*/ 380 h 464"/>
                  <a:gd name="T86" fmla="*/ 104 w 478"/>
                  <a:gd name="T87" fmla="*/ 405 h 464"/>
                  <a:gd name="T88" fmla="*/ 251 w 478"/>
                  <a:gd name="T89" fmla="*/ 392 h 464"/>
                  <a:gd name="T90" fmla="*/ 276 w 478"/>
                  <a:gd name="T91" fmla="*/ 376 h 464"/>
                  <a:gd name="T92" fmla="*/ 68 w 478"/>
                  <a:gd name="T93" fmla="*/ 365 h 464"/>
                  <a:gd name="T94" fmla="*/ 60 w 478"/>
                  <a:gd name="T95" fmla="*/ 362 h 464"/>
                  <a:gd name="T96" fmla="*/ 56 w 478"/>
                  <a:gd name="T97" fmla="*/ 355 h 464"/>
                  <a:gd name="T98" fmla="*/ 0 w 478"/>
                  <a:gd name="T99" fmla="*/ 91 h 464"/>
                  <a:gd name="T100" fmla="*/ 3 w 478"/>
                  <a:gd name="T101" fmla="*/ 85 h 464"/>
                  <a:gd name="T102" fmla="*/ 9 w 478"/>
                  <a:gd name="T103" fmla="*/ 80 h 464"/>
                  <a:gd name="T104" fmla="*/ 353 w 478"/>
                  <a:gd name="T105" fmla="*/ 80 h 464"/>
                  <a:gd name="T106" fmla="*/ 372 w 478"/>
                  <a:gd name="T107" fmla="*/ 5 h 464"/>
                  <a:gd name="T108" fmla="*/ 379 w 478"/>
                  <a:gd name="T109"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8" h="464">
                    <a:moveTo>
                      <a:pt x="259" y="285"/>
                    </a:moveTo>
                    <a:lnTo>
                      <a:pt x="259" y="339"/>
                    </a:lnTo>
                    <a:lnTo>
                      <a:pt x="288" y="339"/>
                    </a:lnTo>
                    <a:lnTo>
                      <a:pt x="288" y="339"/>
                    </a:lnTo>
                    <a:lnTo>
                      <a:pt x="288" y="339"/>
                    </a:lnTo>
                    <a:lnTo>
                      <a:pt x="302" y="285"/>
                    </a:lnTo>
                    <a:lnTo>
                      <a:pt x="259" y="285"/>
                    </a:lnTo>
                    <a:close/>
                    <a:moveTo>
                      <a:pt x="144" y="285"/>
                    </a:moveTo>
                    <a:lnTo>
                      <a:pt x="144" y="339"/>
                    </a:lnTo>
                    <a:lnTo>
                      <a:pt x="235" y="339"/>
                    </a:lnTo>
                    <a:lnTo>
                      <a:pt x="235" y="285"/>
                    </a:lnTo>
                    <a:lnTo>
                      <a:pt x="144" y="285"/>
                    </a:lnTo>
                    <a:close/>
                    <a:moveTo>
                      <a:pt x="67" y="285"/>
                    </a:moveTo>
                    <a:lnTo>
                      <a:pt x="78" y="339"/>
                    </a:lnTo>
                    <a:lnTo>
                      <a:pt x="118" y="339"/>
                    </a:lnTo>
                    <a:lnTo>
                      <a:pt x="118" y="285"/>
                    </a:lnTo>
                    <a:lnTo>
                      <a:pt x="67" y="285"/>
                    </a:lnTo>
                    <a:close/>
                    <a:moveTo>
                      <a:pt x="259" y="199"/>
                    </a:moveTo>
                    <a:lnTo>
                      <a:pt x="259" y="259"/>
                    </a:lnTo>
                    <a:lnTo>
                      <a:pt x="308" y="259"/>
                    </a:lnTo>
                    <a:lnTo>
                      <a:pt x="323" y="199"/>
                    </a:lnTo>
                    <a:lnTo>
                      <a:pt x="259" y="199"/>
                    </a:lnTo>
                    <a:close/>
                    <a:moveTo>
                      <a:pt x="144" y="199"/>
                    </a:moveTo>
                    <a:lnTo>
                      <a:pt x="144" y="259"/>
                    </a:lnTo>
                    <a:lnTo>
                      <a:pt x="235" y="259"/>
                    </a:lnTo>
                    <a:lnTo>
                      <a:pt x="235" y="199"/>
                    </a:lnTo>
                    <a:lnTo>
                      <a:pt x="144" y="199"/>
                    </a:lnTo>
                    <a:close/>
                    <a:moveTo>
                      <a:pt x="48" y="199"/>
                    </a:moveTo>
                    <a:lnTo>
                      <a:pt x="60" y="259"/>
                    </a:lnTo>
                    <a:lnTo>
                      <a:pt x="118" y="259"/>
                    </a:lnTo>
                    <a:lnTo>
                      <a:pt x="118" y="199"/>
                    </a:lnTo>
                    <a:lnTo>
                      <a:pt x="48" y="199"/>
                    </a:lnTo>
                    <a:close/>
                    <a:moveTo>
                      <a:pt x="259" y="106"/>
                    </a:moveTo>
                    <a:lnTo>
                      <a:pt x="259" y="173"/>
                    </a:lnTo>
                    <a:lnTo>
                      <a:pt x="329" y="173"/>
                    </a:lnTo>
                    <a:lnTo>
                      <a:pt x="347" y="106"/>
                    </a:lnTo>
                    <a:lnTo>
                      <a:pt x="259" y="106"/>
                    </a:lnTo>
                    <a:close/>
                    <a:moveTo>
                      <a:pt x="144" y="106"/>
                    </a:moveTo>
                    <a:lnTo>
                      <a:pt x="144" y="173"/>
                    </a:lnTo>
                    <a:lnTo>
                      <a:pt x="235" y="173"/>
                    </a:lnTo>
                    <a:lnTo>
                      <a:pt x="235" y="106"/>
                    </a:lnTo>
                    <a:lnTo>
                      <a:pt x="144" y="106"/>
                    </a:lnTo>
                    <a:close/>
                    <a:moveTo>
                      <a:pt x="28" y="106"/>
                    </a:moveTo>
                    <a:lnTo>
                      <a:pt x="43" y="173"/>
                    </a:lnTo>
                    <a:lnTo>
                      <a:pt x="118" y="173"/>
                    </a:lnTo>
                    <a:lnTo>
                      <a:pt x="118" y="106"/>
                    </a:lnTo>
                    <a:lnTo>
                      <a:pt x="28" y="106"/>
                    </a:lnTo>
                    <a:close/>
                    <a:moveTo>
                      <a:pt x="384" y="0"/>
                    </a:moveTo>
                    <a:lnTo>
                      <a:pt x="467" y="0"/>
                    </a:lnTo>
                    <a:lnTo>
                      <a:pt x="472" y="0"/>
                    </a:lnTo>
                    <a:lnTo>
                      <a:pt x="475" y="3"/>
                    </a:lnTo>
                    <a:lnTo>
                      <a:pt x="478" y="6"/>
                    </a:lnTo>
                    <a:lnTo>
                      <a:pt x="478" y="11"/>
                    </a:lnTo>
                    <a:lnTo>
                      <a:pt x="478" y="18"/>
                    </a:lnTo>
                    <a:lnTo>
                      <a:pt x="475" y="21"/>
                    </a:lnTo>
                    <a:lnTo>
                      <a:pt x="472" y="24"/>
                    </a:lnTo>
                    <a:lnTo>
                      <a:pt x="467" y="24"/>
                    </a:lnTo>
                    <a:lnTo>
                      <a:pt x="393" y="24"/>
                    </a:lnTo>
                    <a:lnTo>
                      <a:pt x="376" y="96"/>
                    </a:lnTo>
                    <a:lnTo>
                      <a:pt x="376" y="96"/>
                    </a:lnTo>
                    <a:lnTo>
                      <a:pt x="310" y="355"/>
                    </a:lnTo>
                    <a:lnTo>
                      <a:pt x="308" y="359"/>
                    </a:lnTo>
                    <a:lnTo>
                      <a:pt x="302" y="378"/>
                    </a:lnTo>
                    <a:lnTo>
                      <a:pt x="316" y="388"/>
                    </a:lnTo>
                    <a:lnTo>
                      <a:pt x="326" y="402"/>
                    </a:lnTo>
                    <a:lnTo>
                      <a:pt x="331" y="420"/>
                    </a:lnTo>
                    <a:lnTo>
                      <a:pt x="326" y="437"/>
                    </a:lnTo>
                    <a:lnTo>
                      <a:pt x="316" y="452"/>
                    </a:lnTo>
                    <a:lnTo>
                      <a:pt x="304" y="460"/>
                    </a:lnTo>
                    <a:lnTo>
                      <a:pt x="286" y="464"/>
                    </a:lnTo>
                    <a:lnTo>
                      <a:pt x="267" y="460"/>
                    </a:lnTo>
                    <a:lnTo>
                      <a:pt x="252" y="448"/>
                    </a:lnTo>
                    <a:lnTo>
                      <a:pt x="243" y="431"/>
                    </a:lnTo>
                    <a:lnTo>
                      <a:pt x="104" y="431"/>
                    </a:lnTo>
                    <a:lnTo>
                      <a:pt x="96" y="448"/>
                    </a:lnTo>
                    <a:lnTo>
                      <a:pt x="81" y="460"/>
                    </a:lnTo>
                    <a:lnTo>
                      <a:pt x="62" y="464"/>
                    </a:lnTo>
                    <a:lnTo>
                      <a:pt x="44" y="460"/>
                    </a:lnTo>
                    <a:lnTo>
                      <a:pt x="30" y="452"/>
                    </a:lnTo>
                    <a:lnTo>
                      <a:pt x="20" y="437"/>
                    </a:lnTo>
                    <a:lnTo>
                      <a:pt x="17" y="420"/>
                    </a:lnTo>
                    <a:lnTo>
                      <a:pt x="20" y="402"/>
                    </a:lnTo>
                    <a:lnTo>
                      <a:pt x="30" y="389"/>
                    </a:lnTo>
                    <a:lnTo>
                      <a:pt x="44" y="380"/>
                    </a:lnTo>
                    <a:lnTo>
                      <a:pt x="62" y="375"/>
                    </a:lnTo>
                    <a:lnTo>
                      <a:pt x="80" y="380"/>
                    </a:lnTo>
                    <a:lnTo>
                      <a:pt x="94" y="391"/>
                    </a:lnTo>
                    <a:lnTo>
                      <a:pt x="104" y="405"/>
                    </a:lnTo>
                    <a:lnTo>
                      <a:pt x="244" y="405"/>
                    </a:lnTo>
                    <a:lnTo>
                      <a:pt x="251" y="392"/>
                    </a:lnTo>
                    <a:lnTo>
                      <a:pt x="262" y="383"/>
                    </a:lnTo>
                    <a:lnTo>
                      <a:pt x="276" y="376"/>
                    </a:lnTo>
                    <a:lnTo>
                      <a:pt x="280" y="365"/>
                    </a:lnTo>
                    <a:lnTo>
                      <a:pt x="68" y="365"/>
                    </a:lnTo>
                    <a:lnTo>
                      <a:pt x="64" y="365"/>
                    </a:lnTo>
                    <a:lnTo>
                      <a:pt x="60" y="362"/>
                    </a:lnTo>
                    <a:lnTo>
                      <a:pt x="57" y="359"/>
                    </a:lnTo>
                    <a:lnTo>
                      <a:pt x="56" y="355"/>
                    </a:lnTo>
                    <a:lnTo>
                      <a:pt x="0" y="96"/>
                    </a:lnTo>
                    <a:lnTo>
                      <a:pt x="0" y="91"/>
                    </a:lnTo>
                    <a:lnTo>
                      <a:pt x="1" y="88"/>
                    </a:lnTo>
                    <a:lnTo>
                      <a:pt x="3" y="85"/>
                    </a:lnTo>
                    <a:lnTo>
                      <a:pt x="6" y="82"/>
                    </a:lnTo>
                    <a:lnTo>
                      <a:pt x="9" y="80"/>
                    </a:lnTo>
                    <a:lnTo>
                      <a:pt x="12" y="80"/>
                    </a:lnTo>
                    <a:lnTo>
                      <a:pt x="353" y="80"/>
                    </a:lnTo>
                    <a:lnTo>
                      <a:pt x="371" y="10"/>
                    </a:lnTo>
                    <a:lnTo>
                      <a:pt x="372" y="5"/>
                    </a:lnTo>
                    <a:lnTo>
                      <a:pt x="376" y="2"/>
                    </a:lnTo>
                    <a:lnTo>
                      <a:pt x="379" y="0"/>
                    </a:lnTo>
                    <a:lnTo>
                      <a:pt x="384"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sp>
        <p:nvSpPr>
          <p:cNvPr id="33" name="Text Placeholder 3"/>
          <p:cNvSpPr>
            <a:spLocks noGrp="1"/>
          </p:cNvSpPr>
          <p:nvPr>
            <p:ph type="body" sz="quarter" idx="10"/>
          </p:nvPr>
        </p:nvSpPr>
        <p:spPr>
          <a:xfrm>
            <a:off x="136659" y="6448844"/>
            <a:ext cx="7372327" cy="390525"/>
          </a:xfrm>
        </p:spPr>
        <p:txBody>
          <a:bodyPr/>
          <a:lstStyle/>
          <a:p>
            <a:pPr>
              <a:spcBef>
                <a:spcPts val="0"/>
              </a:spcBef>
            </a:pPr>
            <a:r>
              <a:rPr lang="en-US" sz="800" b="1" dirty="0"/>
              <a:t>TOTAL CHICKEN CONSUMERS </a:t>
            </a:r>
            <a:r>
              <a:rPr lang="en-US" sz="800" dirty="0"/>
              <a:t>= Have Eaten Chicken From Supermarket Or Food Service Establishments In Past 2 Weeks</a:t>
            </a:r>
            <a:endParaRPr lang="en-US" sz="800" b="1" dirty="0"/>
          </a:p>
          <a:p>
            <a:pPr>
              <a:spcBef>
                <a:spcPts val="0"/>
              </a:spcBef>
            </a:pPr>
            <a:r>
              <a:rPr lang="en-US" sz="800" b="1" dirty="0"/>
              <a:t>SUPERMARKET HEAVY USERS </a:t>
            </a:r>
            <a:r>
              <a:rPr lang="en-US" sz="800" dirty="0"/>
              <a:t>= Have Eaten Chicken From Supermarket 4+ Times In Past Two Weeks</a:t>
            </a:r>
          </a:p>
          <a:p>
            <a:pPr>
              <a:spcBef>
                <a:spcPts val="0"/>
              </a:spcBef>
            </a:pPr>
            <a:r>
              <a:rPr lang="en-US" sz="800" b="1" dirty="0"/>
              <a:t>FOOD SERVICE ESTABLISHMENT HEAVY USERS = </a:t>
            </a:r>
            <a:r>
              <a:rPr lang="en-US" sz="800" dirty="0"/>
              <a:t>Have Eaten Chicken From Food Service Establishments 3+ Times In Past Two Weeks</a:t>
            </a:r>
          </a:p>
        </p:txBody>
      </p:sp>
      <p:grpSp>
        <p:nvGrpSpPr>
          <p:cNvPr id="41" name="Group 40"/>
          <p:cNvGrpSpPr/>
          <p:nvPr/>
        </p:nvGrpSpPr>
        <p:grpSpPr>
          <a:xfrm>
            <a:off x="7711440" y="863845"/>
            <a:ext cx="2651760" cy="548640"/>
            <a:chOff x="6126480" y="818857"/>
            <a:chExt cx="2651760" cy="548640"/>
          </a:xfrm>
        </p:grpSpPr>
        <p:sp>
          <p:nvSpPr>
            <p:cNvPr id="36" name="Rounded Rectangle 35"/>
            <p:cNvSpPr/>
            <p:nvPr/>
          </p:nvSpPr>
          <p:spPr>
            <a:xfrm>
              <a:off x="6409006" y="818857"/>
              <a:ext cx="2369234" cy="54864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FOOD SERVICE ESTABLISHMENT </a:t>
              </a:r>
            </a:p>
            <a:p>
              <a:pPr algn="ctr"/>
              <a:r>
                <a:rPr lang="en-US" sz="1200" b="1" dirty="0"/>
                <a:t>HEAVY </a:t>
              </a:r>
              <a:r>
                <a:rPr lang="en-US" sz="1200" b="1"/>
                <a:t>USERS (263)</a:t>
              </a:r>
              <a:endParaRPr lang="en-US" sz="1200" b="1" dirty="0"/>
            </a:p>
          </p:txBody>
        </p:sp>
        <p:sp>
          <p:nvSpPr>
            <p:cNvPr id="38" name="Oval 37"/>
            <p:cNvSpPr/>
            <p:nvPr/>
          </p:nvSpPr>
          <p:spPr>
            <a:xfrm>
              <a:off x="6126480" y="841717"/>
              <a:ext cx="502920" cy="502920"/>
            </a:xfrm>
            <a:prstGeom prst="ellipse">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1261"/>
            <p:cNvSpPr>
              <a:spLocks noChangeAspect="1" noEditPoints="1"/>
            </p:cNvSpPr>
            <p:nvPr/>
          </p:nvSpPr>
          <p:spPr bwMode="gray">
            <a:xfrm>
              <a:off x="6243369" y="910297"/>
              <a:ext cx="269143" cy="365760"/>
            </a:xfrm>
            <a:custGeom>
              <a:avLst/>
              <a:gdLst>
                <a:gd name="T0" fmla="*/ 394 w 411"/>
                <a:gd name="T1" fmla="*/ 2 h 588"/>
                <a:gd name="T2" fmla="*/ 18 w 411"/>
                <a:gd name="T3" fmla="*/ 36 h 588"/>
                <a:gd name="T4" fmla="*/ 5 w 411"/>
                <a:gd name="T5" fmla="*/ 43 h 588"/>
                <a:gd name="T6" fmla="*/ 0 w 411"/>
                <a:gd name="T7" fmla="*/ 56 h 588"/>
                <a:gd name="T8" fmla="*/ 4 w 411"/>
                <a:gd name="T9" fmla="*/ 443 h 588"/>
                <a:gd name="T10" fmla="*/ 287 w 411"/>
                <a:gd name="T11" fmla="*/ 587 h 588"/>
                <a:gd name="T12" fmla="*/ 303 w 411"/>
                <a:gd name="T13" fmla="*/ 588 h 588"/>
                <a:gd name="T14" fmla="*/ 314 w 411"/>
                <a:gd name="T15" fmla="*/ 578 h 588"/>
                <a:gd name="T16" fmla="*/ 317 w 411"/>
                <a:gd name="T17" fmla="*/ 143 h 588"/>
                <a:gd name="T18" fmla="*/ 311 w 411"/>
                <a:gd name="T19" fmla="*/ 128 h 588"/>
                <a:gd name="T20" fmla="*/ 125 w 411"/>
                <a:gd name="T21" fmla="*/ 67 h 588"/>
                <a:gd name="T22" fmla="*/ 392 w 411"/>
                <a:gd name="T23" fmla="*/ 422 h 588"/>
                <a:gd name="T24" fmla="*/ 408 w 411"/>
                <a:gd name="T25" fmla="*/ 412 h 588"/>
                <a:gd name="T26" fmla="*/ 411 w 411"/>
                <a:gd name="T27" fmla="*/ 22 h 588"/>
                <a:gd name="T28" fmla="*/ 404 w 411"/>
                <a:gd name="T29" fmla="*/ 6 h 588"/>
                <a:gd name="T30" fmla="*/ 189 w 411"/>
                <a:gd name="T31" fmla="*/ 205 h 588"/>
                <a:gd name="T32" fmla="*/ 216 w 411"/>
                <a:gd name="T33" fmla="*/ 183 h 588"/>
                <a:gd name="T34" fmla="*/ 227 w 411"/>
                <a:gd name="T35" fmla="*/ 204 h 588"/>
                <a:gd name="T36" fmla="*/ 227 w 411"/>
                <a:gd name="T37" fmla="*/ 329 h 588"/>
                <a:gd name="T38" fmla="*/ 227 w 411"/>
                <a:gd name="T39" fmla="*/ 416 h 588"/>
                <a:gd name="T40" fmla="*/ 224 w 411"/>
                <a:gd name="T41" fmla="*/ 453 h 588"/>
                <a:gd name="T42" fmla="*/ 199 w 411"/>
                <a:gd name="T43" fmla="*/ 459 h 588"/>
                <a:gd name="T44" fmla="*/ 179 w 411"/>
                <a:gd name="T45" fmla="*/ 419 h 588"/>
                <a:gd name="T46" fmla="*/ 189 w 411"/>
                <a:gd name="T47" fmla="*/ 346 h 588"/>
                <a:gd name="T48" fmla="*/ 193 w 411"/>
                <a:gd name="T49" fmla="*/ 321 h 588"/>
                <a:gd name="T50" fmla="*/ 185 w 411"/>
                <a:gd name="T51" fmla="*/ 305 h 588"/>
                <a:gd name="T52" fmla="*/ 173 w 411"/>
                <a:gd name="T53" fmla="*/ 268 h 588"/>
                <a:gd name="T54" fmla="*/ 132 w 411"/>
                <a:gd name="T55" fmla="*/ 164 h 588"/>
                <a:gd name="T56" fmla="*/ 138 w 411"/>
                <a:gd name="T57" fmla="*/ 174 h 588"/>
                <a:gd name="T58" fmla="*/ 131 w 411"/>
                <a:gd name="T59" fmla="*/ 259 h 588"/>
                <a:gd name="T60" fmla="*/ 113 w 411"/>
                <a:gd name="T61" fmla="*/ 271 h 588"/>
                <a:gd name="T62" fmla="*/ 116 w 411"/>
                <a:gd name="T63" fmla="*/ 316 h 588"/>
                <a:gd name="T64" fmla="*/ 121 w 411"/>
                <a:gd name="T65" fmla="*/ 375 h 588"/>
                <a:gd name="T66" fmla="*/ 121 w 411"/>
                <a:gd name="T67" fmla="*/ 406 h 588"/>
                <a:gd name="T68" fmla="*/ 96 w 411"/>
                <a:gd name="T69" fmla="*/ 413 h 588"/>
                <a:gd name="T70" fmla="*/ 76 w 411"/>
                <a:gd name="T71" fmla="*/ 389 h 588"/>
                <a:gd name="T72" fmla="*/ 78 w 411"/>
                <a:gd name="T73" fmla="*/ 352 h 588"/>
                <a:gd name="T74" fmla="*/ 82 w 411"/>
                <a:gd name="T75" fmla="*/ 291 h 588"/>
                <a:gd name="T76" fmla="*/ 85 w 411"/>
                <a:gd name="T77" fmla="*/ 255 h 588"/>
                <a:gd name="T78" fmla="*/ 61 w 411"/>
                <a:gd name="T79" fmla="*/ 211 h 588"/>
                <a:gd name="T80" fmla="*/ 64 w 411"/>
                <a:gd name="T81" fmla="*/ 141 h 588"/>
                <a:gd name="T82" fmla="*/ 72 w 411"/>
                <a:gd name="T83" fmla="*/ 143 h 588"/>
                <a:gd name="T84" fmla="*/ 78 w 411"/>
                <a:gd name="T85" fmla="*/ 153 h 588"/>
                <a:gd name="T86" fmla="*/ 91 w 411"/>
                <a:gd name="T87" fmla="*/ 217 h 588"/>
                <a:gd name="T88" fmla="*/ 94 w 411"/>
                <a:gd name="T89" fmla="*/ 153 h 588"/>
                <a:gd name="T90" fmla="*/ 102 w 411"/>
                <a:gd name="T91" fmla="*/ 154 h 588"/>
                <a:gd name="T92" fmla="*/ 108 w 411"/>
                <a:gd name="T93" fmla="*/ 164 h 588"/>
                <a:gd name="T94" fmla="*/ 121 w 411"/>
                <a:gd name="T95" fmla="*/ 168 h 588"/>
                <a:gd name="T96" fmla="*/ 126 w 411"/>
                <a:gd name="T97" fmla="*/ 163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1" h="588">
                  <a:moveTo>
                    <a:pt x="404" y="6"/>
                  </a:moveTo>
                  <a:lnTo>
                    <a:pt x="399" y="3"/>
                  </a:lnTo>
                  <a:lnTo>
                    <a:pt x="394" y="2"/>
                  </a:lnTo>
                  <a:lnTo>
                    <a:pt x="388" y="0"/>
                  </a:lnTo>
                  <a:lnTo>
                    <a:pt x="20" y="36"/>
                  </a:lnTo>
                  <a:lnTo>
                    <a:pt x="18" y="36"/>
                  </a:lnTo>
                  <a:lnTo>
                    <a:pt x="14" y="37"/>
                  </a:lnTo>
                  <a:lnTo>
                    <a:pt x="8" y="40"/>
                  </a:lnTo>
                  <a:lnTo>
                    <a:pt x="5" y="43"/>
                  </a:lnTo>
                  <a:lnTo>
                    <a:pt x="2" y="47"/>
                  </a:lnTo>
                  <a:lnTo>
                    <a:pt x="1" y="52"/>
                  </a:lnTo>
                  <a:lnTo>
                    <a:pt x="0" y="56"/>
                  </a:lnTo>
                  <a:lnTo>
                    <a:pt x="0" y="432"/>
                  </a:lnTo>
                  <a:lnTo>
                    <a:pt x="1" y="437"/>
                  </a:lnTo>
                  <a:lnTo>
                    <a:pt x="4" y="443"/>
                  </a:lnTo>
                  <a:lnTo>
                    <a:pt x="7" y="447"/>
                  </a:lnTo>
                  <a:lnTo>
                    <a:pt x="12" y="450"/>
                  </a:lnTo>
                  <a:lnTo>
                    <a:pt x="287" y="587"/>
                  </a:lnTo>
                  <a:lnTo>
                    <a:pt x="291" y="588"/>
                  </a:lnTo>
                  <a:lnTo>
                    <a:pt x="297" y="588"/>
                  </a:lnTo>
                  <a:lnTo>
                    <a:pt x="303" y="588"/>
                  </a:lnTo>
                  <a:lnTo>
                    <a:pt x="307" y="585"/>
                  </a:lnTo>
                  <a:lnTo>
                    <a:pt x="311" y="582"/>
                  </a:lnTo>
                  <a:lnTo>
                    <a:pt x="314" y="578"/>
                  </a:lnTo>
                  <a:lnTo>
                    <a:pt x="317" y="572"/>
                  </a:lnTo>
                  <a:lnTo>
                    <a:pt x="317" y="568"/>
                  </a:lnTo>
                  <a:lnTo>
                    <a:pt x="317" y="143"/>
                  </a:lnTo>
                  <a:lnTo>
                    <a:pt x="317" y="138"/>
                  </a:lnTo>
                  <a:lnTo>
                    <a:pt x="314" y="133"/>
                  </a:lnTo>
                  <a:lnTo>
                    <a:pt x="311" y="128"/>
                  </a:lnTo>
                  <a:lnTo>
                    <a:pt x="307" y="126"/>
                  </a:lnTo>
                  <a:lnTo>
                    <a:pt x="303" y="123"/>
                  </a:lnTo>
                  <a:lnTo>
                    <a:pt x="125" y="67"/>
                  </a:lnTo>
                  <a:lnTo>
                    <a:pt x="370" y="45"/>
                  </a:lnTo>
                  <a:lnTo>
                    <a:pt x="370" y="423"/>
                  </a:lnTo>
                  <a:lnTo>
                    <a:pt x="392" y="422"/>
                  </a:lnTo>
                  <a:lnTo>
                    <a:pt x="398" y="420"/>
                  </a:lnTo>
                  <a:lnTo>
                    <a:pt x="404" y="417"/>
                  </a:lnTo>
                  <a:lnTo>
                    <a:pt x="408" y="412"/>
                  </a:lnTo>
                  <a:lnTo>
                    <a:pt x="411" y="407"/>
                  </a:lnTo>
                  <a:lnTo>
                    <a:pt x="411" y="400"/>
                  </a:lnTo>
                  <a:lnTo>
                    <a:pt x="411" y="22"/>
                  </a:lnTo>
                  <a:lnTo>
                    <a:pt x="411" y="16"/>
                  </a:lnTo>
                  <a:lnTo>
                    <a:pt x="408" y="10"/>
                  </a:lnTo>
                  <a:lnTo>
                    <a:pt x="404" y="6"/>
                  </a:lnTo>
                  <a:close/>
                  <a:moveTo>
                    <a:pt x="175" y="249"/>
                  </a:moveTo>
                  <a:lnTo>
                    <a:pt x="182" y="224"/>
                  </a:lnTo>
                  <a:lnTo>
                    <a:pt x="189" y="205"/>
                  </a:lnTo>
                  <a:lnTo>
                    <a:pt x="197" y="192"/>
                  </a:lnTo>
                  <a:lnTo>
                    <a:pt x="207" y="184"/>
                  </a:lnTo>
                  <a:lnTo>
                    <a:pt x="216" y="183"/>
                  </a:lnTo>
                  <a:lnTo>
                    <a:pt x="222" y="185"/>
                  </a:lnTo>
                  <a:lnTo>
                    <a:pt x="226" y="192"/>
                  </a:lnTo>
                  <a:lnTo>
                    <a:pt x="227" y="204"/>
                  </a:lnTo>
                  <a:lnTo>
                    <a:pt x="227" y="218"/>
                  </a:lnTo>
                  <a:lnTo>
                    <a:pt x="227" y="298"/>
                  </a:lnTo>
                  <a:lnTo>
                    <a:pt x="227" y="329"/>
                  </a:lnTo>
                  <a:lnTo>
                    <a:pt x="227" y="362"/>
                  </a:lnTo>
                  <a:lnTo>
                    <a:pt x="227" y="390"/>
                  </a:lnTo>
                  <a:lnTo>
                    <a:pt x="227" y="416"/>
                  </a:lnTo>
                  <a:lnTo>
                    <a:pt x="227" y="433"/>
                  </a:lnTo>
                  <a:lnTo>
                    <a:pt x="227" y="443"/>
                  </a:lnTo>
                  <a:lnTo>
                    <a:pt x="224" y="453"/>
                  </a:lnTo>
                  <a:lnTo>
                    <a:pt x="219" y="459"/>
                  </a:lnTo>
                  <a:lnTo>
                    <a:pt x="209" y="461"/>
                  </a:lnTo>
                  <a:lnTo>
                    <a:pt x="199" y="459"/>
                  </a:lnTo>
                  <a:lnTo>
                    <a:pt x="187" y="450"/>
                  </a:lnTo>
                  <a:lnTo>
                    <a:pt x="180" y="437"/>
                  </a:lnTo>
                  <a:lnTo>
                    <a:pt x="179" y="419"/>
                  </a:lnTo>
                  <a:lnTo>
                    <a:pt x="180" y="393"/>
                  </a:lnTo>
                  <a:lnTo>
                    <a:pt x="183" y="367"/>
                  </a:lnTo>
                  <a:lnTo>
                    <a:pt x="189" y="346"/>
                  </a:lnTo>
                  <a:lnTo>
                    <a:pt x="193" y="330"/>
                  </a:lnTo>
                  <a:lnTo>
                    <a:pt x="195" y="325"/>
                  </a:lnTo>
                  <a:lnTo>
                    <a:pt x="193" y="321"/>
                  </a:lnTo>
                  <a:lnTo>
                    <a:pt x="192" y="316"/>
                  </a:lnTo>
                  <a:lnTo>
                    <a:pt x="190" y="312"/>
                  </a:lnTo>
                  <a:lnTo>
                    <a:pt x="185" y="305"/>
                  </a:lnTo>
                  <a:lnTo>
                    <a:pt x="179" y="295"/>
                  </a:lnTo>
                  <a:lnTo>
                    <a:pt x="175" y="282"/>
                  </a:lnTo>
                  <a:lnTo>
                    <a:pt x="173" y="268"/>
                  </a:lnTo>
                  <a:lnTo>
                    <a:pt x="175" y="249"/>
                  </a:lnTo>
                  <a:close/>
                  <a:moveTo>
                    <a:pt x="129" y="163"/>
                  </a:moveTo>
                  <a:lnTo>
                    <a:pt x="132" y="164"/>
                  </a:lnTo>
                  <a:lnTo>
                    <a:pt x="135" y="167"/>
                  </a:lnTo>
                  <a:lnTo>
                    <a:pt x="138" y="171"/>
                  </a:lnTo>
                  <a:lnTo>
                    <a:pt x="138" y="174"/>
                  </a:lnTo>
                  <a:lnTo>
                    <a:pt x="138" y="241"/>
                  </a:lnTo>
                  <a:lnTo>
                    <a:pt x="136" y="252"/>
                  </a:lnTo>
                  <a:lnTo>
                    <a:pt x="131" y="259"/>
                  </a:lnTo>
                  <a:lnTo>
                    <a:pt x="123" y="265"/>
                  </a:lnTo>
                  <a:lnTo>
                    <a:pt x="113" y="266"/>
                  </a:lnTo>
                  <a:lnTo>
                    <a:pt x="113" y="271"/>
                  </a:lnTo>
                  <a:lnTo>
                    <a:pt x="115" y="282"/>
                  </a:lnTo>
                  <a:lnTo>
                    <a:pt x="115" y="298"/>
                  </a:lnTo>
                  <a:lnTo>
                    <a:pt x="116" y="316"/>
                  </a:lnTo>
                  <a:lnTo>
                    <a:pt x="118" y="338"/>
                  </a:lnTo>
                  <a:lnTo>
                    <a:pt x="121" y="358"/>
                  </a:lnTo>
                  <a:lnTo>
                    <a:pt x="121" y="375"/>
                  </a:lnTo>
                  <a:lnTo>
                    <a:pt x="122" y="389"/>
                  </a:lnTo>
                  <a:lnTo>
                    <a:pt x="122" y="397"/>
                  </a:lnTo>
                  <a:lnTo>
                    <a:pt x="121" y="406"/>
                  </a:lnTo>
                  <a:lnTo>
                    <a:pt x="115" y="412"/>
                  </a:lnTo>
                  <a:lnTo>
                    <a:pt x="106" y="414"/>
                  </a:lnTo>
                  <a:lnTo>
                    <a:pt x="96" y="413"/>
                  </a:lnTo>
                  <a:lnTo>
                    <a:pt x="85" y="407"/>
                  </a:lnTo>
                  <a:lnTo>
                    <a:pt x="79" y="399"/>
                  </a:lnTo>
                  <a:lnTo>
                    <a:pt x="76" y="389"/>
                  </a:lnTo>
                  <a:lnTo>
                    <a:pt x="76" y="376"/>
                  </a:lnTo>
                  <a:lnTo>
                    <a:pt x="76" y="367"/>
                  </a:lnTo>
                  <a:lnTo>
                    <a:pt x="78" y="352"/>
                  </a:lnTo>
                  <a:lnTo>
                    <a:pt x="79" y="332"/>
                  </a:lnTo>
                  <a:lnTo>
                    <a:pt x="81" y="311"/>
                  </a:lnTo>
                  <a:lnTo>
                    <a:pt x="82" y="291"/>
                  </a:lnTo>
                  <a:lnTo>
                    <a:pt x="84" y="272"/>
                  </a:lnTo>
                  <a:lnTo>
                    <a:pt x="85" y="259"/>
                  </a:lnTo>
                  <a:lnTo>
                    <a:pt x="85" y="255"/>
                  </a:lnTo>
                  <a:lnTo>
                    <a:pt x="72" y="242"/>
                  </a:lnTo>
                  <a:lnTo>
                    <a:pt x="64" y="228"/>
                  </a:lnTo>
                  <a:lnTo>
                    <a:pt x="61" y="211"/>
                  </a:lnTo>
                  <a:lnTo>
                    <a:pt x="61" y="147"/>
                  </a:lnTo>
                  <a:lnTo>
                    <a:pt x="62" y="144"/>
                  </a:lnTo>
                  <a:lnTo>
                    <a:pt x="64" y="141"/>
                  </a:lnTo>
                  <a:lnTo>
                    <a:pt x="67" y="141"/>
                  </a:lnTo>
                  <a:lnTo>
                    <a:pt x="69" y="141"/>
                  </a:lnTo>
                  <a:lnTo>
                    <a:pt x="72" y="143"/>
                  </a:lnTo>
                  <a:lnTo>
                    <a:pt x="75" y="146"/>
                  </a:lnTo>
                  <a:lnTo>
                    <a:pt x="76" y="150"/>
                  </a:lnTo>
                  <a:lnTo>
                    <a:pt x="78" y="153"/>
                  </a:lnTo>
                  <a:lnTo>
                    <a:pt x="78" y="211"/>
                  </a:lnTo>
                  <a:lnTo>
                    <a:pt x="78" y="211"/>
                  </a:lnTo>
                  <a:lnTo>
                    <a:pt x="91" y="217"/>
                  </a:lnTo>
                  <a:lnTo>
                    <a:pt x="91" y="157"/>
                  </a:lnTo>
                  <a:lnTo>
                    <a:pt x="91" y="154"/>
                  </a:lnTo>
                  <a:lnTo>
                    <a:pt x="94" y="153"/>
                  </a:lnTo>
                  <a:lnTo>
                    <a:pt x="95" y="151"/>
                  </a:lnTo>
                  <a:lnTo>
                    <a:pt x="99" y="151"/>
                  </a:lnTo>
                  <a:lnTo>
                    <a:pt x="102" y="154"/>
                  </a:lnTo>
                  <a:lnTo>
                    <a:pt x="105" y="157"/>
                  </a:lnTo>
                  <a:lnTo>
                    <a:pt x="106" y="160"/>
                  </a:lnTo>
                  <a:lnTo>
                    <a:pt x="108" y="164"/>
                  </a:lnTo>
                  <a:lnTo>
                    <a:pt x="108" y="222"/>
                  </a:lnTo>
                  <a:lnTo>
                    <a:pt x="121" y="228"/>
                  </a:lnTo>
                  <a:lnTo>
                    <a:pt x="121" y="168"/>
                  </a:lnTo>
                  <a:lnTo>
                    <a:pt x="121" y="165"/>
                  </a:lnTo>
                  <a:lnTo>
                    <a:pt x="123" y="163"/>
                  </a:lnTo>
                  <a:lnTo>
                    <a:pt x="126" y="163"/>
                  </a:lnTo>
                  <a:lnTo>
                    <a:pt x="129" y="163"/>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26" name="Group 125"/>
          <p:cNvGrpSpPr/>
          <p:nvPr/>
        </p:nvGrpSpPr>
        <p:grpSpPr>
          <a:xfrm>
            <a:off x="2133600" y="863845"/>
            <a:ext cx="2651760" cy="548640"/>
            <a:chOff x="609600" y="863845"/>
            <a:chExt cx="2651760" cy="548640"/>
          </a:xfrm>
        </p:grpSpPr>
        <p:sp>
          <p:nvSpPr>
            <p:cNvPr id="43" name="Rounded Rectangle 42"/>
            <p:cNvSpPr/>
            <p:nvPr/>
          </p:nvSpPr>
          <p:spPr>
            <a:xfrm>
              <a:off x="892126" y="863845"/>
              <a:ext cx="2369234" cy="54864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TOTAL CHICKEN CONSUMERS</a:t>
              </a:r>
            </a:p>
            <a:p>
              <a:pPr algn="ctr"/>
              <a:r>
                <a:rPr lang="en-US" sz="1200" b="1"/>
                <a:t>(920)</a:t>
              </a:r>
              <a:endParaRPr lang="en-US" sz="1200" b="1" dirty="0"/>
            </a:p>
          </p:txBody>
        </p:sp>
        <p:sp>
          <p:nvSpPr>
            <p:cNvPr id="45" name="Oval 44"/>
            <p:cNvSpPr/>
            <p:nvPr/>
          </p:nvSpPr>
          <p:spPr>
            <a:xfrm>
              <a:off x="609600" y="886705"/>
              <a:ext cx="502920" cy="502920"/>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60" name="Chart 59"/>
          <p:cNvGraphicFramePr/>
          <p:nvPr>
            <p:extLst>
              <p:ext uri="{D42A27DB-BD31-4B8C-83A1-F6EECF244321}">
                <p14:modId xmlns:p14="http://schemas.microsoft.com/office/powerpoint/2010/main" val="3115457871"/>
              </p:ext>
            </p:extLst>
          </p:nvPr>
        </p:nvGraphicFramePr>
        <p:xfrm>
          <a:off x="2211439" y="2366843"/>
          <a:ext cx="2496082" cy="79625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61" name="Chart 60"/>
          <p:cNvGraphicFramePr/>
          <p:nvPr>
            <p:extLst>
              <p:ext uri="{D42A27DB-BD31-4B8C-83A1-F6EECF244321}">
                <p14:modId xmlns:p14="http://schemas.microsoft.com/office/powerpoint/2010/main" val="3646946160"/>
              </p:ext>
            </p:extLst>
          </p:nvPr>
        </p:nvGraphicFramePr>
        <p:xfrm>
          <a:off x="5000359" y="2366843"/>
          <a:ext cx="2496082" cy="79625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2" name="Chart 61"/>
          <p:cNvGraphicFramePr/>
          <p:nvPr>
            <p:extLst>
              <p:ext uri="{D42A27DB-BD31-4B8C-83A1-F6EECF244321}">
                <p14:modId xmlns:p14="http://schemas.microsoft.com/office/powerpoint/2010/main" val="3254599076"/>
              </p:ext>
            </p:extLst>
          </p:nvPr>
        </p:nvGraphicFramePr>
        <p:xfrm>
          <a:off x="7789279" y="2366843"/>
          <a:ext cx="2593586" cy="796252"/>
        </p:xfrm>
        <a:graphic>
          <a:graphicData uri="http://schemas.openxmlformats.org/drawingml/2006/chart">
            <c:chart xmlns:c="http://schemas.openxmlformats.org/drawingml/2006/chart" xmlns:r="http://schemas.openxmlformats.org/officeDocument/2006/relationships" r:id="rId8"/>
          </a:graphicData>
        </a:graphic>
      </p:graphicFrame>
      <p:grpSp>
        <p:nvGrpSpPr>
          <p:cNvPr id="87" name="Group 86"/>
          <p:cNvGrpSpPr/>
          <p:nvPr/>
        </p:nvGrpSpPr>
        <p:grpSpPr>
          <a:xfrm>
            <a:off x="2811075" y="1761101"/>
            <a:ext cx="1296813" cy="330004"/>
            <a:chOff x="1271674" y="1854407"/>
            <a:chExt cx="1296813" cy="330004"/>
          </a:xfrm>
        </p:grpSpPr>
        <p:sp>
          <p:nvSpPr>
            <p:cNvPr id="71" name="Freeform 1957"/>
            <p:cNvSpPr>
              <a:spLocks noChangeAspect="1"/>
            </p:cNvSpPr>
            <p:nvPr/>
          </p:nvSpPr>
          <p:spPr bwMode="auto">
            <a:xfrm>
              <a:off x="1271674" y="1854407"/>
              <a:ext cx="265396" cy="330004"/>
            </a:xfrm>
            <a:custGeom>
              <a:avLst/>
              <a:gdLst>
                <a:gd name="T0" fmla="*/ 256 w 267"/>
                <a:gd name="T1" fmla="*/ 268 h 332"/>
                <a:gd name="T2" fmla="*/ 249 w 267"/>
                <a:gd name="T3" fmla="*/ 259 h 332"/>
                <a:gd name="T4" fmla="*/ 228 w 267"/>
                <a:gd name="T5" fmla="*/ 248 h 332"/>
                <a:gd name="T6" fmla="*/ 204 w 267"/>
                <a:gd name="T7" fmla="*/ 238 h 332"/>
                <a:gd name="T8" fmla="*/ 185 w 267"/>
                <a:gd name="T9" fmla="*/ 229 h 332"/>
                <a:gd name="T10" fmla="*/ 177 w 267"/>
                <a:gd name="T11" fmla="*/ 225 h 332"/>
                <a:gd name="T12" fmla="*/ 169 w 267"/>
                <a:gd name="T13" fmla="*/ 216 h 332"/>
                <a:gd name="T14" fmla="*/ 170 w 267"/>
                <a:gd name="T15" fmla="*/ 203 h 332"/>
                <a:gd name="T16" fmla="*/ 172 w 267"/>
                <a:gd name="T17" fmla="*/ 199 h 332"/>
                <a:gd name="T18" fmla="*/ 178 w 267"/>
                <a:gd name="T19" fmla="*/ 195 h 332"/>
                <a:gd name="T20" fmla="*/ 190 w 267"/>
                <a:gd name="T21" fmla="*/ 190 h 332"/>
                <a:gd name="T22" fmla="*/ 214 w 267"/>
                <a:gd name="T23" fmla="*/ 183 h 332"/>
                <a:gd name="T24" fmla="*/ 241 w 267"/>
                <a:gd name="T25" fmla="*/ 170 h 332"/>
                <a:gd name="T26" fmla="*/ 255 w 267"/>
                <a:gd name="T27" fmla="*/ 155 h 332"/>
                <a:gd name="T28" fmla="*/ 231 w 267"/>
                <a:gd name="T29" fmla="*/ 149 h 332"/>
                <a:gd name="T30" fmla="*/ 219 w 267"/>
                <a:gd name="T31" fmla="*/ 132 h 332"/>
                <a:gd name="T32" fmla="*/ 214 w 267"/>
                <a:gd name="T33" fmla="*/ 109 h 332"/>
                <a:gd name="T34" fmla="*/ 212 w 267"/>
                <a:gd name="T35" fmla="*/ 85 h 332"/>
                <a:gd name="T36" fmla="*/ 207 w 267"/>
                <a:gd name="T37" fmla="*/ 52 h 332"/>
                <a:gd name="T38" fmla="*/ 188 w 267"/>
                <a:gd name="T39" fmla="*/ 20 h 332"/>
                <a:gd name="T40" fmla="*/ 154 w 267"/>
                <a:gd name="T41" fmla="*/ 2 h 332"/>
                <a:gd name="T42" fmla="*/ 115 w 267"/>
                <a:gd name="T43" fmla="*/ 1 h 332"/>
                <a:gd name="T44" fmla="*/ 86 w 267"/>
                <a:gd name="T45" fmla="*/ 15 h 332"/>
                <a:gd name="T46" fmla="*/ 67 w 267"/>
                <a:gd name="T47" fmla="*/ 40 h 332"/>
                <a:gd name="T48" fmla="*/ 55 w 267"/>
                <a:gd name="T49" fmla="*/ 72 h 332"/>
                <a:gd name="T50" fmla="*/ 52 w 267"/>
                <a:gd name="T51" fmla="*/ 97 h 332"/>
                <a:gd name="T52" fmla="*/ 48 w 267"/>
                <a:gd name="T53" fmla="*/ 121 h 332"/>
                <a:gd name="T54" fmla="*/ 40 w 267"/>
                <a:gd name="T55" fmla="*/ 141 h 332"/>
                <a:gd name="T56" fmla="*/ 23 w 267"/>
                <a:gd name="T57" fmla="*/ 153 h 332"/>
                <a:gd name="T58" fmla="*/ 13 w 267"/>
                <a:gd name="T59" fmla="*/ 161 h 332"/>
                <a:gd name="T60" fmla="*/ 30 w 267"/>
                <a:gd name="T61" fmla="*/ 175 h 332"/>
                <a:gd name="T62" fmla="*/ 56 w 267"/>
                <a:gd name="T63" fmla="*/ 185 h 332"/>
                <a:gd name="T64" fmla="*/ 78 w 267"/>
                <a:gd name="T65" fmla="*/ 191 h 332"/>
                <a:gd name="T66" fmla="*/ 89 w 267"/>
                <a:gd name="T67" fmla="*/ 195 h 332"/>
                <a:gd name="T68" fmla="*/ 94 w 267"/>
                <a:gd name="T69" fmla="*/ 199 h 332"/>
                <a:gd name="T70" fmla="*/ 97 w 267"/>
                <a:gd name="T71" fmla="*/ 203 h 332"/>
                <a:gd name="T72" fmla="*/ 98 w 267"/>
                <a:gd name="T73" fmla="*/ 216 h 332"/>
                <a:gd name="T74" fmla="*/ 90 w 267"/>
                <a:gd name="T75" fmla="*/ 225 h 332"/>
                <a:gd name="T76" fmla="*/ 80 w 267"/>
                <a:gd name="T77" fmla="*/ 230 h 332"/>
                <a:gd name="T78" fmla="*/ 55 w 267"/>
                <a:gd name="T79" fmla="*/ 241 h 332"/>
                <a:gd name="T80" fmla="*/ 29 w 267"/>
                <a:gd name="T81" fmla="*/ 253 h 332"/>
                <a:gd name="T82" fmla="*/ 12 w 267"/>
                <a:gd name="T83" fmla="*/ 266 h 332"/>
                <a:gd name="T84" fmla="*/ 10 w 267"/>
                <a:gd name="T85" fmla="*/ 270 h 332"/>
                <a:gd name="T86" fmla="*/ 1 w 267"/>
                <a:gd name="T87" fmla="*/ 288 h 332"/>
                <a:gd name="T88" fmla="*/ 3 w 267"/>
                <a:gd name="T89" fmla="*/ 310 h 332"/>
                <a:gd name="T90" fmla="*/ 8 w 267"/>
                <a:gd name="T91" fmla="*/ 315 h 332"/>
                <a:gd name="T92" fmla="*/ 14 w 267"/>
                <a:gd name="T93" fmla="*/ 320 h 332"/>
                <a:gd name="T94" fmla="*/ 28 w 267"/>
                <a:gd name="T95" fmla="*/ 326 h 332"/>
                <a:gd name="T96" fmla="*/ 56 w 267"/>
                <a:gd name="T97" fmla="*/ 330 h 332"/>
                <a:gd name="T98" fmla="*/ 102 w 267"/>
                <a:gd name="T99" fmla="*/ 332 h 332"/>
                <a:gd name="T100" fmla="*/ 165 w 267"/>
                <a:gd name="T101" fmla="*/ 332 h 332"/>
                <a:gd name="T102" fmla="*/ 210 w 267"/>
                <a:gd name="T103" fmla="*/ 330 h 332"/>
                <a:gd name="T104" fmla="*/ 238 w 267"/>
                <a:gd name="T105" fmla="*/ 326 h 332"/>
                <a:gd name="T106" fmla="*/ 253 w 267"/>
                <a:gd name="T107" fmla="*/ 320 h 332"/>
                <a:gd name="T108" fmla="*/ 259 w 267"/>
                <a:gd name="T109" fmla="*/ 315 h 332"/>
                <a:gd name="T110" fmla="*/ 263 w 267"/>
                <a:gd name="T111" fmla="*/ 310 h 332"/>
                <a:gd name="T112" fmla="*/ 267 w 267"/>
                <a:gd name="T113" fmla="*/ 297 h 332"/>
                <a:gd name="T114" fmla="*/ 263 w 267"/>
                <a:gd name="T115" fmla="*/ 28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7" h="332">
                  <a:moveTo>
                    <a:pt x="257" y="270"/>
                  </a:moveTo>
                  <a:lnTo>
                    <a:pt x="256" y="268"/>
                  </a:lnTo>
                  <a:lnTo>
                    <a:pt x="255" y="266"/>
                  </a:lnTo>
                  <a:lnTo>
                    <a:pt x="249" y="259"/>
                  </a:lnTo>
                  <a:lnTo>
                    <a:pt x="238" y="253"/>
                  </a:lnTo>
                  <a:lnTo>
                    <a:pt x="228" y="248"/>
                  </a:lnTo>
                  <a:lnTo>
                    <a:pt x="215" y="243"/>
                  </a:lnTo>
                  <a:lnTo>
                    <a:pt x="204" y="238"/>
                  </a:lnTo>
                  <a:lnTo>
                    <a:pt x="194" y="233"/>
                  </a:lnTo>
                  <a:lnTo>
                    <a:pt x="185" y="229"/>
                  </a:lnTo>
                  <a:lnTo>
                    <a:pt x="180" y="227"/>
                  </a:lnTo>
                  <a:lnTo>
                    <a:pt x="177" y="225"/>
                  </a:lnTo>
                  <a:lnTo>
                    <a:pt x="173" y="221"/>
                  </a:lnTo>
                  <a:lnTo>
                    <a:pt x="169" y="216"/>
                  </a:lnTo>
                  <a:lnTo>
                    <a:pt x="168" y="210"/>
                  </a:lnTo>
                  <a:lnTo>
                    <a:pt x="170" y="203"/>
                  </a:lnTo>
                  <a:lnTo>
                    <a:pt x="171" y="201"/>
                  </a:lnTo>
                  <a:lnTo>
                    <a:pt x="172" y="199"/>
                  </a:lnTo>
                  <a:lnTo>
                    <a:pt x="175" y="197"/>
                  </a:lnTo>
                  <a:lnTo>
                    <a:pt x="178" y="195"/>
                  </a:lnTo>
                  <a:lnTo>
                    <a:pt x="183" y="192"/>
                  </a:lnTo>
                  <a:lnTo>
                    <a:pt x="190" y="190"/>
                  </a:lnTo>
                  <a:lnTo>
                    <a:pt x="201" y="187"/>
                  </a:lnTo>
                  <a:lnTo>
                    <a:pt x="214" y="183"/>
                  </a:lnTo>
                  <a:lnTo>
                    <a:pt x="228" y="177"/>
                  </a:lnTo>
                  <a:lnTo>
                    <a:pt x="241" y="170"/>
                  </a:lnTo>
                  <a:lnTo>
                    <a:pt x="251" y="163"/>
                  </a:lnTo>
                  <a:lnTo>
                    <a:pt x="255" y="155"/>
                  </a:lnTo>
                  <a:lnTo>
                    <a:pt x="241" y="153"/>
                  </a:lnTo>
                  <a:lnTo>
                    <a:pt x="231" y="149"/>
                  </a:lnTo>
                  <a:lnTo>
                    <a:pt x="224" y="141"/>
                  </a:lnTo>
                  <a:lnTo>
                    <a:pt x="219" y="132"/>
                  </a:lnTo>
                  <a:lnTo>
                    <a:pt x="215" y="121"/>
                  </a:lnTo>
                  <a:lnTo>
                    <a:pt x="214" y="109"/>
                  </a:lnTo>
                  <a:lnTo>
                    <a:pt x="213" y="97"/>
                  </a:lnTo>
                  <a:lnTo>
                    <a:pt x="212" y="85"/>
                  </a:lnTo>
                  <a:lnTo>
                    <a:pt x="211" y="72"/>
                  </a:lnTo>
                  <a:lnTo>
                    <a:pt x="207" y="52"/>
                  </a:lnTo>
                  <a:lnTo>
                    <a:pt x="200" y="35"/>
                  </a:lnTo>
                  <a:lnTo>
                    <a:pt x="188" y="20"/>
                  </a:lnTo>
                  <a:lnTo>
                    <a:pt x="173" y="9"/>
                  </a:lnTo>
                  <a:lnTo>
                    <a:pt x="154" y="2"/>
                  </a:lnTo>
                  <a:lnTo>
                    <a:pt x="134" y="0"/>
                  </a:lnTo>
                  <a:lnTo>
                    <a:pt x="115" y="1"/>
                  </a:lnTo>
                  <a:lnTo>
                    <a:pt x="100" y="7"/>
                  </a:lnTo>
                  <a:lnTo>
                    <a:pt x="86" y="15"/>
                  </a:lnTo>
                  <a:lnTo>
                    <a:pt x="76" y="27"/>
                  </a:lnTo>
                  <a:lnTo>
                    <a:pt x="67" y="40"/>
                  </a:lnTo>
                  <a:lnTo>
                    <a:pt x="60" y="56"/>
                  </a:lnTo>
                  <a:lnTo>
                    <a:pt x="55" y="72"/>
                  </a:lnTo>
                  <a:lnTo>
                    <a:pt x="54" y="85"/>
                  </a:lnTo>
                  <a:lnTo>
                    <a:pt x="52" y="97"/>
                  </a:lnTo>
                  <a:lnTo>
                    <a:pt x="51" y="109"/>
                  </a:lnTo>
                  <a:lnTo>
                    <a:pt x="48" y="121"/>
                  </a:lnTo>
                  <a:lnTo>
                    <a:pt x="45" y="132"/>
                  </a:lnTo>
                  <a:lnTo>
                    <a:pt x="40" y="141"/>
                  </a:lnTo>
                  <a:lnTo>
                    <a:pt x="32" y="148"/>
                  </a:lnTo>
                  <a:lnTo>
                    <a:pt x="23" y="153"/>
                  </a:lnTo>
                  <a:lnTo>
                    <a:pt x="10" y="154"/>
                  </a:lnTo>
                  <a:lnTo>
                    <a:pt x="13" y="161"/>
                  </a:lnTo>
                  <a:lnTo>
                    <a:pt x="20" y="168"/>
                  </a:lnTo>
                  <a:lnTo>
                    <a:pt x="30" y="175"/>
                  </a:lnTo>
                  <a:lnTo>
                    <a:pt x="43" y="180"/>
                  </a:lnTo>
                  <a:lnTo>
                    <a:pt x="56" y="185"/>
                  </a:lnTo>
                  <a:lnTo>
                    <a:pt x="69" y="188"/>
                  </a:lnTo>
                  <a:lnTo>
                    <a:pt x="78" y="191"/>
                  </a:lnTo>
                  <a:lnTo>
                    <a:pt x="84" y="193"/>
                  </a:lnTo>
                  <a:lnTo>
                    <a:pt x="89" y="195"/>
                  </a:lnTo>
                  <a:lnTo>
                    <a:pt x="92" y="197"/>
                  </a:lnTo>
                  <a:lnTo>
                    <a:pt x="94" y="199"/>
                  </a:lnTo>
                  <a:lnTo>
                    <a:pt x="95" y="201"/>
                  </a:lnTo>
                  <a:lnTo>
                    <a:pt x="97" y="203"/>
                  </a:lnTo>
                  <a:lnTo>
                    <a:pt x="99" y="210"/>
                  </a:lnTo>
                  <a:lnTo>
                    <a:pt x="98" y="216"/>
                  </a:lnTo>
                  <a:lnTo>
                    <a:pt x="94" y="221"/>
                  </a:lnTo>
                  <a:lnTo>
                    <a:pt x="90" y="225"/>
                  </a:lnTo>
                  <a:lnTo>
                    <a:pt x="87" y="227"/>
                  </a:lnTo>
                  <a:lnTo>
                    <a:pt x="80" y="230"/>
                  </a:lnTo>
                  <a:lnTo>
                    <a:pt x="69" y="235"/>
                  </a:lnTo>
                  <a:lnTo>
                    <a:pt x="55" y="241"/>
                  </a:lnTo>
                  <a:lnTo>
                    <a:pt x="42" y="247"/>
                  </a:lnTo>
                  <a:lnTo>
                    <a:pt x="29" y="253"/>
                  </a:lnTo>
                  <a:lnTo>
                    <a:pt x="19" y="259"/>
                  </a:lnTo>
                  <a:lnTo>
                    <a:pt x="12" y="266"/>
                  </a:lnTo>
                  <a:lnTo>
                    <a:pt x="11" y="268"/>
                  </a:lnTo>
                  <a:lnTo>
                    <a:pt x="10" y="270"/>
                  </a:lnTo>
                  <a:lnTo>
                    <a:pt x="4" y="279"/>
                  </a:lnTo>
                  <a:lnTo>
                    <a:pt x="1" y="288"/>
                  </a:lnTo>
                  <a:lnTo>
                    <a:pt x="0" y="300"/>
                  </a:lnTo>
                  <a:lnTo>
                    <a:pt x="3" y="310"/>
                  </a:lnTo>
                  <a:lnTo>
                    <a:pt x="6" y="312"/>
                  </a:lnTo>
                  <a:lnTo>
                    <a:pt x="8" y="315"/>
                  </a:lnTo>
                  <a:lnTo>
                    <a:pt x="11" y="318"/>
                  </a:lnTo>
                  <a:lnTo>
                    <a:pt x="14" y="320"/>
                  </a:lnTo>
                  <a:lnTo>
                    <a:pt x="20" y="323"/>
                  </a:lnTo>
                  <a:lnTo>
                    <a:pt x="28" y="326"/>
                  </a:lnTo>
                  <a:lnTo>
                    <a:pt x="41" y="328"/>
                  </a:lnTo>
                  <a:lnTo>
                    <a:pt x="56" y="330"/>
                  </a:lnTo>
                  <a:lnTo>
                    <a:pt x="77" y="331"/>
                  </a:lnTo>
                  <a:lnTo>
                    <a:pt x="102" y="332"/>
                  </a:lnTo>
                  <a:lnTo>
                    <a:pt x="134" y="332"/>
                  </a:lnTo>
                  <a:lnTo>
                    <a:pt x="165" y="332"/>
                  </a:lnTo>
                  <a:lnTo>
                    <a:pt x="190" y="331"/>
                  </a:lnTo>
                  <a:lnTo>
                    <a:pt x="210" y="330"/>
                  </a:lnTo>
                  <a:lnTo>
                    <a:pt x="226" y="328"/>
                  </a:lnTo>
                  <a:lnTo>
                    <a:pt x="238" y="326"/>
                  </a:lnTo>
                  <a:lnTo>
                    <a:pt x="246" y="323"/>
                  </a:lnTo>
                  <a:lnTo>
                    <a:pt x="253" y="320"/>
                  </a:lnTo>
                  <a:lnTo>
                    <a:pt x="257" y="318"/>
                  </a:lnTo>
                  <a:lnTo>
                    <a:pt x="259" y="315"/>
                  </a:lnTo>
                  <a:lnTo>
                    <a:pt x="261" y="312"/>
                  </a:lnTo>
                  <a:lnTo>
                    <a:pt x="263" y="310"/>
                  </a:lnTo>
                  <a:lnTo>
                    <a:pt x="265" y="303"/>
                  </a:lnTo>
                  <a:lnTo>
                    <a:pt x="267" y="297"/>
                  </a:lnTo>
                  <a:lnTo>
                    <a:pt x="266" y="288"/>
                  </a:lnTo>
                  <a:lnTo>
                    <a:pt x="263" y="280"/>
                  </a:lnTo>
                  <a:lnTo>
                    <a:pt x="257" y="27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accent2"/>
                </a:solidFill>
              </a:endParaRPr>
            </a:p>
          </p:txBody>
        </p:sp>
        <p:sp>
          <p:nvSpPr>
            <p:cNvPr id="72" name="Freeform 1958"/>
            <p:cNvSpPr>
              <a:spLocks noChangeAspect="1"/>
            </p:cNvSpPr>
            <p:nvPr/>
          </p:nvSpPr>
          <p:spPr bwMode="auto">
            <a:xfrm>
              <a:off x="1950441" y="1854817"/>
              <a:ext cx="285847" cy="329184"/>
            </a:xfrm>
            <a:custGeom>
              <a:avLst/>
              <a:gdLst>
                <a:gd name="T0" fmla="*/ 277 w 310"/>
                <a:gd name="T1" fmla="*/ 267 h 357"/>
                <a:gd name="T2" fmla="*/ 233 w 310"/>
                <a:gd name="T3" fmla="*/ 251 h 357"/>
                <a:gd name="T4" fmla="*/ 203 w 310"/>
                <a:gd name="T5" fmla="*/ 237 h 357"/>
                <a:gd name="T6" fmla="*/ 197 w 310"/>
                <a:gd name="T7" fmla="*/ 213 h 357"/>
                <a:gd name="T8" fmla="*/ 203 w 310"/>
                <a:gd name="T9" fmla="*/ 200 h 357"/>
                <a:gd name="T10" fmla="*/ 218 w 310"/>
                <a:gd name="T11" fmla="*/ 176 h 357"/>
                <a:gd name="T12" fmla="*/ 221 w 310"/>
                <a:gd name="T13" fmla="*/ 165 h 357"/>
                <a:gd name="T14" fmla="*/ 221 w 310"/>
                <a:gd name="T15" fmla="*/ 165 h 357"/>
                <a:gd name="T16" fmla="*/ 225 w 310"/>
                <a:gd name="T17" fmla="*/ 165 h 357"/>
                <a:gd name="T18" fmla="*/ 230 w 310"/>
                <a:gd name="T19" fmla="*/ 160 h 357"/>
                <a:gd name="T20" fmla="*/ 233 w 310"/>
                <a:gd name="T21" fmla="*/ 153 h 357"/>
                <a:gd name="T22" fmla="*/ 235 w 310"/>
                <a:gd name="T23" fmla="*/ 144 h 357"/>
                <a:gd name="T24" fmla="*/ 240 w 310"/>
                <a:gd name="T25" fmla="*/ 131 h 357"/>
                <a:gd name="T26" fmla="*/ 242 w 310"/>
                <a:gd name="T27" fmla="*/ 117 h 357"/>
                <a:gd name="T28" fmla="*/ 236 w 310"/>
                <a:gd name="T29" fmla="*/ 110 h 357"/>
                <a:gd name="T30" fmla="*/ 230 w 310"/>
                <a:gd name="T31" fmla="*/ 109 h 357"/>
                <a:gd name="T32" fmla="*/ 227 w 310"/>
                <a:gd name="T33" fmla="*/ 109 h 357"/>
                <a:gd name="T34" fmla="*/ 230 w 310"/>
                <a:gd name="T35" fmla="*/ 75 h 357"/>
                <a:gd name="T36" fmla="*/ 209 w 310"/>
                <a:gd name="T37" fmla="*/ 22 h 357"/>
                <a:gd name="T38" fmla="*/ 156 w 310"/>
                <a:gd name="T39" fmla="*/ 0 h 357"/>
                <a:gd name="T40" fmla="*/ 135 w 310"/>
                <a:gd name="T41" fmla="*/ 2 h 357"/>
                <a:gd name="T42" fmla="*/ 91 w 310"/>
                <a:gd name="T43" fmla="*/ 38 h 357"/>
                <a:gd name="T44" fmla="*/ 81 w 310"/>
                <a:gd name="T45" fmla="*/ 91 h 357"/>
                <a:gd name="T46" fmla="*/ 82 w 310"/>
                <a:gd name="T47" fmla="*/ 109 h 357"/>
                <a:gd name="T48" fmla="*/ 78 w 310"/>
                <a:gd name="T49" fmla="*/ 109 h 357"/>
                <a:gd name="T50" fmla="*/ 72 w 310"/>
                <a:gd name="T51" fmla="*/ 112 h 357"/>
                <a:gd name="T52" fmla="*/ 69 w 310"/>
                <a:gd name="T53" fmla="*/ 122 h 357"/>
                <a:gd name="T54" fmla="*/ 72 w 310"/>
                <a:gd name="T55" fmla="*/ 134 h 357"/>
                <a:gd name="T56" fmla="*/ 77 w 310"/>
                <a:gd name="T57" fmla="*/ 150 h 357"/>
                <a:gd name="T58" fmla="*/ 78 w 310"/>
                <a:gd name="T59" fmla="*/ 154 h 357"/>
                <a:gd name="T60" fmla="*/ 81 w 310"/>
                <a:gd name="T61" fmla="*/ 162 h 357"/>
                <a:gd name="T62" fmla="*/ 88 w 310"/>
                <a:gd name="T63" fmla="*/ 165 h 357"/>
                <a:gd name="T64" fmla="*/ 91 w 310"/>
                <a:gd name="T65" fmla="*/ 165 h 357"/>
                <a:gd name="T66" fmla="*/ 90 w 310"/>
                <a:gd name="T67" fmla="*/ 165 h 357"/>
                <a:gd name="T68" fmla="*/ 97 w 310"/>
                <a:gd name="T69" fmla="*/ 185 h 357"/>
                <a:gd name="T70" fmla="*/ 111 w 310"/>
                <a:gd name="T71" fmla="*/ 206 h 357"/>
                <a:gd name="T72" fmla="*/ 113 w 310"/>
                <a:gd name="T73" fmla="*/ 225 h 357"/>
                <a:gd name="T74" fmla="*/ 101 w 310"/>
                <a:gd name="T75" fmla="*/ 241 h 357"/>
                <a:gd name="T76" fmla="*/ 62 w 310"/>
                <a:gd name="T77" fmla="*/ 256 h 357"/>
                <a:gd name="T78" fmla="*/ 22 w 310"/>
                <a:gd name="T79" fmla="*/ 275 h 357"/>
                <a:gd name="T80" fmla="*/ 2 w 310"/>
                <a:gd name="T81" fmla="*/ 301 h 357"/>
                <a:gd name="T82" fmla="*/ 5 w 310"/>
                <a:gd name="T83" fmla="*/ 331 h 357"/>
                <a:gd name="T84" fmla="*/ 12 w 310"/>
                <a:gd name="T85" fmla="*/ 341 h 357"/>
                <a:gd name="T86" fmla="*/ 34 w 310"/>
                <a:gd name="T87" fmla="*/ 350 h 357"/>
                <a:gd name="T88" fmla="*/ 90 w 310"/>
                <a:gd name="T89" fmla="*/ 355 h 357"/>
                <a:gd name="T90" fmla="*/ 192 w 310"/>
                <a:gd name="T91" fmla="*/ 356 h 357"/>
                <a:gd name="T92" fmla="*/ 263 w 310"/>
                <a:gd name="T93" fmla="*/ 352 h 357"/>
                <a:gd name="T94" fmla="*/ 293 w 310"/>
                <a:gd name="T95" fmla="*/ 344 h 357"/>
                <a:gd name="T96" fmla="*/ 304 w 310"/>
                <a:gd name="T97" fmla="*/ 334 h 357"/>
                <a:gd name="T98" fmla="*/ 310 w 310"/>
                <a:gd name="T99" fmla="*/ 311 h 357"/>
                <a:gd name="T100" fmla="*/ 296 w 310"/>
                <a:gd name="T101" fmla="*/ 283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0" h="357">
                  <a:moveTo>
                    <a:pt x="296" y="283"/>
                  </a:moveTo>
                  <a:lnTo>
                    <a:pt x="288" y="275"/>
                  </a:lnTo>
                  <a:lnTo>
                    <a:pt x="277" y="267"/>
                  </a:lnTo>
                  <a:lnTo>
                    <a:pt x="263" y="262"/>
                  </a:lnTo>
                  <a:lnTo>
                    <a:pt x="249" y="256"/>
                  </a:lnTo>
                  <a:lnTo>
                    <a:pt x="233" y="251"/>
                  </a:lnTo>
                  <a:lnTo>
                    <a:pt x="220" y="245"/>
                  </a:lnTo>
                  <a:lnTo>
                    <a:pt x="210" y="241"/>
                  </a:lnTo>
                  <a:lnTo>
                    <a:pt x="203" y="237"/>
                  </a:lnTo>
                  <a:lnTo>
                    <a:pt x="200" y="233"/>
                  </a:lnTo>
                  <a:lnTo>
                    <a:pt x="198" y="225"/>
                  </a:lnTo>
                  <a:lnTo>
                    <a:pt x="197" y="213"/>
                  </a:lnTo>
                  <a:lnTo>
                    <a:pt x="198" y="210"/>
                  </a:lnTo>
                  <a:lnTo>
                    <a:pt x="199" y="206"/>
                  </a:lnTo>
                  <a:lnTo>
                    <a:pt x="203" y="200"/>
                  </a:lnTo>
                  <a:lnTo>
                    <a:pt x="209" y="193"/>
                  </a:lnTo>
                  <a:lnTo>
                    <a:pt x="214" y="185"/>
                  </a:lnTo>
                  <a:lnTo>
                    <a:pt x="218" y="176"/>
                  </a:lnTo>
                  <a:lnTo>
                    <a:pt x="221" y="165"/>
                  </a:lnTo>
                  <a:lnTo>
                    <a:pt x="221" y="165"/>
                  </a:lnTo>
                  <a:lnTo>
                    <a:pt x="221" y="165"/>
                  </a:lnTo>
                  <a:lnTo>
                    <a:pt x="220" y="165"/>
                  </a:lnTo>
                  <a:lnTo>
                    <a:pt x="221" y="165"/>
                  </a:lnTo>
                  <a:lnTo>
                    <a:pt x="221" y="165"/>
                  </a:lnTo>
                  <a:lnTo>
                    <a:pt x="221" y="165"/>
                  </a:lnTo>
                  <a:lnTo>
                    <a:pt x="223" y="165"/>
                  </a:lnTo>
                  <a:lnTo>
                    <a:pt x="225" y="165"/>
                  </a:lnTo>
                  <a:lnTo>
                    <a:pt x="227" y="164"/>
                  </a:lnTo>
                  <a:lnTo>
                    <a:pt x="229" y="162"/>
                  </a:lnTo>
                  <a:lnTo>
                    <a:pt x="230" y="160"/>
                  </a:lnTo>
                  <a:lnTo>
                    <a:pt x="231" y="156"/>
                  </a:lnTo>
                  <a:lnTo>
                    <a:pt x="232" y="154"/>
                  </a:lnTo>
                  <a:lnTo>
                    <a:pt x="233" y="153"/>
                  </a:lnTo>
                  <a:lnTo>
                    <a:pt x="233" y="152"/>
                  </a:lnTo>
                  <a:lnTo>
                    <a:pt x="233" y="150"/>
                  </a:lnTo>
                  <a:lnTo>
                    <a:pt x="235" y="144"/>
                  </a:lnTo>
                  <a:lnTo>
                    <a:pt x="237" y="138"/>
                  </a:lnTo>
                  <a:lnTo>
                    <a:pt x="239" y="134"/>
                  </a:lnTo>
                  <a:lnTo>
                    <a:pt x="240" y="131"/>
                  </a:lnTo>
                  <a:lnTo>
                    <a:pt x="241" y="128"/>
                  </a:lnTo>
                  <a:lnTo>
                    <a:pt x="242" y="122"/>
                  </a:lnTo>
                  <a:lnTo>
                    <a:pt x="242" y="117"/>
                  </a:lnTo>
                  <a:lnTo>
                    <a:pt x="241" y="114"/>
                  </a:lnTo>
                  <a:lnTo>
                    <a:pt x="239" y="112"/>
                  </a:lnTo>
                  <a:lnTo>
                    <a:pt x="236" y="110"/>
                  </a:lnTo>
                  <a:lnTo>
                    <a:pt x="234" y="109"/>
                  </a:lnTo>
                  <a:lnTo>
                    <a:pt x="232" y="109"/>
                  </a:lnTo>
                  <a:lnTo>
                    <a:pt x="230" y="109"/>
                  </a:lnTo>
                  <a:lnTo>
                    <a:pt x="229" y="109"/>
                  </a:lnTo>
                  <a:lnTo>
                    <a:pt x="228" y="109"/>
                  </a:lnTo>
                  <a:lnTo>
                    <a:pt x="227" y="109"/>
                  </a:lnTo>
                  <a:lnTo>
                    <a:pt x="226" y="108"/>
                  </a:lnTo>
                  <a:lnTo>
                    <a:pt x="229" y="91"/>
                  </a:lnTo>
                  <a:lnTo>
                    <a:pt x="230" y="75"/>
                  </a:lnTo>
                  <a:lnTo>
                    <a:pt x="227" y="55"/>
                  </a:lnTo>
                  <a:lnTo>
                    <a:pt x="220" y="38"/>
                  </a:lnTo>
                  <a:lnTo>
                    <a:pt x="209" y="22"/>
                  </a:lnTo>
                  <a:lnTo>
                    <a:pt x="193" y="11"/>
                  </a:lnTo>
                  <a:lnTo>
                    <a:pt x="175" y="2"/>
                  </a:lnTo>
                  <a:lnTo>
                    <a:pt x="156" y="0"/>
                  </a:lnTo>
                  <a:lnTo>
                    <a:pt x="156" y="0"/>
                  </a:lnTo>
                  <a:lnTo>
                    <a:pt x="155" y="0"/>
                  </a:lnTo>
                  <a:lnTo>
                    <a:pt x="135" y="2"/>
                  </a:lnTo>
                  <a:lnTo>
                    <a:pt x="118" y="11"/>
                  </a:lnTo>
                  <a:lnTo>
                    <a:pt x="102" y="22"/>
                  </a:lnTo>
                  <a:lnTo>
                    <a:pt x="91" y="38"/>
                  </a:lnTo>
                  <a:lnTo>
                    <a:pt x="83" y="55"/>
                  </a:lnTo>
                  <a:lnTo>
                    <a:pt x="80" y="75"/>
                  </a:lnTo>
                  <a:lnTo>
                    <a:pt x="81" y="91"/>
                  </a:lnTo>
                  <a:lnTo>
                    <a:pt x="84" y="108"/>
                  </a:lnTo>
                  <a:lnTo>
                    <a:pt x="83" y="109"/>
                  </a:lnTo>
                  <a:lnTo>
                    <a:pt x="82" y="109"/>
                  </a:lnTo>
                  <a:lnTo>
                    <a:pt x="81" y="109"/>
                  </a:lnTo>
                  <a:lnTo>
                    <a:pt x="80" y="109"/>
                  </a:lnTo>
                  <a:lnTo>
                    <a:pt x="78" y="109"/>
                  </a:lnTo>
                  <a:lnTo>
                    <a:pt x="76" y="109"/>
                  </a:lnTo>
                  <a:lnTo>
                    <a:pt x="74" y="110"/>
                  </a:lnTo>
                  <a:lnTo>
                    <a:pt x="72" y="112"/>
                  </a:lnTo>
                  <a:lnTo>
                    <a:pt x="70" y="114"/>
                  </a:lnTo>
                  <a:lnTo>
                    <a:pt x="69" y="117"/>
                  </a:lnTo>
                  <a:lnTo>
                    <a:pt x="69" y="122"/>
                  </a:lnTo>
                  <a:lnTo>
                    <a:pt x="70" y="128"/>
                  </a:lnTo>
                  <a:lnTo>
                    <a:pt x="71" y="131"/>
                  </a:lnTo>
                  <a:lnTo>
                    <a:pt x="72" y="134"/>
                  </a:lnTo>
                  <a:lnTo>
                    <a:pt x="73" y="138"/>
                  </a:lnTo>
                  <a:lnTo>
                    <a:pt x="75" y="144"/>
                  </a:lnTo>
                  <a:lnTo>
                    <a:pt x="77" y="150"/>
                  </a:lnTo>
                  <a:lnTo>
                    <a:pt x="77" y="152"/>
                  </a:lnTo>
                  <a:lnTo>
                    <a:pt x="78" y="153"/>
                  </a:lnTo>
                  <a:lnTo>
                    <a:pt x="78" y="154"/>
                  </a:lnTo>
                  <a:lnTo>
                    <a:pt x="79" y="156"/>
                  </a:lnTo>
                  <a:lnTo>
                    <a:pt x="80" y="160"/>
                  </a:lnTo>
                  <a:lnTo>
                    <a:pt x="81" y="162"/>
                  </a:lnTo>
                  <a:lnTo>
                    <a:pt x="83" y="164"/>
                  </a:lnTo>
                  <a:lnTo>
                    <a:pt x="85" y="165"/>
                  </a:lnTo>
                  <a:lnTo>
                    <a:pt x="88" y="165"/>
                  </a:lnTo>
                  <a:lnTo>
                    <a:pt x="90" y="165"/>
                  </a:lnTo>
                  <a:lnTo>
                    <a:pt x="90" y="165"/>
                  </a:lnTo>
                  <a:lnTo>
                    <a:pt x="91" y="165"/>
                  </a:lnTo>
                  <a:lnTo>
                    <a:pt x="91" y="165"/>
                  </a:lnTo>
                  <a:lnTo>
                    <a:pt x="91" y="165"/>
                  </a:lnTo>
                  <a:lnTo>
                    <a:pt x="90" y="165"/>
                  </a:lnTo>
                  <a:lnTo>
                    <a:pt x="90" y="165"/>
                  </a:lnTo>
                  <a:lnTo>
                    <a:pt x="93" y="176"/>
                  </a:lnTo>
                  <a:lnTo>
                    <a:pt x="97" y="185"/>
                  </a:lnTo>
                  <a:lnTo>
                    <a:pt x="102" y="193"/>
                  </a:lnTo>
                  <a:lnTo>
                    <a:pt x="107" y="200"/>
                  </a:lnTo>
                  <a:lnTo>
                    <a:pt x="111" y="206"/>
                  </a:lnTo>
                  <a:lnTo>
                    <a:pt x="112" y="210"/>
                  </a:lnTo>
                  <a:lnTo>
                    <a:pt x="113" y="213"/>
                  </a:lnTo>
                  <a:lnTo>
                    <a:pt x="113" y="225"/>
                  </a:lnTo>
                  <a:lnTo>
                    <a:pt x="110" y="233"/>
                  </a:lnTo>
                  <a:lnTo>
                    <a:pt x="107" y="237"/>
                  </a:lnTo>
                  <a:lnTo>
                    <a:pt x="101" y="241"/>
                  </a:lnTo>
                  <a:lnTo>
                    <a:pt x="91" y="245"/>
                  </a:lnTo>
                  <a:lnTo>
                    <a:pt x="77" y="251"/>
                  </a:lnTo>
                  <a:lnTo>
                    <a:pt x="62" y="256"/>
                  </a:lnTo>
                  <a:lnTo>
                    <a:pt x="47" y="262"/>
                  </a:lnTo>
                  <a:lnTo>
                    <a:pt x="34" y="267"/>
                  </a:lnTo>
                  <a:lnTo>
                    <a:pt x="22" y="275"/>
                  </a:lnTo>
                  <a:lnTo>
                    <a:pt x="14" y="283"/>
                  </a:lnTo>
                  <a:lnTo>
                    <a:pt x="7" y="291"/>
                  </a:lnTo>
                  <a:lnTo>
                    <a:pt x="2" y="301"/>
                  </a:lnTo>
                  <a:lnTo>
                    <a:pt x="0" y="312"/>
                  </a:lnTo>
                  <a:lnTo>
                    <a:pt x="1" y="322"/>
                  </a:lnTo>
                  <a:lnTo>
                    <a:pt x="5" y="331"/>
                  </a:lnTo>
                  <a:lnTo>
                    <a:pt x="7" y="334"/>
                  </a:lnTo>
                  <a:lnTo>
                    <a:pt x="9" y="337"/>
                  </a:lnTo>
                  <a:lnTo>
                    <a:pt x="12" y="341"/>
                  </a:lnTo>
                  <a:lnTo>
                    <a:pt x="17" y="344"/>
                  </a:lnTo>
                  <a:lnTo>
                    <a:pt x="23" y="347"/>
                  </a:lnTo>
                  <a:lnTo>
                    <a:pt x="34" y="350"/>
                  </a:lnTo>
                  <a:lnTo>
                    <a:pt x="47" y="352"/>
                  </a:lnTo>
                  <a:lnTo>
                    <a:pt x="66" y="354"/>
                  </a:lnTo>
                  <a:lnTo>
                    <a:pt x="90" y="355"/>
                  </a:lnTo>
                  <a:lnTo>
                    <a:pt x="119" y="356"/>
                  </a:lnTo>
                  <a:lnTo>
                    <a:pt x="156" y="357"/>
                  </a:lnTo>
                  <a:lnTo>
                    <a:pt x="192" y="356"/>
                  </a:lnTo>
                  <a:lnTo>
                    <a:pt x="221" y="355"/>
                  </a:lnTo>
                  <a:lnTo>
                    <a:pt x="245" y="354"/>
                  </a:lnTo>
                  <a:lnTo>
                    <a:pt x="263" y="352"/>
                  </a:lnTo>
                  <a:lnTo>
                    <a:pt x="277" y="350"/>
                  </a:lnTo>
                  <a:lnTo>
                    <a:pt x="287" y="347"/>
                  </a:lnTo>
                  <a:lnTo>
                    <a:pt x="293" y="344"/>
                  </a:lnTo>
                  <a:lnTo>
                    <a:pt x="299" y="341"/>
                  </a:lnTo>
                  <a:lnTo>
                    <a:pt x="302" y="337"/>
                  </a:lnTo>
                  <a:lnTo>
                    <a:pt x="304" y="334"/>
                  </a:lnTo>
                  <a:lnTo>
                    <a:pt x="306" y="331"/>
                  </a:lnTo>
                  <a:lnTo>
                    <a:pt x="309" y="322"/>
                  </a:lnTo>
                  <a:lnTo>
                    <a:pt x="310" y="311"/>
                  </a:lnTo>
                  <a:lnTo>
                    <a:pt x="307" y="300"/>
                  </a:lnTo>
                  <a:lnTo>
                    <a:pt x="303" y="290"/>
                  </a:lnTo>
                  <a:lnTo>
                    <a:pt x="296" y="283"/>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accent2"/>
                </a:solidFill>
              </a:endParaRPr>
            </a:p>
          </p:txBody>
        </p:sp>
        <p:sp>
          <p:nvSpPr>
            <p:cNvPr id="73" name="Text Placeholder 3"/>
            <p:cNvSpPr txBox="1">
              <a:spLocks/>
            </p:cNvSpPr>
            <p:nvPr/>
          </p:nvSpPr>
          <p:spPr>
            <a:xfrm>
              <a:off x="2215395" y="1915917"/>
              <a:ext cx="353092" cy="206984"/>
            </a:xfrm>
            <a:prstGeom prst="rect">
              <a:avLst/>
            </a:prstGeom>
          </p:spPr>
          <p:txBody>
            <a:bodyPr vert="horz" lIns="45720" tIns="45720" rIns="45720" bIns="45720" rtlCol="0" anchor="b" anchorCtr="0">
              <a:noAutofit/>
            </a:bodyPr>
            <a:lstStyle>
              <a:lvl1pPr marL="0" indent="0" algn="l" defTabSz="685800" rtl="0" eaLnBrk="1" latinLnBrk="0" hangingPunct="1">
                <a:spcBef>
                  <a:spcPct val="20000"/>
                </a:spcBef>
                <a:buClr>
                  <a:srgbClr val="2DAFD7"/>
                </a:buClr>
                <a:buFontTx/>
                <a:buNone/>
                <a:defRPr lang="en-US" sz="1000" b="0" i="1" kern="1200" smtClean="0">
                  <a:solidFill>
                    <a:schemeClr val="tx1"/>
                  </a:solidFill>
                  <a:latin typeface="Arial" panose="020B0604020202020204" pitchFamily="34" charset="0"/>
                  <a:ea typeface="+mj-ea"/>
                  <a:cs typeface="Arial" panose="020B0604020202020204" pitchFamily="34" charset="0"/>
                </a:defRPr>
              </a:lvl1pPr>
              <a:lvl2pPr marL="557213" indent="-214313"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2pPr>
              <a:lvl3pPr marL="942975" indent="-257175"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3pPr>
              <a:lvl4pPr marL="1200150" indent="-171450"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4pPr>
              <a:lvl5pPr marL="1543050" indent="-171450" algn="l" defTabSz="685800" rtl="0" eaLnBrk="1" latinLnBrk="0" hangingPunct="1">
                <a:spcBef>
                  <a:spcPct val="20000"/>
                </a:spcBef>
                <a:buClr>
                  <a:srgbClr val="2DAFD7"/>
                </a:buClr>
                <a:buFont typeface="Courier New" panose="02070309020205020404" pitchFamily="49" charset="0"/>
                <a:buChar char="o"/>
                <a:defRPr lang="en-US" sz="18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r>
                <a:rPr lang="en-US" b="1" i="0" dirty="0"/>
                <a:t>48% </a:t>
              </a:r>
              <a:endParaRPr lang="en-US" i="0" dirty="0"/>
            </a:p>
          </p:txBody>
        </p:sp>
        <p:sp>
          <p:nvSpPr>
            <p:cNvPr id="74" name="Text Placeholder 3"/>
            <p:cNvSpPr txBox="1">
              <a:spLocks/>
            </p:cNvSpPr>
            <p:nvPr/>
          </p:nvSpPr>
          <p:spPr>
            <a:xfrm>
              <a:off x="1507741" y="1915917"/>
              <a:ext cx="353092" cy="206984"/>
            </a:xfrm>
            <a:prstGeom prst="rect">
              <a:avLst/>
            </a:prstGeom>
          </p:spPr>
          <p:txBody>
            <a:bodyPr vert="horz" lIns="45720" tIns="45720" rIns="45720" bIns="45720" rtlCol="0" anchor="b" anchorCtr="0">
              <a:noAutofit/>
            </a:bodyPr>
            <a:lstStyle>
              <a:lvl1pPr marL="0" indent="0" algn="l" defTabSz="685800" rtl="0" eaLnBrk="1" latinLnBrk="0" hangingPunct="1">
                <a:spcBef>
                  <a:spcPct val="20000"/>
                </a:spcBef>
                <a:buClr>
                  <a:srgbClr val="2DAFD7"/>
                </a:buClr>
                <a:buFontTx/>
                <a:buNone/>
                <a:defRPr lang="en-US" sz="1000" b="0" i="1" kern="1200" smtClean="0">
                  <a:solidFill>
                    <a:schemeClr val="tx1"/>
                  </a:solidFill>
                  <a:latin typeface="Arial" panose="020B0604020202020204" pitchFamily="34" charset="0"/>
                  <a:ea typeface="+mj-ea"/>
                  <a:cs typeface="Arial" panose="020B0604020202020204" pitchFamily="34" charset="0"/>
                </a:defRPr>
              </a:lvl1pPr>
              <a:lvl2pPr marL="557213" indent="-214313"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2pPr>
              <a:lvl3pPr marL="942975" indent="-257175"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3pPr>
              <a:lvl4pPr marL="1200150" indent="-171450"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4pPr>
              <a:lvl5pPr marL="1543050" indent="-171450" algn="l" defTabSz="685800" rtl="0" eaLnBrk="1" latinLnBrk="0" hangingPunct="1">
                <a:spcBef>
                  <a:spcPct val="20000"/>
                </a:spcBef>
                <a:buClr>
                  <a:srgbClr val="2DAFD7"/>
                </a:buClr>
                <a:buFont typeface="Courier New" panose="02070309020205020404" pitchFamily="49" charset="0"/>
                <a:buChar char="o"/>
                <a:defRPr lang="en-US" sz="18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r>
                <a:rPr lang="en-US" b="1" i="0"/>
                <a:t>52% </a:t>
              </a:r>
              <a:endParaRPr lang="en-US" i="0" dirty="0"/>
            </a:p>
          </p:txBody>
        </p:sp>
      </p:grpSp>
      <p:grpSp>
        <p:nvGrpSpPr>
          <p:cNvPr id="76" name="Group 75"/>
          <p:cNvGrpSpPr>
            <a:grpSpLocks noChangeAspect="1"/>
          </p:cNvGrpSpPr>
          <p:nvPr/>
        </p:nvGrpSpPr>
        <p:grpSpPr>
          <a:xfrm>
            <a:off x="2330045" y="3522184"/>
            <a:ext cx="533255" cy="457200"/>
            <a:chOff x="7721421" y="4062491"/>
            <a:chExt cx="555313" cy="428101"/>
          </a:xfrm>
          <a:solidFill>
            <a:schemeClr val="accent2"/>
          </a:solidFill>
        </p:grpSpPr>
        <p:grpSp>
          <p:nvGrpSpPr>
            <p:cNvPr id="77" name="Group 109"/>
            <p:cNvGrpSpPr>
              <a:grpSpLocks noChangeAspect="1"/>
            </p:cNvGrpSpPr>
            <p:nvPr/>
          </p:nvGrpSpPr>
          <p:grpSpPr bwMode="auto">
            <a:xfrm>
              <a:off x="7769310" y="4213908"/>
              <a:ext cx="459535" cy="276684"/>
              <a:chOff x="1589" y="2899"/>
              <a:chExt cx="764" cy="460"/>
            </a:xfrm>
            <a:grpFill/>
          </p:grpSpPr>
          <p:sp>
            <p:nvSpPr>
              <p:cNvPr id="79" name="Oval 110"/>
              <p:cNvSpPr>
                <a:spLocks noChangeArrowheads="1"/>
              </p:cNvSpPr>
              <p:nvPr/>
            </p:nvSpPr>
            <p:spPr bwMode="auto">
              <a:xfrm>
                <a:off x="1806" y="2899"/>
                <a:ext cx="125" cy="1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111"/>
              <p:cNvSpPr>
                <a:spLocks/>
              </p:cNvSpPr>
              <p:nvPr/>
            </p:nvSpPr>
            <p:spPr bwMode="auto">
              <a:xfrm>
                <a:off x="1741" y="3039"/>
                <a:ext cx="255" cy="320"/>
              </a:xfrm>
              <a:custGeom>
                <a:avLst/>
                <a:gdLst>
                  <a:gd name="T0" fmla="*/ 179 w 182"/>
                  <a:gd name="T1" fmla="*/ 116 h 229"/>
                  <a:gd name="T2" fmla="*/ 148 w 182"/>
                  <a:gd name="T3" fmla="*/ 24 h 229"/>
                  <a:gd name="T4" fmla="*/ 91 w 182"/>
                  <a:gd name="T5" fmla="*/ 0 h 229"/>
                  <a:gd name="T6" fmla="*/ 34 w 182"/>
                  <a:gd name="T7" fmla="*/ 24 h 229"/>
                  <a:gd name="T8" fmla="*/ 3 w 182"/>
                  <a:gd name="T9" fmla="*/ 116 h 229"/>
                  <a:gd name="T10" fmla="*/ 13 w 182"/>
                  <a:gd name="T11" fmla="*/ 136 h 229"/>
                  <a:gd name="T12" fmla="*/ 33 w 182"/>
                  <a:gd name="T13" fmla="*/ 126 h 229"/>
                  <a:gd name="T14" fmla="*/ 42 w 182"/>
                  <a:gd name="T15" fmla="*/ 99 h 229"/>
                  <a:gd name="T16" fmla="*/ 64 w 182"/>
                  <a:gd name="T17" fmla="*/ 219 h 229"/>
                  <a:gd name="T18" fmla="*/ 72 w 182"/>
                  <a:gd name="T19" fmla="*/ 229 h 229"/>
                  <a:gd name="T20" fmla="*/ 109 w 182"/>
                  <a:gd name="T21" fmla="*/ 229 h 229"/>
                  <a:gd name="T22" fmla="*/ 118 w 182"/>
                  <a:gd name="T23" fmla="*/ 219 h 229"/>
                  <a:gd name="T24" fmla="*/ 139 w 182"/>
                  <a:gd name="T25" fmla="*/ 98 h 229"/>
                  <a:gd name="T26" fmla="*/ 149 w 182"/>
                  <a:gd name="T27" fmla="*/ 126 h 229"/>
                  <a:gd name="T28" fmla="*/ 169 w 182"/>
                  <a:gd name="T29" fmla="*/ 136 h 229"/>
                  <a:gd name="T30" fmla="*/ 179 w 182"/>
                  <a:gd name="T31" fmla="*/ 11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229">
                    <a:moveTo>
                      <a:pt x="179" y="116"/>
                    </a:moveTo>
                    <a:cubicBezTo>
                      <a:pt x="148" y="24"/>
                      <a:pt x="148" y="24"/>
                      <a:pt x="148" y="24"/>
                    </a:cubicBezTo>
                    <a:cubicBezTo>
                      <a:pt x="142" y="7"/>
                      <a:pt x="123" y="0"/>
                      <a:pt x="91" y="0"/>
                    </a:cubicBezTo>
                    <a:cubicBezTo>
                      <a:pt x="58" y="0"/>
                      <a:pt x="40" y="7"/>
                      <a:pt x="34" y="24"/>
                    </a:cubicBezTo>
                    <a:cubicBezTo>
                      <a:pt x="3" y="116"/>
                      <a:pt x="3" y="116"/>
                      <a:pt x="3" y="116"/>
                    </a:cubicBezTo>
                    <a:cubicBezTo>
                      <a:pt x="0" y="124"/>
                      <a:pt x="5" y="133"/>
                      <a:pt x="13" y="136"/>
                    </a:cubicBezTo>
                    <a:cubicBezTo>
                      <a:pt x="22" y="139"/>
                      <a:pt x="31" y="135"/>
                      <a:pt x="33" y="126"/>
                    </a:cubicBezTo>
                    <a:cubicBezTo>
                      <a:pt x="42" y="99"/>
                      <a:pt x="42" y="99"/>
                      <a:pt x="42" y="99"/>
                    </a:cubicBezTo>
                    <a:cubicBezTo>
                      <a:pt x="47" y="139"/>
                      <a:pt x="54" y="185"/>
                      <a:pt x="64" y="219"/>
                    </a:cubicBezTo>
                    <a:cubicBezTo>
                      <a:pt x="66" y="228"/>
                      <a:pt x="68" y="229"/>
                      <a:pt x="72" y="229"/>
                    </a:cubicBezTo>
                    <a:cubicBezTo>
                      <a:pt x="109" y="229"/>
                      <a:pt x="109" y="229"/>
                      <a:pt x="109" y="229"/>
                    </a:cubicBezTo>
                    <a:cubicBezTo>
                      <a:pt x="114" y="229"/>
                      <a:pt x="115" y="228"/>
                      <a:pt x="118" y="219"/>
                    </a:cubicBezTo>
                    <a:cubicBezTo>
                      <a:pt x="128" y="184"/>
                      <a:pt x="135" y="137"/>
                      <a:pt x="139" y="98"/>
                    </a:cubicBezTo>
                    <a:cubicBezTo>
                      <a:pt x="149" y="126"/>
                      <a:pt x="149" y="126"/>
                      <a:pt x="149" y="126"/>
                    </a:cubicBezTo>
                    <a:cubicBezTo>
                      <a:pt x="152" y="135"/>
                      <a:pt x="161" y="139"/>
                      <a:pt x="169" y="136"/>
                    </a:cubicBezTo>
                    <a:cubicBezTo>
                      <a:pt x="177" y="133"/>
                      <a:pt x="182" y="124"/>
                      <a:pt x="179"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Oval 112"/>
              <p:cNvSpPr>
                <a:spLocks noChangeArrowheads="1"/>
              </p:cNvSpPr>
              <p:nvPr/>
            </p:nvSpPr>
            <p:spPr bwMode="auto">
              <a:xfrm>
                <a:off x="2011" y="2899"/>
                <a:ext cx="124" cy="1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113"/>
              <p:cNvSpPr>
                <a:spLocks/>
              </p:cNvSpPr>
              <p:nvPr/>
            </p:nvSpPr>
            <p:spPr bwMode="auto">
              <a:xfrm>
                <a:off x="1947" y="3039"/>
                <a:ext cx="253" cy="320"/>
              </a:xfrm>
              <a:custGeom>
                <a:avLst/>
                <a:gdLst>
                  <a:gd name="T0" fmla="*/ 109 w 181"/>
                  <a:gd name="T1" fmla="*/ 229 h 229"/>
                  <a:gd name="T2" fmla="*/ 117 w 181"/>
                  <a:gd name="T3" fmla="*/ 219 h 229"/>
                  <a:gd name="T4" fmla="*/ 123 w 181"/>
                  <a:gd name="T5" fmla="*/ 188 h 229"/>
                  <a:gd name="T6" fmla="*/ 157 w 181"/>
                  <a:gd name="T7" fmla="*/ 188 h 229"/>
                  <a:gd name="T8" fmla="*/ 119 w 181"/>
                  <a:gd name="T9" fmla="*/ 76 h 229"/>
                  <a:gd name="T10" fmla="*/ 122 w 181"/>
                  <a:gd name="T11" fmla="*/ 68 h 229"/>
                  <a:gd name="T12" fmla="*/ 130 w 181"/>
                  <a:gd name="T13" fmla="*/ 72 h 229"/>
                  <a:gd name="T14" fmla="*/ 148 w 181"/>
                  <a:gd name="T15" fmla="*/ 126 h 229"/>
                  <a:gd name="T16" fmla="*/ 169 w 181"/>
                  <a:gd name="T17" fmla="*/ 136 h 229"/>
                  <a:gd name="T18" fmla="*/ 179 w 181"/>
                  <a:gd name="T19" fmla="*/ 116 h 229"/>
                  <a:gd name="T20" fmla="*/ 148 w 181"/>
                  <a:gd name="T21" fmla="*/ 24 h 229"/>
                  <a:gd name="T22" fmla="*/ 91 w 181"/>
                  <a:gd name="T23" fmla="*/ 0 h 229"/>
                  <a:gd name="T24" fmla="*/ 33 w 181"/>
                  <a:gd name="T25" fmla="*/ 24 h 229"/>
                  <a:gd name="T26" fmla="*/ 2 w 181"/>
                  <a:gd name="T27" fmla="*/ 116 h 229"/>
                  <a:gd name="T28" fmla="*/ 12 w 181"/>
                  <a:gd name="T29" fmla="*/ 136 h 229"/>
                  <a:gd name="T30" fmla="*/ 33 w 181"/>
                  <a:gd name="T31" fmla="*/ 126 h 229"/>
                  <a:gd name="T32" fmla="*/ 51 w 181"/>
                  <a:gd name="T33" fmla="*/ 72 h 229"/>
                  <a:gd name="T34" fmla="*/ 59 w 181"/>
                  <a:gd name="T35" fmla="*/ 68 h 229"/>
                  <a:gd name="T36" fmla="*/ 62 w 181"/>
                  <a:gd name="T37" fmla="*/ 76 h 229"/>
                  <a:gd name="T38" fmla="*/ 24 w 181"/>
                  <a:gd name="T39" fmla="*/ 188 h 229"/>
                  <a:gd name="T40" fmla="*/ 58 w 181"/>
                  <a:gd name="T41" fmla="*/ 188 h 229"/>
                  <a:gd name="T42" fmla="*/ 64 w 181"/>
                  <a:gd name="T43" fmla="*/ 219 h 229"/>
                  <a:gd name="T44" fmla="*/ 72 w 181"/>
                  <a:gd name="T45" fmla="*/ 229 h 229"/>
                  <a:gd name="T46" fmla="*/ 109 w 181"/>
                  <a:gd name="T47"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29">
                    <a:moveTo>
                      <a:pt x="109" y="229"/>
                    </a:moveTo>
                    <a:cubicBezTo>
                      <a:pt x="114" y="229"/>
                      <a:pt x="116" y="228"/>
                      <a:pt x="117" y="219"/>
                    </a:cubicBezTo>
                    <a:cubicBezTo>
                      <a:pt x="119" y="210"/>
                      <a:pt x="121" y="199"/>
                      <a:pt x="123" y="188"/>
                    </a:cubicBezTo>
                    <a:cubicBezTo>
                      <a:pt x="157" y="188"/>
                      <a:pt x="157" y="188"/>
                      <a:pt x="157" y="188"/>
                    </a:cubicBezTo>
                    <a:cubicBezTo>
                      <a:pt x="119" y="76"/>
                      <a:pt x="119" y="76"/>
                      <a:pt x="119" y="76"/>
                    </a:cubicBezTo>
                    <a:cubicBezTo>
                      <a:pt x="118" y="73"/>
                      <a:pt x="119" y="69"/>
                      <a:pt x="122" y="68"/>
                    </a:cubicBezTo>
                    <a:cubicBezTo>
                      <a:pt x="126" y="67"/>
                      <a:pt x="129" y="69"/>
                      <a:pt x="130" y="72"/>
                    </a:cubicBezTo>
                    <a:cubicBezTo>
                      <a:pt x="148" y="126"/>
                      <a:pt x="148" y="126"/>
                      <a:pt x="148" y="126"/>
                    </a:cubicBezTo>
                    <a:cubicBezTo>
                      <a:pt x="151" y="135"/>
                      <a:pt x="160" y="139"/>
                      <a:pt x="169" y="136"/>
                    </a:cubicBezTo>
                    <a:cubicBezTo>
                      <a:pt x="177" y="133"/>
                      <a:pt x="181" y="124"/>
                      <a:pt x="179" y="116"/>
                    </a:cubicBezTo>
                    <a:cubicBezTo>
                      <a:pt x="148" y="24"/>
                      <a:pt x="148" y="24"/>
                      <a:pt x="148" y="24"/>
                    </a:cubicBezTo>
                    <a:cubicBezTo>
                      <a:pt x="145" y="14"/>
                      <a:pt x="121" y="0"/>
                      <a:pt x="91" y="0"/>
                    </a:cubicBezTo>
                    <a:cubicBezTo>
                      <a:pt x="60" y="0"/>
                      <a:pt x="36" y="14"/>
                      <a:pt x="33" y="24"/>
                    </a:cubicBezTo>
                    <a:cubicBezTo>
                      <a:pt x="2" y="116"/>
                      <a:pt x="2" y="116"/>
                      <a:pt x="2" y="116"/>
                    </a:cubicBezTo>
                    <a:cubicBezTo>
                      <a:pt x="0" y="124"/>
                      <a:pt x="4" y="133"/>
                      <a:pt x="12" y="136"/>
                    </a:cubicBezTo>
                    <a:cubicBezTo>
                      <a:pt x="21" y="139"/>
                      <a:pt x="30" y="135"/>
                      <a:pt x="33" y="126"/>
                    </a:cubicBezTo>
                    <a:cubicBezTo>
                      <a:pt x="51" y="72"/>
                      <a:pt x="51" y="72"/>
                      <a:pt x="51" y="72"/>
                    </a:cubicBezTo>
                    <a:cubicBezTo>
                      <a:pt x="52" y="69"/>
                      <a:pt x="55" y="67"/>
                      <a:pt x="59" y="68"/>
                    </a:cubicBezTo>
                    <a:cubicBezTo>
                      <a:pt x="62" y="69"/>
                      <a:pt x="63" y="73"/>
                      <a:pt x="62" y="76"/>
                    </a:cubicBezTo>
                    <a:cubicBezTo>
                      <a:pt x="24" y="188"/>
                      <a:pt x="24" y="188"/>
                      <a:pt x="24" y="188"/>
                    </a:cubicBezTo>
                    <a:cubicBezTo>
                      <a:pt x="58" y="188"/>
                      <a:pt x="58" y="188"/>
                      <a:pt x="58" y="188"/>
                    </a:cubicBezTo>
                    <a:cubicBezTo>
                      <a:pt x="60" y="199"/>
                      <a:pt x="62" y="210"/>
                      <a:pt x="64" y="219"/>
                    </a:cubicBezTo>
                    <a:cubicBezTo>
                      <a:pt x="65" y="228"/>
                      <a:pt x="67" y="229"/>
                      <a:pt x="72" y="229"/>
                    </a:cubicBezTo>
                    <a:cubicBezTo>
                      <a:pt x="72" y="229"/>
                      <a:pt x="109" y="229"/>
                      <a:pt x="109"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114"/>
              <p:cNvSpPr>
                <a:spLocks noEditPoints="1"/>
              </p:cNvSpPr>
              <p:nvPr/>
            </p:nvSpPr>
            <p:spPr bwMode="auto">
              <a:xfrm>
                <a:off x="2158" y="3039"/>
                <a:ext cx="195" cy="320"/>
              </a:xfrm>
              <a:custGeom>
                <a:avLst/>
                <a:gdLst>
                  <a:gd name="T0" fmla="*/ 76 w 140"/>
                  <a:gd name="T1" fmla="*/ 62 h 229"/>
                  <a:gd name="T2" fmla="*/ 45 w 140"/>
                  <a:gd name="T3" fmla="*/ 31 h 229"/>
                  <a:gd name="T4" fmla="*/ 76 w 140"/>
                  <a:gd name="T5" fmla="*/ 0 h 229"/>
                  <a:gd name="T6" fmla="*/ 107 w 140"/>
                  <a:gd name="T7" fmla="*/ 31 h 229"/>
                  <a:gd name="T8" fmla="*/ 76 w 140"/>
                  <a:gd name="T9" fmla="*/ 62 h 229"/>
                  <a:gd name="T10" fmla="*/ 138 w 140"/>
                  <a:gd name="T11" fmla="*/ 150 h 229"/>
                  <a:gd name="T12" fmla="*/ 120 w 140"/>
                  <a:gd name="T13" fmla="*/ 95 h 229"/>
                  <a:gd name="T14" fmla="*/ 76 w 140"/>
                  <a:gd name="T15" fmla="*/ 68 h 229"/>
                  <a:gd name="T16" fmla="*/ 47 w 140"/>
                  <a:gd name="T17" fmla="*/ 78 h 229"/>
                  <a:gd name="T18" fmla="*/ 6 w 140"/>
                  <a:gd name="T19" fmla="*/ 114 h 229"/>
                  <a:gd name="T20" fmla="*/ 5 w 140"/>
                  <a:gd name="T21" fmla="*/ 131 h 229"/>
                  <a:gd name="T22" fmla="*/ 22 w 140"/>
                  <a:gd name="T23" fmla="*/ 132 h 229"/>
                  <a:gd name="T24" fmla="*/ 43 w 140"/>
                  <a:gd name="T25" fmla="*/ 113 h 229"/>
                  <a:gd name="T26" fmla="*/ 56 w 140"/>
                  <a:gd name="T27" fmla="*/ 222 h 229"/>
                  <a:gd name="T28" fmla="*/ 62 w 140"/>
                  <a:gd name="T29" fmla="*/ 229 h 229"/>
                  <a:gd name="T30" fmla="*/ 90 w 140"/>
                  <a:gd name="T31" fmla="*/ 229 h 229"/>
                  <a:gd name="T32" fmla="*/ 90 w 140"/>
                  <a:gd name="T33" fmla="*/ 229 h 229"/>
                  <a:gd name="T34" fmla="*/ 90 w 140"/>
                  <a:gd name="T35" fmla="*/ 229 h 229"/>
                  <a:gd name="T36" fmla="*/ 96 w 140"/>
                  <a:gd name="T37" fmla="*/ 222 h 229"/>
                  <a:gd name="T38" fmla="*/ 109 w 140"/>
                  <a:gd name="T39" fmla="*/ 133 h 229"/>
                  <a:gd name="T40" fmla="*/ 117 w 140"/>
                  <a:gd name="T41" fmla="*/ 157 h 229"/>
                  <a:gd name="T42" fmla="*/ 131 w 140"/>
                  <a:gd name="T43" fmla="*/ 164 h 229"/>
                  <a:gd name="T44" fmla="*/ 138 w 140"/>
                  <a:gd name="T45" fmla="*/ 15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0" h="229">
                    <a:moveTo>
                      <a:pt x="76" y="62"/>
                    </a:moveTo>
                    <a:cubicBezTo>
                      <a:pt x="59" y="62"/>
                      <a:pt x="45" y="48"/>
                      <a:pt x="45" y="31"/>
                    </a:cubicBezTo>
                    <a:cubicBezTo>
                      <a:pt x="45" y="14"/>
                      <a:pt x="59" y="0"/>
                      <a:pt x="76" y="0"/>
                    </a:cubicBezTo>
                    <a:cubicBezTo>
                      <a:pt x="93" y="0"/>
                      <a:pt x="107" y="14"/>
                      <a:pt x="107" y="31"/>
                    </a:cubicBezTo>
                    <a:cubicBezTo>
                      <a:pt x="107" y="48"/>
                      <a:pt x="93" y="62"/>
                      <a:pt x="76" y="62"/>
                    </a:cubicBezTo>
                    <a:close/>
                    <a:moveTo>
                      <a:pt x="138" y="150"/>
                    </a:moveTo>
                    <a:cubicBezTo>
                      <a:pt x="120" y="95"/>
                      <a:pt x="120" y="95"/>
                      <a:pt x="120" y="95"/>
                    </a:cubicBezTo>
                    <a:cubicBezTo>
                      <a:pt x="115" y="79"/>
                      <a:pt x="104" y="68"/>
                      <a:pt x="76" y="68"/>
                    </a:cubicBezTo>
                    <a:cubicBezTo>
                      <a:pt x="63" y="68"/>
                      <a:pt x="52" y="74"/>
                      <a:pt x="47" y="78"/>
                    </a:cubicBezTo>
                    <a:cubicBezTo>
                      <a:pt x="6" y="114"/>
                      <a:pt x="6" y="114"/>
                      <a:pt x="6" y="114"/>
                    </a:cubicBezTo>
                    <a:cubicBezTo>
                      <a:pt x="1" y="118"/>
                      <a:pt x="0" y="126"/>
                      <a:pt x="5" y="131"/>
                    </a:cubicBezTo>
                    <a:cubicBezTo>
                      <a:pt x="9" y="136"/>
                      <a:pt x="17" y="136"/>
                      <a:pt x="22" y="132"/>
                    </a:cubicBezTo>
                    <a:cubicBezTo>
                      <a:pt x="43" y="113"/>
                      <a:pt x="43" y="113"/>
                      <a:pt x="43" y="113"/>
                    </a:cubicBezTo>
                    <a:cubicBezTo>
                      <a:pt x="45" y="149"/>
                      <a:pt x="51" y="196"/>
                      <a:pt x="56" y="222"/>
                    </a:cubicBezTo>
                    <a:cubicBezTo>
                      <a:pt x="57" y="228"/>
                      <a:pt x="59" y="229"/>
                      <a:pt x="62" y="229"/>
                    </a:cubicBezTo>
                    <a:cubicBezTo>
                      <a:pt x="62" y="229"/>
                      <a:pt x="90" y="229"/>
                      <a:pt x="90" y="229"/>
                    </a:cubicBezTo>
                    <a:cubicBezTo>
                      <a:pt x="90" y="229"/>
                      <a:pt x="90" y="229"/>
                      <a:pt x="90" y="229"/>
                    </a:cubicBezTo>
                    <a:cubicBezTo>
                      <a:pt x="90" y="229"/>
                      <a:pt x="90" y="229"/>
                      <a:pt x="90" y="229"/>
                    </a:cubicBezTo>
                    <a:cubicBezTo>
                      <a:pt x="93" y="229"/>
                      <a:pt x="94" y="228"/>
                      <a:pt x="96" y="222"/>
                    </a:cubicBezTo>
                    <a:cubicBezTo>
                      <a:pt x="100" y="198"/>
                      <a:pt x="105" y="162"/>
                      <a:pt x="109" y="133"/>
                    </a:cubicBezTo>
                    <a:cubicBezTo>
                      <a:pt x="117" y="157"/>
                      <a:pt x="117" y="157"/>
                      <a:pt x="117" y="157"/>
                    </a:cubicBezTo>
                    <a:cubicBezTo>
                      <a:pt x="119" y="163"/>
                      <a:pt x="126" y="166"/>
                      <a:pt x="131" y="164"/>
                    </a:cubicBezTo>
                    <a:cubicBezTo>
                      <a:pt x="137" y="162"/>
                      <a:pt x="140" y="156"/>
                      <a:pt x="138"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115"/>
              <p:cNvSpPr>
                <a:spLocks noEditPoints="1"/>
              </p:cNvSpPr>
              <p:nvPr/>
            </p:nvSpPr>
            <p:spPr bwMode="auto">
              <a:xfrm>
                <a:off x="1589" y="3039"/>
                <a:ext cx="196" cy="320"/>
              </a:xfrm>
              <a:custGeom>
                <a:avLst/>
                <a:gdLst>
                  <a:gd name="T0" fmla="*/ 64 w 140"/>
                  <a:gd name="T1" fmla="*/ 62 h 229"/>
                  <a:gd name="T2" fmla="*/ 95 w 140"/>
                  <a:gd name="T3" fmla="*/ 31 h 229"/>
                  <a:gd name="T4" fmla="*/ 64 w 140"/>
                  <a:gd name="T5" fmla="*/ 0 h 229"/>
                  <a:gd name="T6" fmla="*/ 33 w 140"/>
                  <a:gd name="T7" fmla="*/ 31 h 229"/>
                  <a:gd name="T8" fmla="*/ 64 w 140"/>
                  <a:gd name="T9" fmla="*/ 62 h 229"/>
                  <a:gd name="T10" fmla="*/ 134 w 140"/>
                  <a:gd name="T11" fmla="*/ 112 h 229"/>
                  <a:gd name="T12" fmla="*/ 92 w 140"/>
                  <a:gd name="T13" fmla="*/ 80 h 229"/>
                  <a:gd name="T14" fmla="*/ 59 w 140"/>
                  <a:gd name="T15" fmla="*/ 68 h 229"/>
                  <a:gd name="T16" fmla="*/ 23 w 140"/>
                  <a:gd name="T17" fmla="*/ 85 h 229"/>
                  <a:gd name="T18" fmla="*/ 2 w 140"/>
                  <a:gd name="T19" fmla="*/ 150 h 229"/>
                  <a:gd name="T20" fmla="*/ 9 w 140"/>
                  <a:gd name="T21" fmla="*/ 164 h 229"/>
                  <a:gd name="T22" fmla="*/ 23 w 140"/>
                  <a:gd name="T23" fmla="*/ 157 h 229"/>
                  <a:gd name="T24" fmla="*/ 27 w 140"/>
                  <a:gd name="T25" fmla="*/ 146 h 229"/>
                  <a:gd name="T26" fmla="*/ 35 w 140"/>
                  <a:gd name="T27" fmla="*/ 118 h 229"/>
                  <a:gd name="T28" fmla="*/ 40 w 140"/>
                  <a:gd name="T29" fmla="*/ 116 h 229"/>
                  <a:gd name="T30" fmla="*/ 43 w 140"/>
                  <a:gd name="T31" fmla="*/ 121 h 229"/>
                  <a:gd name="T32" fmla="*/ 19 w 140"/>
                  <a:gd name="T33" fmla="*/ 200 h 229"/>
                  <a:gd name="T34" fmla="*/ 18 w 140"/>
                  <a:gd name="T35" fmla="*/ 200 h 229"/>
                  <a:gd name="T36" fmla="*/ 41 w 140"/>
                  <a:gd name="T37" fmla="*/ 200 h 229"/>
                  <a:gd name="T38" fmla="*/ 44 w 140"/>
                  <a:gd name="T39" fmla="*/ 222 h 229"/>
                  <a:gd name="T40" fmla="*/ 50 w 140"/>
                  <a:gd name="T41" fmla="*/ 229 h 229"/>
                  <a:gd name="T42" fmla="*/ 50 w 140"/>
                  <a:gd name="T43" fmla="*/ 229 h 229"/>
                  <a:gd name="T44" fmla="*/ 50 w 140"/>
                  <a:gd name="T45" fmla="*/ 229 h 229"/>
                  <a:gd name="T46" fmla="*/ 78 w 140"/>
                  <a:gd name="T47" fmla="*/ 229 h 229"/>
                  <a:gd name="T48" fmla="*/ 84 w 140"/>
                  <a:gd name="T49" fmla="*/ 222 h 229"/>
                  <a:gd name="T50" fmla="*/ 87 w 140"/>
                  <a:gd name="T51" fmla="*/ 200 h 229"/>
                  <a:gd name="T52" fmla="*/ 110 w 140"/>
                  <a:gd name="T53" fmla="*/ 200 h 229"/>
                  <a:gd name="T54" fmla="*/ 110 w 140"/>
                  <a:gd name="T55" fmla="*/ 200 h 229"/>
                  <a:gd name="T56" fmla="*/ 85 w 140"/>
                  <a:gd name="T57" fmla="*/ 121 h 229"/>
                  <a:gd name="T58" fmla="*/ 92 w 140"/>
                  <a:gd name="T59" fmla="*/ 115 h 229"/>
                  <a:gd name="T60" fmla="*/ 121 w 140"/>
                  <a:gd name="T61" fmla="*/ 132 h 229"/>
                  <a:gd name="T62" fmla="*/ 135 w 140"/>
                  <a:gd name="T63" fmla="*/ 129 h 229"/>
                  <a:gd name="T64" fmla="*/ 134 w 140"/>
                  <a:gd name="T65" fmla="*/ 11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29">
                    <a:moveTo>
                      <a:pt x="64" y="62"/>
                    </a:moveTo>
                    <a:cubicBezTo>
                      <a:pt x="81" y="62"/>
                      <a:pt x="95" y="48"/>
                      <a:pt x="95" y="31"/>
                    </a:cubicBezTo>
                    <a:cubicBezTo>
                      <a:pt x="95" y="14"/>
                      <a:pt x="81" y="0"/>
                      <a:pt x="64" y="0"/>
                    </a:cubicBezTo>
                    <a:cubicBezTo>
                      <a:pt x="47" y="0"/>
                      <a:pt x="33" y="14"/>
                      <a:pt x="33" y="31"/>
                    </a:cubicBezTo>
                    <a:cubicBezTo>
                      <a:pt x="33" y="48"/>
                      <a:pt x="47" y="62"/>
                      <a:pt x="64" y="62"/>
                    </a:cubicBezTo>
                    <a:close/>
                    <a:moveTo>
                      <a:pt x="134" y="112"/>
                    </a:moveTo>
                    <a:cubicBezTo>
                      <a:pt x="134" y="112"/>
                      <a:pt x="101" y="88"/>
                      <a:pt x="92" y="80"/>
                    </a:cubicBezTo>
                    <a:cubicBezTo>
                      <a:pt x="82" y="73"/>
                      <a:pt x="75" y="68"/>
                      <a:pt x="59" y="68"/>
                    </a:cubicBezTo>
                    <a:cubicBezTo>
                      <a:pt x="37" y="68"/>
                      <a:pt x="25" y="78"/>
                      <a:pt x="23" y="85"/>
                    </a:cubicBezTo>
                    <a:cubicBezTo>
                      <a:pt x="2" y="150"/>
                      <a:pt x="2" y="150"/>
                      <a:pt x="2" y="150"/>
                    </a:cubicBezTo>
                    <a:cubicBezTo>
                      <a:pt x="0" y="156"/>
                      <a:pt x="3" y="162"/>
                      <a:pt x="9" y="164"/>
                    </a:cubicBezTo>
                    <a:cubicBezTo>
                      <a:pt x="14" y="166"/>
                      <a:pt x="21" y="163"/>
                      <a:pt x="23" y="157"/>
                    </a:cubicBezTo>
                    <a:cubicBezTo>
                      <a:pt x="27" y="146"/>
                      <a:pt x="27" y="146"/>
                      <a:pt x="27" y="146"/>
                    </a:cubicBezTo>
                    <a:cubicBezTo>
                      <a:pt x="35" y="118"/>
                      <a:pt x="35" y="118"/>
                      <a:pt x="35" y="118"/>
                    </a:cubicBezTo>
                    <a:cubicBezTo>
                      <a:pt x="36" y="116"/>
                      <a:pt x="38" y="115"/>
                      <a:pt x="40" y="116"/>
                    </a:cubicBezTo>
                    <a:cubicBezTo>
                      <a:pt x="42" y="116"/>
                      <a:pt x="44" y="119"/>
                      <a:pt x="43" y="121"/>
                    </a:cubicBezTo>
                    <a:cubicBezTo>
                      <a:pt x="19" y="200"/>
                      <a:pt x="19" y="200"/>
                      <a:pt x="19" y="200"/>
                    </a:cubicBezTo>
                    <a:cubicBezTo>
                      <a:pt x="18" y="200"/>
                      <a:pt x="18" y="200"/>
                      <a:pt x="18" y="200"/>
                    </a:cubicBezTo>
                    <a:cubicBezTo>
                      <a:pt x="41" y="200"/>
                      <a:pt x="41" y="200"/>
                      <a:pt x="41" y="200"/>
                    </a:cubicBezTo>
                    <a:cubicBezTo>
                      <a:pt x="42" y="208"/>
                      <a:pt x="43" y="215"/>
                      <a:pt x="44" y="222"/>
                    </a:cubicBezTo>
                    <a:cubicBezTo>
                      <a:pt x="46" y="228"/>
                      <a:pt x="47" y="229"/>
                      <a:pt x="50" y="229"/>
                    </a:cubicBezTo>
                    <a:cubicBezTo>
                      <a:pt x="50" y="229"/>
                      <a:pt x="50" y="229"/>
                      <a:pt x="50" y="229"/>
                    </a:cubicBezTo>
                    <a:cubicBezTo>
                      <a:pt x="50" y="229"/>
                      <a:pt x="50" y="229"/>
                      <a:pt x="50" y="229"/>
                    </a:cubicBezTo>
                    <a:cubicBezTo>
                      <a:pt x="50" y="229"/>
                      <a:pt x="78" y="229"/>
                      <a:pt x="78" y="229"/>
                    </a:cubicBezTo>
                    <a:cubicBezTo>
                      <a:pt x="81" y="229"/>
                      <a:pt x="83" y="228"/>
                      <a:pt x="84" y="222"/>
                    </a:cubicBezTo>
                    <a:cubicBezTo>
                      <a:pt x="85" y="216"/>
                      <a:pt x="86" y="208"/>
                      <a:pt x="87" y="200"/>
                    </a:cubicBezTo>
                    <a:cubicBezTo>
                      <a:pt x="110" y="200"/>
                      <a:pt x="110" y="200"/>
                      <a:pt x="110" y="200"/>
                    </a:cubicBezTo>
                    <a:cubicBezTo>
                      <a:pt x="110" y="200"/>
                      <a:pt x="110" y="200"/>
                      <a:pt x="110" y="200"/>
                    </a:cubicBezTo>
                    <a:cubicBezTo>
                      <a:pt x="85" y="121"/>
                      <a:pt x="85" y="121"/>
                      <a:pt x="85" y="121"/>
                    </a:cubicBezTo>
                    <a:cubicBezTo>
                      <a:pt x="83" y="115"/>
                      <a:pt x="86" y="112"/>
                      <a:pt x="92" y="115"/>
                    </a:cubicBezTo>
                    <a:cubicBezTo>
                      <a:pt x="121" y="132"/>
                      <a:pt x="121" y="132"/>
                      <a:pt x="121" y="132"/>
                    </a:cubicBezTo>
                    <a:cubicBezTo>
                      <a:pt x="126" y="135"/>
                      <a:pt x="132" y="133"/>
                      <a:pt x="135" y="129"/>
                    </a:cubicBezTo>
                    <a:cubicBezTo>
                      <a:pt x="140" y="124"/>
                      <a:pt x="139" y="116"/>
                      <a:pt x="13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78" name="Freeform 21"/>
            <p:cNvSpPr>
              <a:spLocks/>
            </p:cNvSpPr>
            <p:nvPr/>
          </p:nvSpPr>
          <p:spPr bwMode="auto">
            <a:xfrm>
              <a:off x="7721421" y="4062491"/>
              <a:ext cx="555313" cy="212376"/>
            </a:xfrm>
            <a:custGeom>
              <a:avLst/>
              <a:gdLst>
                <a:gd name="T0" fmla="*/ 259 w 270"/>
                <a:gd name="T1" fmla="*/ 69 h 103"/>
                <a:gd name="T2" fmla="*/ 139 w 270"/>
                <a:gd name="T3" fmla="*/ 0 h 103"/>
                <a:gd name="T4" fmla="*/ 15 w 270"/>
                <a:gd name="T5" fmla="*/ 67 h 103"/>
                <a:gd name="T6" fmla="*/ 8 w 270"/>
                <a:gd name="T7" fmla="*/ 103 h 103"/>
                <a:gd name="T8" fmla="*/ 138 w 270"/>
                <a:gd name="T9" fmla="*/ 34 h 103"/>
                <a:gd name="T10" fmla="*/ 263 w 270"/>
                <a:gd name="T11" fmla="*/ 103 h 103"/>
                <a:gd name="T12" fmla="*/ 259 w 270"/>
                <a:gd name="T13" fmla="*/ 69 h 103"/>
              </a:gdLst>
              <a:ahLst/>
              <a:cxnLst>
                <a:cxn ang="0">
                  <a:pos x="T0" y="T1"/>
                </a:cxn>
                <a:cxn ang="0">
                  <a:pos x="T2" y="T3"/>
                </a:cxn>
                <a:cxn ang="0">
                  <a:pos x="T4" y="T5"/>
                </a:cxn>
                <a:cxn ang="0">
                  <a:pos x="T6" y="T7"/>
                </a:cxn>
                <a:cxn ang="0">
                  <a:pos x="T8" y="T9"/>
                </a:cxn>
                <a:cxn ang="0">
                  <a:pos x="T10" y="T11"/>
                </a:cxn>
                <a:cxn ang="0">
                  <a:pos x="T12" y="T13"/>
                </a:cxn>
              </a:cxnLst>
              <a:rect l="0" t="0" r="r" b="b"/>
              <a:pathLst>
                <a:path w="270" h="103">
                  <a:moveTo>
                    <a:pt x="259" y="69"/>
                  </a:moveTo>
                  <a:cubicBezTo>
                    <a:pt x="247" y="59"/>
                    <a:pt x="139" y="0"/>
                    <a:pt x="139" y="0"/>
                  </a:cubicBezTo>
                  <a:cubicBezTo>
                    <a:pt x="139" y="0"/>
                    <a:pt x="28" y="59"/>
                    <a:pt x="15" y="67"/>
                  </a:cubicBezTo>
                  <a:cubicBezTo>
                    <a:pt x="0" y="76"/>
                    <a:pt x="8" y="103"/>
                    <a:pt x="8" y="103"/>
                  </a:cubicBezTo>
                  <a:cubicBezTo>
                    <a:pt x="138" y="34"/>
                    <a:pt x="138" y="34"/>
                    <a:pt x="138" y="34"/>
                  </a:cubicBezTo>
                  <a:cubicBezTo>
                    <a:pt x="263" y="103"/>
                    <a:pt x="263" y="103"/>
                    <a:pt x="263" y="103"/>
                  </a:cubicBezTo>
                  <a:cubicBezTo>
                    <a:pt x="263" y="103"/>
                    <a:pt x="270" y="79"/>
                    <a:pt x="259" y="69"/>
                  </a:cubicBezTo>
                  <a:close/>
                </a:path>
              </a:pathLst>
            </a:custGeom>
            <a:grpFill/>
            <a:ln>
              <a:noFill/>
            </a:ln>
          </p:spPr>
          <p:txBody>
            <a:bodyPr vert="horz" wrap="square" lIns="91440" tIns="45720" rIns="91440" bIns="45720" numCol="1" anchor="ctr" anchorCtr="0" compatLnSpc="1">
              <a:prstTxWarp prst="textNoShape">
                <a:avLst/>
              </a:prstTxWarp>
            </a:bodyPr>
            <a:lstStyle/>
            <a:p>
              <a:endParaRPr lang="en-US" sz="2000" dirty="0"/>
            </a:p>
          </p:txBody>
        </p:sp>
      </p:grpSp>
      <p:graphicFrame>
        <p:nvGraphicFramePr>
          <p:cNvPr id="85" name="Chart 84"/>
          <p:cNvGraphicFramePr/>
          <p:nvPr>
            <p:extLst>
              <p:ext uri="{D42A27DB-BD31-4B8C-83A1-F6EECF244321}">
                <p14:modId xmlns:p14="http://schemas.microsoft.com/office/powerpoint/2010/main" val="1809502594"/>
              </p:ext>
            </p:extLst>
          </p:nvPr>
        </p:nvGraphicFramePr>
        <p:xfrm>
          <a:off x="2211438" y="4624111"/>
          <a:ext cx="2467243" cy="1138889"/>
        </p:xfrm>
        <a:graphic>
          <a:graphicData uri="http://schemas.openxmlformats.org/drawingml/2006/chart">
            <c:chart xmlns:c="http://schemas.openxmlformats.org/drawingml/2006/chart" xmlns:r="http://schemas.openxmlformats.org/officeDocument/2006/relationships" r:id="rId9"/>
          </a:graphicData>
        </a:graphic>
      </p:graphicFrame>
      <p:grpSp>
        <p:nvGrpSpPr>
          <p:cNvPr id="88" name="Group 87"/>
          <p:cNvGrpSpPr/>
          <p:nvPr/>
        </p:nvGrpSpPr>
        <p:grpSpPr>
          <a:xfrm>
            <a:off x="5599995" y="1761101"/>
            <a:ext cx="1296813" cy="330004"/>
            <a:chOff x="1271674" y="1854407"/>
            <a:chExt cx="1296813" cy="330004"/>
          </a:xfrm>
        </p:grpSpPr>
        <p:sp>
          <p:nvSpPr>
            <p:cNvPr id="89" name="Freeform 1957"/>
            <p:cNvSpPr>
              <a:spLocks noChangeAspect="1"/>
            </p:cNvSpPr>
            <p:nvPr/>
          </p:nvSpPr>
          <p:spPr bwMode="auto">
            <a:xfrm>
              <a:off x="1271674" y="1854407"/>
              <a:ext cx="265396" cy="330004"/>
            </a:xfrm>
            <a:custGeom>
              <a:avLst/>
              <a:gdLst>
                <a:gd name="T0" fmla="*/ 256 w 267"/>
                <a:gd name="T1" fmla="*/ 268 h 332"/>
                <a:gd name="T2" fmla="*/ 249 w 267"/>
                <a:gd name="T3" fmla="*/ 259 h 332"/>
                <a:gd name="T4" fmla="*/ 228 w 267"/>
                <a:gd name="T5" fmla="*/ 248 h 332"/>
                <a:gd name="T6" fmla="*/ 204 w 267"/>
                <a:gd name="T7" fmla="*/ 238 h 332"/>
                <a:gd name="T8" fmla="*/ 185 w 267"/>
                <a:gd name="T9" fmla="*/ 229 h 332"/>
                <a:gd name="T10" fmla="*/ 177 w 267"/>
                <a:gd name="T11" fmla="*/ 225 h 332"/>
                <a:gd name="T12" fmla="*/ 169 w 267"/>
                <a:gd name="T13" fmla="*/ 216 h 332"/>
                <a:gd name="T14" fmla="*/ 170 w 267"/>
                <a:gd name="T15" fmla="*/ 203 h 332"/>
                <a:gd name="T16" fmla="*/ 172 w 267"/>
                <a:gd name="T17" fmla="*/ 199 h 332"/>
                <a:gd name="T18" fmla="*/ 178 w 267"/>
                <a:gd name="T19" fmla="*/ 195 h 332"/>
                <a:gd name="T20" fmla="*/ 190 w 267"/>
                <a:gd name="T21" fmla="*/ 190 h 332"/>
                <a:gd name="T22" fmla="*/ 214 w 267"/>
                <a:gd name="T23" fmla="*/ 183 h 332"/>
                <a:gd name="T24" fmla="*/ 241 w 267"/>
                <a:gd name="T25" fmla="*/ 170 h 332"/>
                <a:gd name="T26" fmla="*/ 255 w 267"/>
                <a:gd name="T27" fmla="*/ 155 h 332"/>
                <a:gd name="T28" fmla="*/ 231 w 267"/>
                <a:gd name="T29" fmla="*/ 149 h 332"/>
                <a:gd name="T30" fmla="*/ 219 w 267"/>
                <a:gd name="T31" fmla="*/ 132 h 332"/>
                <a:gd name="T32" fmla="*/ 214 w 267"/>
                <a:gd name="T33" fmla="*/ 109 h 332"/>
                <a:gd name="T34" fmla="*/ 212 w 267"/>
                <a:gd name="T35" fmla="*/ 85 h 332"/>
                <a:gd name="T36" fmla="*/ 207 w 267"/>
                <a:gd name="T37" fmla="*/ 52 h 332"/>
                <a:gd name="T38" fmla="*/ 188 w 267"/>
                <a:gd name="T39" fmla="*/ 20 h 332"/>
                <a:gd name="T40" fmla="*/ 154 w 267"/>
                <a:gd name="T41" fmla="*/ 2 h 332"/>
                <a:gd name="T42" fmla="*/ 115 w 267"/>
                <a:gd name="T43" fmla="*/ 1 h 332"/>
                <a:gd name="T44" fmla="*/ 86 w 267"/>
                <a:gd name="T45" fmla="*/ 15 h 332"/>
                <a:gd name="T46" fmla="*/ 67 w 267"/>
                <a:gd name="T47" fmla="*/ 40 h 332"/>
                <a:gd name="T48" fmla="*/ 55 w 267"/>
                <a:gd name="T49" fmla="*/ 72 h 332"/>
                <a:gd name="T50" fmla="*/ 52 w 267"/>
                <a:gd name="T51" fmla="*/ 97 h 332"/>
                <a:gd name="T52" fmla="*/ 48 w 267"/>
                <a:gd name="T53" fmla="*/ 121 h 332"/>
                <a:gd name="T54" fmla="*/ 40 w 267"/>
                <a:gd name="T55" fmla="*/ 141 h 332"/>
                <a:gd name="T56" fmla="*/ 23 w 267"/>
                <a:gd name="T57" fmla="*/ 153 h 332"/>
                <a:gd name="T58" fmla="*/ 13 w 267"/>
                <a:gd name="T59" fmla="*/ 161 h 332"/>
                <a:gd name="T60" fmla="*/ 30 w 267"/>
                <a:gd name="T61" fmla="*/ 175 h 332"/>
                <a:gd name="T62" fmla="*/ 56 w 267"/>
                <a:gd name="T63" fmla="*/ 185 h 332"/>
                <a:gd name="T64" fmla="*/ 78 w 267"/>
                <a:gd name="T65" fmla="*/ 191 h 332"/>
                <a:gd name="T66" fmla="*/ 89 w 267"/>
                <a:gd name="T67" fmla="*/ 195 h 332"/>
                <a:gd name="T68" fmla="*/ 94 w 267"/>
                <a:gd name="T69" fmla="*/ 199 h 332"/>
                <a:gd name="T70" fmla="*/ 97 w 267"/>
                <a:gd name="T71" fmla="*/ 203 h 332"/>
                <a:gd name="T72" fmla="*/ 98 w 267"/>
                <a:gd name="T73" fmla="*/ 216 h 332"/>
                <a:gd name="T74" fmla="*/ 90 w 267"/>
                <a:gd name="T75" fmla="*/ 225 h 332"/>
                <a:gd name="T76" fmla="*/ 80 w 267"/>
                <a:gd name="T77" fmla="*/ 230 h 332"/>
                <a:gd name="T78" fmla="*/ 55 w 267"/>
                <a:gd name="T79" fmla="*/ 241 h 332"/>
                <a:gd name="T80" fmla="*/ 29 w 267"/>
                <a:gd name="T81" fmla="*/ 253 h 332"/>
                <a:gd name="T82" fmla="*/ 12 w 267"/>
                <a:gd name="T83" fmla="*/ 266 h 332"/>
                <a:gd name="T84" fmla="*/ 10 w 267"/>
                <a:gd name="T85" fmla="*/ 270 h 332"/>
                <a:gd name="T86" fmla="*/ 1 w 267"/>
                <a:gd name="T87" fmla="*/ 288 h 332"/>
                <a:gd name="T88" fmla="*/ 3 w 267"/>
                <a:gd name="T89" fmla="*/ 310 h 332"/>
                <a:gd name="T90" fmla="*/ 8 w 267"/>
                <a:gd name="T91" fmla="*/ 315 h 332"/>
                <a:gd name="T92" fmla="*/ 14 w 267"/>
                <a:gd name="T93" fmla="*/ 320 h 332"/>
                <a:gd name="T94" fmla="*/ 28 w 267"/>
                <a:gd name="T95" fmla="*/ 326 h 332"/>
                <a:gd name="T96" fmla="*/ 56 w 267"/>
                <a:gd name="T97" fmla="*/ 330 h 332"/>
                <a:gd name="T98" fmla="*/ 102 w 267"/>
                <a:gd name="T99" fmla="*/ 332 h 332"/>
                <a:gd name="T100" fmla="*/ 165 w 267"/>
                <a:gd name="T101" fmla="*/ 332 h 332"/>
                <a:gd name="T102" fmla="*/ 210 w 267"/>
                <a:gd name="T103" fmla="*/ 330 h 332"/>
                <a:gd name="T104" fmla="*/ 238 w 267"/>
                <a:gd name="T105" fmla="*/ 326 h 332"/>
                <a:gd name="T106" fmla="*/ 253 w 267"/>
                <a:gd name="T107" fmla="*/ 320 h 332"/>
                <a:gd name="T108" fmla="*/ 259 w 267"/>
                <a:gd name="T109" fmla="*/ 315 h 332"/>
                <a:gd name="T110" fmla="*/ 263 w 267"/>
                <a:gd name="T111" fmla="*/ 310 h 332"/>
                <a:gd name="T112" fmla="*/ 267 w 267"/>
                <a:gd name="T113" fmla="*/ 297 h 332"/>
                <a:gd name="T114" fmla="*/ 263 w 267"/>
                <a:gd name="T115" fmla="*/ 28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7" h="332">
                  <a:moveTo>
                    <a:pt x="257" y="270"/>
                  </a:moveTo>
                  <a:lnTo>
                    <a:pt x="256" y="268"/>
                  </a:lnTo>
                  <a:lnTo>
                    <a:pt x="255" y="266"/>
                  </a:lnTo>
                  <a:lnTo>
                    <a:pt x="249" y="259"/>
                  </a:lnTo>
                  <a:lnTo>
                    <a:pt x="238" y="253"/>
                  </a:lnTo>
                  <a:lnTo>
                    <a:pt x="228" y="248"/>
                  </a:lnTo>
                  <a:lnTo>
                    <a:pt x="215" y="243"/>
                  </a:lnTo>
                  <a:lnTo>
                    <a:pt x="204" y="238"/>
                  </a:lnTo>
                  <a:lnTo>
                    <a:pt x="194" y="233"/>
                  </a:lnTo>
                  <a:lnTo>
                    <a:pt x="185" y="229"/>
                  </a:lnTo>
                  <a:lnTo>
                    <a:pt x="180" y="227"/>
                  </a:lnTo>
                  <a:lnTo>
                    <a:pt x="177" y="225"/>
                  </a:lnTo>
                  <a:lnTo>
                    <a:pt x="173" y="221"/>
                  </a:lnTo>
                  <a:lnTo>
                    <a:pt x="169" y="216"/>
                  </a:lnTo>
                  <a:lnTo>
                    <a:pt x="168" y="210"/>
                  </a:lnTo>
                  <a:lnTo>
                    <a:pt x="170" y="203"/>
                  </a:lnTo>
                  <a:lnTo>
                    <a:pt x="171" y="201"/>
                  </a:lnTo>
                  <a:lnTo>
                    <a:pt x="172" y="199"/>
                  </a:lnTo>
                  <a:lnTo>
                    <a:pt x="175" y="197"/>
                  </a:lnTo>
                  <a:lnTo>
                    <a:pt x="178" y="195"/>
                  </a:lnTo>
                  <a:lnTo>
                    <a:pt x="183" y="192"/>
                  </a:lnTo>
                  <a:lnTo>
                    <a:pt x="190" y="190"/>
                  </a:lnTo>
                  <a:lnTo>
                    <a:pt x="201" y="187"/>
                  </a:lnTo>
                  <a:lnTo>
                    <a:pt x="214" y="183"/>
                  </a:lnTo>
                  <a:lnTo>
                    <a:pt x="228" y="177"/>
                  </a:lnTo>
                  <a:lnTo>
                    <a:pt x="241" y="170"/>
                  </a:lnTo>
                  <a:lnTo>
                    <a:pt x="251" y="163"/>
                  </a:lnTo>
                  <a:lnTo>
                    <a:pt x="255" y="155"/>
                  </a:lnTo>
                  <a:lnTo>
                    <a:pt x="241" y="153"/>
                  </a:lnTo>
                  <a:lnTo>
                    <a:pt x="231" y="149"/>
                  </a:lnTo>
                  <a:lnTo>
                    <a:pt x="224" y="141"/>
                  </a:lnTo>
                  <a:lnTo>
                    <a:pt x="219" y="132"/>
                  </a:lnTo>
                  <a:lnTo>
                    <a:pt x="215" y="121"/>
                  </a:lnTo>
                  <a:lnTo>
                    <a:pt x="214" y="109"/>
                  </a:lnTo>
                  <a:lnTo>
                    <a:pt x="213" y="97"/>
                  </a:lnTo>
                  <a:lnTo>
                    <a:pt x="212" y="85"/>
                  </a:lnTo>
                  <a:lnTo>
                    <a:pt x="211" y="72"/>
                  </a:lnTo>
                  <a:lnTo>
                    <a:pt x="207" y="52"/>
                  </a:lnTo>
                  <a:lnTo>
                    <a:pt x="200" y="35"/>
                  </a:lnTo>
                  <a:lnTo>
                    <a:pt x="188" y="20"/>
                  </a:lnTo>
                  <a:lnTo>
                    <a:pt x="173" y="9"/>
                  </a:lnTo>
                  <a:lnTo>
                    <a:pt x="154" y="2"/>
                  </a:lnTo>
                  <a:lnTo>
                    <a:pt x="134" y="0"/>
                  </a:lnTo>
                  <a:lnTo>
                    <a:pt x="115" y="1"/>
                  </a:lnTo>
                  <a:lnTo>
                    <a:pt x="100" y="7"/>
                  </a:lnTo>
                  <a:lnTo>
                    <a:pt x="86" y="15"/>
                  </a:lnTo>
                  <a:lnTo>
                    <a:pt x="76" y="27"/>
                  </a:lnTo>
                  <a:lnTo>
                    <a:pt x="67" y="40"/>
                  </a:lnTo>
                  <a:lnTo>
                    <a:pt x="60" y="56"/>
                  </a:lnTo>
                  <a:lnTo>
                    <a:pt x="55" y="72"/>
                  </a:lnTo>
                  <a:lnTo>
                    <a:pt x="54" y="85"/>
                  </a:lnTo>
                  <a:lnTo>
                    <a:pt x="52" y="97"/>
                  </a:lnTo>
                  <a:lnTo>
                    <a:pt x="51" y="109"/>
                  </a:lnTo>
                  <a:lnTo>
                    <a:pt x="48" y="121"/>
                  </a:lnTo>
                  <a:lnTo>
                    <a:pt x="45" y="132"/>
                  </a:lnTo>
                  <a:lnTo>
                    <a:pt x="40" y="141"/>
                  </a:lnTo>
                  <a:lnTo>
                    <a:pt x="32" y="148"/>
                  </a:lnTo>
                  <a:lnTo>
                    <a:pt x="23" y="153"/>
                  </a:lnTo>
                  <a:lnTo>
                    <a:pt x="10" y="154"/>
                  </a:lnTo>
                  <a:lnTo>
                    <a:pt x="13" y="161"/>
                  </a:lnTo>
                  <a:lnTo>
                    <a:pt x="20" y="168"/>
                  </a:lnTo>
                  <a:lnTo>
                    <a:pt x="30" y="175"/>
                  </a:lnTo>
                  <a:lnTo>
                    <a:pt x="43" y="180"/>
                  </a:lnTo>
                  <a:lnTo>
                    <a:pt x="56" y="185"/>
                  </a:lnTo>
                  <a:lnTo>
                    <a:pt x="69" y="188"/>
                  </a:lnTo>
                  <a:lnTo>
                    <a:pt x="78" y="191"/>
                  </a:lnTo>
                  <a:lnTo>
                    <a:pt x="84" y="193"/>
                  </a:lnTo>
                  <a:lnTo>
                    <a:pt x="89" y="195"/>
                  </a:lnTo>
                  <a:lnTo>
                    <a:pt x="92" y="197"/>
                  </a:lnTo>
                  <a:lnTo>
                    <a:pt x="94" y="199"/>
                  </a:lnTo>
                  <a:lnTo>
                    <a:pt x="95" y="201"/>
                  </a:lnTo>
                  <a:lnTo>
                    <a:pt x="97" y="203"/>
                  </a:lnTo>
                  <a:lnTo>
                    <a:pt x="99" y="210"/>
                  </a:lnTo>
                  <a:lnTo>
                    <a:pt x="98" y="216"/>
                  </a:lnTo>
                  <a:lnTo>
                    <a:pt x="94" y="221"/>
                  </a:lnTo>
                  <a:lnTo>
                    <a:pt x="90" y="225"/>
                  </a:lnTo>
                  <a:lnTo>
                    <a:pt x="87" y="227"/>
                  </a:lnTo>
                  <a:lnTo>
                    <a:pt x="80" y="230"/>
                  </a:lnTo>
                  <a:lnTo>
                    <a:pt x="69" y="235"/>
                  </a:lnTo>
                  <a:lnTo>
                    <a:pt x="55" y="241"/>
                  </a:lnTo>
                  <a:lnTo>
                    <a:pt x="42" y="247"/>
                  </a:lnTo>
                  <a:lnTo>
                    <a:pt x="29" y="253"/>
                  </a:lnTo>
                  <a:lnTo>
                    <a:pt x="19" y="259"/>
                  </a:lnTo>
                  <a:lnTo>
                    <a:pt x="12" y="266"/>
                  </a:lnTo>
                  <a:lnTo>
                    <a:pt x="11" y="268"/>
                  </a:lnTo>
                  <a:lnTo>
                    <a:pt x="10" y="270"/>
                  </a:lnTo>
                  <a:lnTo>
                    <a:pt x="4" y="279"/>
                  </a:lnTo>
                  <a:lnTo>
                    <a:pt x="1" y="288"/>
                  </a:lnTo>
                  <a:lnTo>
                    <a:pt x="0" y="300"/>
                  </a:lnTo>
                  <a:lnTo>
                    <a:pt x="3" y="310"/>
                  </a:lnTo>
                  <a:lnTo>
                    <a:pt x="6" y="312"/>
                  </a:lnTo>
                  <a:lnTo>
                    <a:pt x="8" y="315"/>
                  </a:lnTo>
                  <a:lnTo>
                    <a:pt x="11" y="318"/>
                  </a:lnTo>
                  <a:lnTo>
                    <a:pt x="14" y="320"/>
                  </a:lnTo>
                  <a:lnTo>
                    <a:pt x="20" y="323"/>
                  </a:lnTo>
                  <a:lnTo>
                    <a:pt x="28" y="326"/>
                  </a:lnTo>
                  <a:lnTo>
                    <a:pt x="41" y="328"/>
                  </a:lnTo>
                  <a:lnTo>
                    <a:pt x="56" y="330"/>
                  </a:lnTo>
                  <a:lnTo>
                    <a:pt x="77" y="331"/>
                  </a:lnTo>
                  <a:lnTo>
                    <a:pt x="102" y="332"/>
                  </a:lnTo>
                  <a:lnTo>
                    <a:pt x="134" y="332"/>
                  </a:lnTo>
                  <a:lnTo>
                    <a:pt x="165" y="332"/>
                  </a:lnTo>
                  <a:lnTo>
                    <a:pt x="190" y="331"/>
                  </a:lnTo>
                  <a:lnTo>
                    <a:pt x="210" y="330"/>
                  </a:lnTo>
                  <a:lnTo>
                    <a:pt x="226" y="328"/>
                  </a:lnTo>
                  <a:lnTo>
                    <a:pt x="238" y="326"/>
                  </a:lnTo>
                  <a:lnTo>
                    <a:pt x="246" y="323"/>
                  </a:lnTo>
                  <a:lnTo>
                    <a:pt x="253" y="320"/>
                  </a:lnTo>
                  <a:lnTo>
                    <a:pt x="257" y="318"/>
                  </a:lnTo>
                  <a:lnTo>
                    <a:pt x="259" y="315"/>
                  </a:lnTo>
                  <a:lnTo>
                    <a:pt x="261" y="312"/>
                  </a:lnTo>
                  <a:lnTo>
                    <a:pt x="263" y="310"/>
                  </a:lnTo>
                  <a:lnTo>
                    <a:pt x="265" y="303"/>
                  </a:lnTo>
                  <a:lnTo>
                    <a:pt x="267" y="297"/>
                  </a:lnTo>
                  <a:lnTo>
                    <a:pt x="266" y="288"/>
                  </a:lnTo>
                  <a:lnTo>
                    <a:pt x="263" y="280"/>
                  </a:lnTo>
                  <a:lnTo>
                    <a:pt x="257" y="27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accent2"/>
                </a:solidFill>
              </a:endParaRPr>
            </a:p>
          </p:txBody>
        </p:sp>
        <p:sp>
          <p:nvSpPr>
            <p:cNvPr id="90" name="Freeform 1958"/>
            <p:cNvSpPr>
              <a:spLocks noChangeAspect="1"/>
            </p:cNvSpPr>
            <p:nvPr/>
          </p:nvSpPr>
          <p:spPr bwMode="auto">
            <a:xfrm>
              <a:off x="1950441" y="1854817"/>
              <a:ext cx="285847" cy="329184"/>
            </a:xfrm>
            <a:custGeom>
              <a:avLst/>
              <a:gdLst>
                <a:gd name="T0" fmla="*/ 277 w 310"/>
                <a:gd name="T1" fmla="*/ 267 h 357"/>
                <a:gd name="T2" fmla="*/ 233 w 310"/>
                <a:gd name="T3" fmla="*/ 251 h 357"/>
                <a:gd name="T4" fmla="*/ 203 w 310"/>
                <a:gd name="T5" fmla="*/ 237 h 357"/>
                <a:gd name="T6" fmla="*/ 197 w 310"/>
                <a:gd name="T7" fmla="*/ 213 h 357"/>
                <a:gd name="T8" fmla="*/ 203 w 310"/>
                <a:gd name="T9" fmla="*/ 200 h 357"/>
                <a:gd name="T10" fmla="*/ 218 w 310"/>
                <a:gd name="T11" fmla="*/ 176 h 357"/>
                <a:gd name="T12" fmla="*/ 221 w 310"/>
                <a:gd name="T13" fmla="*/ 165 h 357"/>
                <a:gd name="T14" fmla="*/ 221 w 310"/>
                <a:gd name="T15" fmla="*/ 165 h 357"/>
                <a:gd name="T16" fmla="*/ 225 w 310"/>
                <a:gd name="T17" fmla="*/ 165 h 357"/>
                <a:gd name="T18" fmla="*/ 230 w 310"/>
                <a:gd name="T19" fmla="*/ 160 h 357"/>
                <a:gd name="T20" fmla="*/ 233 w 310"/>
                <a:gd name="T21" fmla="*/ 153 h 357"/>
                <a:gd name="T22" fmla="*/ 235 w 310"/>
                <a:gd name="T23" fmla="*/ 144 h 357"/>
                <a:gd name="T24" fmla="*/ 240 w 310"/>
                <a:gd name="T25" fmla="*/ 131 h 357"/>
                <a:gd name="T26" fmla="*/ 242 w 310"/>
                <a:gd name="T27" fmla="*/ 117 h 357"/>
                <a:gd name="T28" fmla="*/ 236 w 310"/>
                <a:gd name="T29" fmla="*/ 110 h 357"/>
                <a:gd name="T30" fmla="*/ 230 w 310"/>
                <a:gd name="T31" fmla="*/ 109 h 357"/>
                <a:gd name="T32" fmla="*/ 227 w 310"/>
                <a:gd name="T33" fmla="*/ 109 h 357"/>
                <a:gd name="T34" fmla="*/ 230 w 310"/>
                <a:gd name="T35" fmla="*/ 75 h 357"/>
                <a:gd name="T36" fmla="*/ 209 w 310"/>
                <a:gd name="T37" fmla="*/ 22 h 357"/>
                <a:gd name="T38" fmla="*/ 156 w 310"/>
                <a:gd name="T39" fmla="*/ 0 h 357"/>
                <a:gd name="T40" fmla="*/ 135 w 310"/>
                <a:gd name="T41" fmla="*/ 2 h 357"/>
                <a:gd name="T42" fmla="*/ 91 w 310"/>
                <a:gd name="T43" fmla="*/ 38 h 357"/>
                <a:gd name="T44" fmla="*/ 81 w 310"/>
                <a:gd name="T45" fmla="*/ 91 h 357"/>
                <a:gd name="T46" fmla="*/ 82 w 310"/>
                <a:gd name="T47" fmla="*/ 109 h 357"/>
                <a:gd name="T48" fmla="*/ 78 w 310"/>
                <a:gd name="T49" fmla="*/ 109 h 357"/>
                <a:gd name="T50" fmla="*/ 72 w 310"/>
                <a:gd name="T51" fmla="*/ 112 h 357"/>
                <a:gd name="T52" fmla="*/ 69 w 310"/>
                <a:gd name="T53" fmla="*/ 122 h 357"/>
                <a:gd name="T54" fmla="*/ 72 w 310"/>
                <a:gd name="T55" fmla="*/ 134 h 357"/>
                <a:gd name="T56" fmla="*/ 77 w 310"/>
                <a:gd name="T57" fmla="*/ 150 h 357"/>
                <a:gd name="T58" fmla="*/ 78 w 310"/>
                <a:gd name="T59" fmla="*/ 154 h 357"/>
                <a:gd name="T60" fmla="*/ 81 w 310"/>
                <a:gd name="T61" fmla="*/ 162 h 357"/>
                <a:gd name="T62" fmla="*/ 88 w 310"/>
                <a:gd name="T63" fmla="*/ 165 h 357"/>
                <a:gd name="T64" fmla="*/ 91 w 310"/>
                <a:gd name="T65" fmla="*/ 165 h 357"/>
                <a:gd name="T66" fmla="*/ 90 w 310"/>
                <a:gd name="T67" fmla="*/ 165 h 357"/>
                <a:gd name="T68" fmla="*/ 97 w 310"/>
                <a:gd name="T69" fmla="*/ 185 h 357"/>
                <a:gd name="T70" fmla="*/ 111 w 310"/>
                <a:gd name="T71" fmla="*/ 206 h 357"/>
                <a:gd name="T72" fmla="*/ 113 w 310"/>
                <a:gd name="T73" fmla="*/ 225 h 357"/>
                <a:gd name="T74" fmla="*/ 101 w 310"/>
                <a:gd name="T75" fmla="*/ 241 h 357"/>
                <a:gd name="T76" fmla="*/ 62 w 310"/>
                <a:gd name="T77" fmla="*/ 256 h 357"/>
                <a:gd name="T78" fmla="*/ 22 w 310"/>
                <a:gd name="T79" fmla="*/ 275 h 357"/>
                <a:gd name="T80" fmla="*/ 2 w 310"/>
                <a:gd name="T81" fmla="*/ 301 h 357"/>
                <a:gd name="T82" fmla="*/ 5 w 310"/>
                <a:gd name="T83" fmla="*/ 331 h 357"/>
                <a:gd name="T84" fmla="*/ 12 w 310"/>
                <a:gd name="T85" fmla="*/ 341 h 357"/>
                <a:gd name="T86" fmla="*/ 34 w 310"/>
                <a:gd name="T87" fmla="*/ 350 h 357"/>
                <a:gd name="T88" fmla="*/ 90 w 310"/>
                <a:gd name="T89" fmla="*/ 355 h 357"/>
                <a:gd name="T90" fmla="*/ 192 w 310"/>
                <a:gd name="T91" fmla="*/ 356 h 357"/>
                <a:gd name="T92" fmla="*/ 263 w 310"/>
                <a:gd name="T93" fmla="*/ 352 h 357"/>
                <a:gd name="T94" fmla="*/ 293 w 310"/>
                <a:gd name="T95" fmla="*/ 344 h 357"/>
                <a:gd name="T96" fmla="*/ 304 w 310"/>
                <a:gd name="T97" fmla="*/ 334 h 357"/>
                <a:gd name="T98" fmla="*/ 310 w 310"/>
                <a:gd name="T99" fmla="*/ 311 h 357"/>
                <a:gd name="T100" fmla="*/ 296 w 310"/>
                <a:gd name="T101" fmla="*/ 283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0" h="357">
                  <a:moveTo>
                    <a:pt x="296" y="283"/>
                  </a:moveTo>
                  <a:lnTo>
                    <a:pt x="288" y="275"/>
                  </a:lnTo>
                  <a:lnTo>
                    <a:pt x="277" y="267"/>
                  </a:lnTo>
                  <a:lnTo>
                    <a:pt x="263" y="262"/>
                  </a:lnTo>
                  <a:lnTo>
                    <a:pt x="249" y="256"/>
                  </a:lnTo>
                  <a:lnTo>
                    <a:pt x="233" y="251"/>
                  </a:lnTo>
                  <a:lnTo>
                    <a:pt x="220" y="245"/>
                  </a:lnTo>
                  <a:lnTo>
                    <a:pt x="210" y="241"/>
                  </a:lnTo>
                  <a:lnTo>
                    <a:pt x="203" y="237"/>
                  </a:lnTo>
                  <a:lnTo>
                    <a:pt x="200" y="233"/>
                  </a:lnTo>
                  <a:lnTo>
                    <a:pt x="198" y="225"/>
                  </a:lnTo>
                  <a:lnTo>
                    <a:pt x="197" y="213"/>
                  </a:lnTo>
                  <a:lnTo>
                    <a:pt x="198" y="210"/>
                  </a:lnTo>
                  <a:lnTo>
                    <a:pt x="199" y="206"/>
                  </a:lnTo>
                  <a:lnTo>
                    <a:pt x="203" y="200"/>
                  </a:lnTo>
                  <a:lnTo>
                    <a:pt x="209" y="193"/>
                  </a:lnTo>
                  <a:lnTo>
                    <a:pt x="214" y="185"/>
                  </a:lnTo>
                  <a:lnTo>
                    <a:pt x="218" y="176"/>
                  </a:lnTo>
                  <a:lnTo>
                    <a:pt x="221" y="165"/>
                  </a:lnTo>
                  <a:lnTo>
                    <a:pt x="221" y="165"/>
                  </a:lnTo>
                  <a:lnTo>
                    <a:pt x="221" y="165"/>
                  </a:lnTo>
                  <a:lnTo>
                    <a:pt x="220" y="165"/>
                  </a:lnTo>
                  <a:lnTo>
                    <a:pt x="221" y="165"/>
                  </a:lnTo>
                  <a:lnTo>
                    <a:pt x="221" y="165"/>
                  </a:lnTo>
                  <a:lnTo>
                    <a:pt x="221" y="165"/>
                  </a:lnTo>
                  <a:lnTo>
                    <a:pt x="223" y="165"/>
                  </a:lnTo>
                  <a:lnTo>
                    <a:pt x="225" y="165"/>
                  </a:lnTo>
                  <a:lnTo>
                    <a:pt x="227" y="164"/>
                  </a:lnTo>
                  <a:lnTo>
                    <a:pt x="229" y="162"/>
                  </a:lnTo>
                  <a:lnTo>
                    <a:pt x="230" y="160"/>
                  </a:lnTo>
                  <a:lnTo>
                    <a:pt x="231" y="156"/>
                  </a:lnTo>
                  <a:lnTo>
                    <a:pt x="232" y="154"/>
                  </a:lnTo>
                  <a:lnTo>
                    <a:pt x="233" y="153"/>
                  </a:lnTo>
                  <a:lnTo>
                    <a:pt x="233" y="152"/>
                  </a:lnTo>
                  <a:lnTo>
                    <a:pt x="233" y="150"/>
                  </a:lnTo>
                  <a:lnTo>
                    <a:pt x="235" y="144"/>
                  </a:lnTo>
                  <a:lnTo>
                    <a:pt x="237" y="138"/>
                  </a:lnTo>
                  <a:lnTo>
                    <a:pt x="239" y="134"/>
                  </a:lnTo>
                  <a:lnTo>
                    <a:pt x="240" y="131"/>
                  </a:lnTo>
                  <a:lnTo>
                    <a:pt x="241" y="128"/>
                  </a:lnTo>
                  <a:lnTo>
                    <a:pt x="242" y="122"/>
                  </a:lnTo>
                  <a:lnTo>
                    <a:pt x="242" y="117"/>
                  </a:lnTo>
                  <a:lnTo>
                    <a:pt x="241" y="114"/>
                  </a:lnTo>
                  <a:lnTo>
                    <a:pt x="239" y="112"/>
                  </a:lnTo>
                  <a:lnTo>
                    <a:pt x="236" y="110"/>
                  </a:lnTo>
                  <a:lnTo>
                    <a:pt x="234" y="109"/>
                  </a:lnTo>
                  <a:lnTo>
                    <a:pt x="232" y="109"/>
                  </a:lnTo>
                  <a:lnTo>
                    <a:pt x="230" y="109"/>
                  </a:lnTo>
                  <a:lnTo>
                    <a:pt x="229" y="109"/>
                  </a:lnTo>
                  <a:lnTo>
                    <a:pt x="228" y="109"/>
                  </a:lnTo>
                  <a:lnTo>
                    <a:pt x="227" y="109"/>
                  </a:lnTo>
                  <a:lnTo>
                    <a:pt x="226" y="108"/>
                  </a:lnTo>
                  <a:lnTo>
                    <a:pt x="229" y="91"/>
                  </a:lnTo>
                  <a:lnTo>
                    <a:pt x="230" y="75"/>
                  </a:lnTo>
                  <a:lnTo>
                    <a:pt x="227" y="55"/>
                  </a:lnTo>
                  <a:lnTo>
                    <a:pt x="220" y="38"/>
                  </a:lnTo>
                  <a:lnTo>
                    <a:pt x="209" y="22"/>
                  </a:lnTo>
                  <a:lnTo>
                    <a:pt x="193" y="11"/>
                  </a:lnTo>
                  <a:lnTo>
                    <a:pt x="175" y="2"/>
                  </a:lnTo>
                  <a:lnTo>
                    <a:pt x="156" y="0"/>
                  </a:lnTo>
                  <a:lnTo>
                    <a:pt x="156" y="0"/>
                  </a:lnTo>
                  <a:lnTo>
                    <a:pt x="155" y="0"/>
                  </a:lnTo>
                  <a:lnTo>
                    <a:pt x="135" y="2"/>
                  </a:lnTo>
                  <a:lnTo>
                    <a:pt x="118" y="11"/>
                  </a:lnTo>
                  <a:lnTo>
                    <a:pt x="102" y="22"/>
                  </a:lnTo>
                  <a:lnTo>
                    <a:pt x="91" y="38"/>
                  </a:lnTo>
                  <a:lnTo>
                    <a:pt x="83" y="55"/>
                  </a:lnTo>
                  <a:lnTo>
                    <a:pt x="80" y="75"/>
                  </a:lnTo>
                  <a:lnTo>
                    <a:pt x="81" y="91"/>
                  </a:lnTo>
                  <a:lnTo>
                    <a:pt x="84" y="108"/>
                  </a:lnTo>
                  <a:lnTo>
                    <a:pt x="83" y="109"/>
                  </a:lnTo>
                  <a:lnTo>
                    <a:pt x="82" y="109"/>
                  </a:lnTo>
                  <a:lnTo>
                    <a:pt x="81" y="109"/>
                  </a:lnTo>
                  <a:lnTo>
                    <a:pt x="80" y="109"/>
                  </a:lnTo>
                  <a:lnTo>
                    <a:pt x="78" y="109"/>
                  </a:lnTo>
                  <a:lnTo>
                    <a:pt x="76" y="109"/>
                  </a:lnTo>
                  <a:lnTo>
                    <a:pt x="74" y="110"/>
                  </a:lnTo>
                  <a:lnTo>
                    <a:pt x="72" y="112"/>
                  </a:lnTo>
                  <a:lnTo>
                    <a:pt x="70" y="114"/>
                  </a:lnTo>
                  <a:lnTo>
                    <a:pt x="69" y="117"/>
                  </a:lnTo>
                  <a:lnTo>
                    <a:pt x="69" y="122"/>
                  </a:lnTo>
                  <a:lnTo>
                    <a:pt x="70" y="128"/>
                  </a:lnTo>
                  <a:lnTo>
                    <a:pt x="71" y="131"/>
                  </a:lnTo>
                  <a:lnTo>
                    <a:pt x="72" y="134"/>
                  </a:lnTo>
                  <a:lnTo>
                    <a:pt x="73" y="138"/>
                  </a:lnTo>
                  <a:lnTo>
                    <a:pt x="75" y="144"/>
                  </a:lnTo>
                  <a:lnTo>
                    <a:pt x="77" y="150"/>
                  </a:lnTo>
                  <a:lnTo>
                    <a:pt x="77" y="152"/>
                  </a:lnTo>
                  <a:lnTo>
                    <a:pt x="78" y="153"/>
                  </a:lnTo>
                  <a:lnTo>
                    <a:pt x="78" y="154"/>
                  </a:lnTo>
                  <a:lnTo>
                    <a:pt x="79" y="156"/>
                  </a:lnTo>
                  <a:lnTo>
                    <a:pt x="80" y="160"/>
                  </a:lnTo>
                  <a:lnTo>
                    <a:pt x="81" y="162"/>
                  </a:lnTo>
                  <a:lnTo>
                    <a:pt x="83" y="164"/>
                  </a:lnTo>
                  <a:lnTo>
                    <a:pt x="85" y="165"/>
                  </a:lnTo>
                  <a:lnTo>
                    <a:pt x="88" y="165"/>
                  </a:lnTo>
                  <a:lnTo>
                    <a:pt x="90" y="165"/>
                  </a:lnTo>
                  <a:lnTo>
                    <a:pt x="90" y="165"/>
                  </a:lnTo>
                  <a:lnTo>
                    <a:pt x="91" y="165"/>
                  </a:lnTo>
                  <a:lnTo>
                    <a:pt x="91" y="165"/>
                  </a:lnTo>
                  <a:lnTo>
                    <a:pt x="91" y="165"/>
                  </a:lnTo>
                  <a:lnTo>
                    <a:pt x="90" y="165"/>
                  </a:lnTo>
                  <a:lnTo>
                    <a:pt x="90" y="165"/>
                  </a:lnTo>
                  <a:lnTo>
                    <a:pt x="93" y="176"/>
                  </a:lnTo>
                  <a:lnTo>
                    <a:pt x="97" y="185"/>
                  </a:lnTo>
                  <a:lnTo>
                    <a:pt x="102" y="193"/>
                  </a:lnTo>
                  <a:lnTo>
                    <a:pt x="107" y="200"/>
                  </a:lnTo>
                  <a:lnTo>
                    <a:pt x="111" y="206"/>
                  </a:lnTo>
                  <a:lnTo>
                    <a:pt x="112" y="210"/>
                  </a:lnTo>
                  <a:lnTo>
                    <a:pt x="113" y="213"/>
                  </a:lnTo>
                  <a:lnTo>
                    <a:pt x="113" y="225"/>
                  </a:lnTo>
                  <a:lnTo>
                    <a:pt x="110" y="233"/>
                  </a:lnTo>
                  <a:lnTo>
                    <a:pt x="107" y="237"/>
                  </a:lnTo>
                  <a:lnTo>
                    <a:pt x="101" y="241"/>
                  </a:lnTo>
                  <a:lnTo>
                    <a:pt x="91" y="245"/>
                  </a:lnTo>
                  <a:lnTo>
                    <a:pt x="77" y="251"/>
                  </a:lnTo>
                  <a:lnTo>
                    <a:pt x="62" y="256"/>
                  </a:lnTo>
                  <a:lnTo>
                    <a:pt x="47" y="262"/>
                  </a:lnTo>
                  <a:lnTo>
                    <a:pt x="34" y="267"/>
                  </a:lnTo>
                  <a:lnTo>
                    <a:pt x="22" y="275"/>
                  </a:lnTo>
                  <a:lnTo>
                    <a:pt x="14" y="283"/>
                  </a:lnTo>
                  <a:lnTo>
                    <a:pt x="7" y="291"/>
                  </a:lnTo>
                  <a:lnTo>
                    <a:pt x="2" y="301"/>
                  </a:lnTo>
                  <a:lnTo>
                    <a:pt x="0" y="312"/>
                  </a:lnTo>
                  <a:lnTo>
                    <a:pt x="1" y="322"/>
                  </a:lnTo>
                  <a:lnTo>
                    <a:pt x="5" y="331"/>
                  </a:lnTo>
                  <a:lnTo>
                    <a:pt x="7" y="334"/>
                  </a:lnTo>
                  <a:lnTo>
                    <a:pt x="9" y="337"/>
                  </a:lnTo>
                  <a:lnTo>
                    <a:pt x="12" y="341"/>
                  </a:lnTo>
                  <a:lnTo>
                    <a:pt x="17" y="344"/>
                  </a:lnTo>
                  <a:lnTo>
                    <a:pt x="23" y="347"/>
                  </a:lnTo>
                  <a:lnTo>
                    <a:pt x="34" y="350"/>
                  </a:lnTo>
                  <a:lnTo>
                    <a:pt x="47" y="352"/>
                  </a:lnTo>
                  <a:lnTo>
                    <a:pt x="66" y="354"/>
                  </a:lnTo>
                  <a:lnTo>
                    <a:pt x="90" y="355"/>
                  </a:lnTo>
                  <a:lnTo>
                    <a:pt x="119" y="356"/>
                  </a:lnTo>
                  <a:lnTo>
                    <a:pt x="156" y="357"/>
                  </a:lnTo>
                  <a:lnTo>
                    <a:pt x="192" y="356"/>
                  </a:lnTo>
                  <a:lnTo>
                    <a:pt x="221" y="355"/>
                  </a:lnTo>
                  <a:lnTo>
                    <a:pt x="245" y="354"/>
                  </a:lnTo>
                  <a:lnTo>
                    <a:pt x="263" y="352"/>
                  </a:lnTo>
                  <a:lnTo>
                    <a:pt x="277" y="350"/>
                  </a:lnTo>
                  <a:lnTo>
                    <a:pt x="287" y="347"/>
                  </a:lnTo>
                  <a:lnTo>
                    <a:pt x="293" y="344"/>
                  </a:lnTo>
                  <a:lnTo>
                    <a:pt x="299" y="341"/>
                  </a:lnTo>
                  <a:lnTo>
                    <a:pt x="302" y="337"/>
                  </a:lnTo>
                  <a:lnTo>
                    <a:pt x="304" y="334"/>
                  </a:lnTo>
                  <a:lnTo>
                    <a:pt x="306" y="331"/>
                  </a:lnTo>
                  <a:lnTo>
                    <a:pt x="309" y="322"/>
                  </a:lnTo>
                  <a:lnTo>
                    <a:pt x="310" y="311"/>
                  </a:lnTo>
                  <a:lnTo>
                    <a:pt x="307" y="300"/>
                  </a:lnTo>
                  <a:lnTo>
                    <a:pt x="303" y="290"/>
                  </a:lnTo>
                  <a:lnTo>
                    <a:pt x="296" y="283"/>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accent2"/>
                </a:solidFill>
              </a:endParaRPr>
            </a:p>
          </p:txBody>
        </p:sp>
        <p:sp>
          <p:nvSpPr>
            <p:cNvPr id="91" name="Text Placeholder 3"/>
            <p:cNvSpPr txBox="1">
              <a:spLocks/>
            </p:cNvSpPr>
            <p:nvPr/>
          </p:nvSpPr>
          <p:spPr>
            <a:xfrm>
              <a:off x="2215395" y="1915917"/>
              <a:ext cx="353092" cy="206984"/>
            </a:xfrm>
            <a:prstGeom prst="rect">
              <a:avLst/>
            </a:prstGeom>
          </p:spPr>
          <p:txBody>
            <a:bodyPr vert="horz" lIns="45720" tIns="45720" rIns="45720" bIns="45720" rtlCol="0" anchor="b" anchorCtr="0">
              <a:noAutofit/>
            </a:bodyPr>
            <a:lstStyle>
              <a:lvl1pPr marL="0" indent="0" algn="l" defTabSz="685800" rtl="0" eaLnBrk="1" latinLnBrk="0" hangingPunct="1">
                <a:spcBef>
                  <a:spcPct val="20000"/>
                </a:spcBef>
                <a:buClr>
                  <a:srgbClr val="2DAFD7"/>
                </a:buClr>
                <a:buFontTx/>
                <a:buNone/>
                <a:defRPr lang="en-US" sz="1000" b="0" i="1" kern="1200" smtClean="0">
                  <a:solidFill>
                    <a:schemeClr val="tx1"/>
                  </a:solidFill>
                  <a:latin typeface="Arial" panose="020B0604020202020204" pitchFamily="34" charset="0"/>
                  <a:ea typeface="+mj-ea"/>
                  <a:cs typeface="Arial" panose="020B0604020202020204" pitchFamily="34" charset="0"/>
                </a:defRPr>
              </a:lvl1pPr>
              <a:lvl2pPr marL="557213" indent="-214313"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2pPr>
              <a:lvl3pPr marL="942975" indent="-257175"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3pPr>
              <a:lvl4pPr marL="1200150" indent="-171450"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4pPr>
              <a:lvl5pPr marL="1543050" indent="-171450" algn="l" defTabSz="685800" rtl="0" eaLnBrk="1" latinLnBrk="0" hangingPunct="1">
                <a:spcBef>
                  <a:spcPct val="20000"/>
                </a:spcBef>
                <a:buClr>
                  <a:srgbClr val="2DAFD7"/>
                </a:buClr>
                <a:buFont typeface="Courier New" panose="02070309020205020404" pitchFamily="49" charset="0"/>
                <a:buChar char="o"/>
                <a:defRPr lang="en-US" sz="18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r>
                <a:rPr lang="en-US" b="1" i="0"/>
                <a:t>46% </a:t>
              </a:r>
              <a:endParaRPr lang="en-US" i="0" dirty="0"/>
            </a:p>
          </p:txBody>
        </p:sp>
        <p:sp>
          <p:nvSpPr>
            <p:cNvPr id="92" name="Text Placeholder 3"/>
            <p:cNvSpPr txBox="1">
              <a:spLocks/>
            </p:cNvSpPr>
            <p:nvPr/>
          </p:nvSpPr>
          <p:spPr>
            <a:xfrm>
              <a:off x="1507741" y="1915917"/>
              <a:ext cx="353092" cy="206984"/>
            </a:xfrm>
            <a:prstGeom prst="rect">
              <a:avLst/>
            </a:prstGeom>
          </p:spPr>
          <p:txBody>
            <a:bodyPr vert="horz" lIns="45720" tIns="45720" rIns="45720" bIns="45720" rtlCol="0" anchor="b" anchorCtr="0">
              <a:noAutofit/>
            </a:bodyPr>
            <a:lstStyle>
              <a:lvl1pPr marL="0" indent="0" algn="l" defTabSz="685800" rtl="0" eaLnBrk="1" latinLnBrk="0" hangingPunct="1">
                <a:spcBef>
                  <a:spcPct val="20000"/>
                </a:spcBef>
                <a:buClr>
                  <a:srgbClr val="2DAFD7"/>
                </a:buClr>
                <a:buFontTx/>
                <a:buNone/>
                <a:defRPr lang="en-US" sz="1000" b="0" i="1" kern="1200" smtClean="0">
                  <a:solidFill>
                    <a:schemeClr val="tx1"/>
                  </a:solidFill>
                  <a:latin typeface="Arial" panose="020B0604020202020204" pitchFamily="34" charset="0"/>
                  <a:ea typeface="+mj-ea"/>
                  <a:cs typeface="Arial" panose="020B0604020202020204" pitchFamily="34" charset="0"/>
                </a:defRPr>
              </a:lvl1pPr>
              <a:lvl2pPr marL="557213" indent="-214313"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2pPr>
              <a:lvl3pPr marL="942975" indent="-257175"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3pPr>
              <a:lvl4pPr marL="1200150" indent="-171450"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4pPr>
              <a:lvl5pPr marL="1543050" indent="-171450" algn="l" defTabSz="685800" rtl="0" eaLnBrk="1" latinLnBrk="0" hangingPunct="1">
                <a:spcBef>
                  <a:spcPct val="20000"/>
                </a:spcBef>
                <a:buClr>
                  <a:srgbClr val="2DAFD7"/>
                </a:buClr>
                <a:buFont typeface="Courier New" panose="02070309020205020404" pitchFamily="49" charset="0"/>
                <a:buChar char="o"/>
                <a:defRPr lang="en-US" sz="18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r>
                <a:rPr lang="en-US" b="1" i="0"/>
                <a:t>54% </a:t>
              </a:r>
              <a:endParaRPr lang="en-US" i="0" dirty="0"/>
            </a:p>
          </p:txBody>
        </p:sp>
      </p:grpSp>
      <p:grpSp>
        <p:nvGrpSpPr>
          <p:cNvPr id="93" name="Group 92"/>
          <p:cNvGrpSpPr/>
          <p:nvPr/>
        </p:nvGrpSpPr>
        <p:grpSpPr>
          <a:xfrm>
            <a:off x="8388915" y="1761101"/>
            <a:ext cx="1296813" cy="330004"/>
            <a:chOff x="1271674" y="1854407"/>
            <a:chExt cx="1296813" cy="330004"/>
          </a:xfrm>
        </p:grpSpPr>
        <p:sp>
          <p:nvSpPr>
            <p:cNvPr id="94" name="Freeform 1957"/>
            <p:cNvSpPr>
              <a:spLocks noChangeAspect="1"/>
            </p:cNvSpPr>
            <p:nvPr/>
          </p:nvSpPr>
          <p:spPr bwMode="auto">
            <a:xfrm>
              <a:off x="1271674" y="1854407"/>
              <a:ext cx="265396" cy="330004"/>
            </a:xfrm>
            <a:custGeom>
              <a:avLst/>
              <a:gdLst>
                <a:gd name="T0" fmla="*/ 256 w 267"/>
                <a:gd name="T1" fmla="*/ 268 h 332"/>
                <a:gd name="T2" fmla="*/ 249 w 267"/>
                <a:gd name="T3" fmla="*/ 259 h 332"/>
                <a:gd name="T4" fmla="*/ 228 w 267"/>
                <a:gd name="T5" fmla="*/ 248 h 332"/>
                <a:gd name="T6" fmla="*/ 204 w 267"/>
                <a:gd name="T7" fmla="*/ 238 h 332"/>
                <a:gd name="T8" fmla="*/ 185 w 267"/>
                <a:gd name="T9" fmla="*/ 229 h 332"/>
                <a:gd name="T10" fmla="*/ 177 w 267"/>
                <a:gd name="T11" fmla="*/ 225 h 332"/>
                <a:gd name="T12" fmla="*/ 169 w 267"/>
                <a:gd name="T13" fmla="*/ 216 h 332"/>
                <a:gd name="T14" fmla="*/ 170 w 267"/>
                <a:gd name="T15" fmla="*/ 203 h 332"/>
                <a:gd name="T16" fmla="*/ 172 w 267"/>
                <a:gd name="T17" fmla="*/ 199 h 332"/>
                <a:gd name="T18" fmla="*/ 178 w 267"/>
                <a:gd name="T19" fmla="*/ 195 h 332"/>
                <a:gd name="T20" fmla="*/ 190 w 267"/>
                <a:gd name="T21" fmla="*/ 190 h 332"/>
                <a:gd name="T22" fmla="*/ 214 w 267"/>
                <a:gd name="T23" fmla="*/ 183 h 332"/>
                <a:gd name="T24" fmla="*/ 241 w 267"/>
                <a:gd name="T25" fmla="*/ 170 h 332"/>
                <a:gd name="T26" fmla="*/ 255 w 267"/>
                <a:gd name="T27" fmla="*/ 155 h 332"/>
                <a:gd name="T28" fmla="*/ 231 w 267"/>
                <a:gd name="T29" fmla="*/ 149 h 332"/>
                <a:gd name="T30" fmla="*/ 219 w 267"/>
                <a:gd name="T31" fmla="*/ 132 h 332"/>
                <a:gd name="T32" fmla="*/ 214 w 267"/>
                <a:gd name="T33" fmla="*/ 109 h 332"/>
                <a:gd name="T34" fmla="*/ 212 w 267"/>
                <a:gd name="T35" fmla="*/ 85 h 332"/>
                <a:gd name="T36" fmla="*/ 207 w 267"/>
                <a:gd name="T37" fmla="*/ 52 h 332"/>
                <a:gd name="T38" fmla="*/ 188 w 267"/>
                <a:gd name="T39" fmla="*/ 20 h 332"/>
                <a:gd name="T40" fmla="*/ 154 w 267"/>
                <a:gd name="T41" fmla="*/ 2 h 332"/>
                <a:gd name="T42" fmla="*/ 115 w 267"/>
                <a:gd name="T43" fmla="*/ 1 h 332"/>
                <a:gd name="T44" fmla="*/ 86 w 267"/>
                <a:gd name="T45" fmla="*/ 15 h 332"/>
                <a:gd name="T46" fmla="*/ 67 w 267"/>
                <a:gd name="T47" fmla="*/ 40 h 332"/>
                <a:gd name="T48" fmla="*/ 55 w 267"/>
                <a:gd name="T49" fmla="*/ 72 h 332"/>
                <a:gd name="T50" fmla="*/ 52 w 267"/>
                <a:gd name="T51" fmla="*/ 97 h 332"/>
                <a:gd name="T52" fmla="*/ 48 w 267"/>
                <a:gd name="T53" fmla="*/ 121 h 332"/>
                <a:gd name="T54" fmla="*/ 40 w 267"/>
                <a:gd name="T55" fmla="*/ 141 h 332"/>
                <a:gd name="T56" fmla="*/ 23 w 267"/>
                <a:gd name="T57" fmla="*/ 153 h 332"/>
                <a:gd name="T58" fmla="*/ 13 w 267"/>
                <a:gd name="T59" fmla="*/ 161 h 332"/>
                <a:gd name="T60" fmla="*/ 30 w 267"/>
                <a:gd name="T61" fmla="*/ 175 h 332"/>
                <a:gd name="T62" fmla="*/ 56 w 267"/>
                <a:gd name="T63" fmla="*/ 185 h 332"/>
                <a:gd name="T64" fmla="*/ 78 w 267"/>
                <a:gd name="T65" fmla="*/ 191 h 332"/>
                <a:gd name="T66" fmla="*/ 89 w 267"/>
                <a:gd name="T67" fmla="*/ 195 h 332"/>
                <a:gd name="T68" fmla="*/ 94 w 267"/>
                <a:gd name="T69" fmla="*/ 199 h 332"/>
                <a:gd name="T70" fmla="*/ 97 w 267"/>
                <a:gd name="T71" fmla="*/ 203 h 332"/>
                <a:gd name="T72" fmla="*/ 98 w 267"/>
                <a:gd name="T73" fmla="*/ 216 h 332"/>
                <a:gd name="T74" fmla="*/ 90 w 267"/>
                <a:gd name="T75" fmla="*/ 225 h 332"/>
                <a:gd name="T76" fmla="*/ 80 w 267"/>
                <a:gd name="T77" fmla="*/ 230 h 332"/>
                <a:gd name="T78" fmla="*/ 55 w 267"/>
                <a:gd name="T79" fmla="*/ 241 h 332"/>
                <a:gd name="T80" fmla="*/ 29 w 267"/>
                <a:gd name="T81" fmla="*/ 253 h 332"/>
                <a:gd name="T82" fmla="*/ 12 w 267"/>
                <a:gd name="T83" fmla="*/ 266 h 332"/>
                <a:gd name="T84" fmla="*/ 10 w 267"/>
                <a:gd name="T85" fmla="*/ 270 h 332"/>
                <a:gd name="T86" fmla="*/ 1 w 267"/>
                <a:gd name="T87" fmla="*/ 288 h 332"/>
                <a:gd name="T88" fmla="*/ 3 w 267"/>
                <a:gd name="T89" fmla="*/ 310 h 332"/>
                <a:gd name="T90" fmla="*/ 8 w 267"/>
                <a:gd name="T91" fmla="*/ 315 h 332"/>
                <a:gd name="T92" fmla="*/ 14 w 267"/>
                <a:gd name="T93" fmla="*/ 320 h 332"/>
                <a:gd name="T94" fmla="*/ 28 w 267"/>
                <a:gd name="T95" fmla="*/ 326 h 332"/>
                <a:gd name="T96" fmla="*/ 56 w 267"/>
                <a:gd name="T97" fmla="*/ 330 h 332"/>
                <a:gd name="T98" fmla="*/ 102 w 267"/>
                <a:gd name="T99" fmla="*/ 332 h 332"/>
                <a:gd name="T100" fmla="*/ 165 w 267"/>
                <a:gd name="T101" fmla="*/ 332 h 332"/>
                <a:gd name="T102" fmla="*/ 210 w 267"/>
                <a:gd name="T103" fmla="*/ 330 h 332"/>
                <a:gd name="T104" fmla="*/ 238 w 267"/>
                <a:gd name="T105" fmla="*/ 326 h 332"/>
                <a:gd name="T106" fmla="*/ 253 w 267"/>
                <a:gd name="T107" fmla="*/ 320 h 332"/>
                <a:gd name="T108" fmla="*/ 259 w 267"/>
                <a:gd name="T109" fmla="*/ 315 h 332"/>
                <a:gd name="T110" fmla="*/ 263 w 267"/>
                <a:gd name="T111" fmla="*/ 310 h 332"/>
                <a:gd name="T112" fmla="*/ 267 w 267"/>
                <a:gd name="T113" fmla="*/ 297 h 332"/>
                <a:gd name="T114" fmla="*/ 263 w 267"/>
                <a:gd name="T115" fmla="*/ 28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7" h="332">
                  <a:moveTo>
                    <a:pt x="257" y="270"/>
                  </a:moveTo>
                  <a:lnTo>
                    <a:pt x="256" y="268"/>
                  </a:lnTo>
                  <a:lnTo>
                    <a:pt x="255" y="266"/>
                  </a:lnTo>
                  <a:lnTo>
                    <a:pt x="249" y="259"/>
                  </a:lnTo>
                  <a:lnTo>
                    <a:pt x="238" y="253"/>
                  </a:lnTo>
                  <a:lnTo>
                    <a:pt x="228" y="248"/>
                  </a:lnTo>
                  <a:lnTo>
                    <a:pt x="215" y="243"/>
                  </a:lnTo>
                  <a:lnTo>
                    <a:pt x="204" y="238"/>
                  </a:lnTo>
                  <a:lnTo>
                    <a:pt x="194" y="233"/>
                  </a:lnTo>
                  <a:lnTo>
                    <a:pt x="185" y="229"/>
                  </a:lnTo>
                  <a:lnTo>
                    <a:pt x="180" y="227"/>
                  </a:lnTo>
                  <a:lnTo>
                    <a:pt x="177" y="225"/>
                  </a:lnTo>
                  <a:lnTo>
                    <a:pt x="173" y="221"/>
                  </a:lnTo>
                  <a:lnTo>
                    <a:pt x="169" y="216"/>
                  </a:lnTo>
                  <a:lnTo>
                    <a:pt x="168" y="210"/>
                  </a:lnTo>
                  <a:lnTo>
                    <a:pt x="170" y="203"/>
                  </a:lnTo>
                  <a:lnTo>
                    <a:pt x="171" y="201"/>
                  </a:lnTo>
                  <a:lnTo>
                    <a:pt x="172" y="199"/>
                  </a:lnTo>
                  <a:lnTo>
                    <a:pt x="175" y="197"/>
                  </a:lnTo>
                  <a:lnTo>
                    <a:pt x="178" y="195"/>
                  </a:lnTo>
                  <a:lnTo>
                    <a:pt x="183" y="192"/>
                  </a:lnTo>
                  <a:lnTo>
                    <a:pt x="190" y="190"/>
                  </a:lnTo>
                  <a:lnTo>
                    <a:pt x="201" y="187"/>
                  </a:lnTo>
                  <a:lnTo>
                    <a:pt x="214" y="183"/>
                  </a:lnTo>
                  <a:lnTo>
                    <a:pt x="228" y="177"/>
                  </a:lnTo>
                  <a:lnTo>
                    <a:pt x="241" y="170"/>
                  </a:lnTo>
                  <a:lnTo>
                    <a:pt x="251" y="163"/>
                  </a:lnTo>
                  <a:lnTo>
                    <a:pt x="255" y="155"/>
                  </a:lnTo>
                  <a:lnTo>
                    <a:pt x="241" y="153"/>
                  </a:lnTo>
                  <a:lnTo>
                    <a:pt x="231" y="149"/>
                  </a:lnTo>
                  <a:lnTo>
                    <a:pt x="224" y="141"/>
                  </a:lnTo>
                  <a:lnTo>
                    <a:pt x="219" y="132"/>
                  </a:lnTo>
                  <a:lnTo>
                    <a:pt x="215" y="121"/>
                  </a:lnTo>
                  <a:lnTo>
                    <a:pt x="214" y="109"/>
                  </a:lnTo>
                  <a:lnTo>
                    <a:pt x="213" y="97"/>
                  </a:lnTo>
                  <a:lnTo>
                    <a:pt x="212" y="85"/>
                  </a:lnTo>
                  <a:lnTo>
                    <a:pt x="211" y="72"/>
                  </a:lnTo>
                  <a:lnTo>
                    <a:pt x="207" y="52"/>
                  </a:lnTo>
                  <a:lnTo>
                    <a:pt x="200" y="35"/>
                  </a:lnTo>
                  <a:lnTo>
                    <a:pt x="188" y="20"/>
                  </a:lnTo>
                  <a:lnTo>
                    <a:pt x="173" y="9"/>
                  </a:lnTo>
                  <a:lnTo>
                    <a:pt x="154" y="2"/>
                  </a:lnTo>
                  <a:lnTo>
                    <a:pt x="134" y="0"/>
                  </a:lnTo>
                  <a:lnTo>
                    <a:pt x="115" y="1"/>
                  </a:lnTo>
                  <a:lnTo>
                    <a:pt x="100" y="7"/>
                  </a:lnTo>
                  <a:lnTo>
                    <a:pt x="86" y="15"/>
                  </a:lnTo>
                  <a:lnTo>
                    <a:pt x="76" y="27"/>
                  </a:lnTo>
                  <a:lnTo>
                    <a:pt x="67" y="40"/>
                  </a:lnTo>
                  <a:lnTo>
                    <a:pt x="60" y="56"/>
                  </a:lnTo>
                  <a:lnTo>
                    <a:pt x="55" y="72"/>
                  </a:lnTo>
                  <a:lnTo>
                    <a:pt x="54" y="85"/>
                  </a:lnTo>
                  <a:lnTo>
                    <a:pt x="52" y="97"/>
                  </a:lnTo>
                  <a:lnTo>
                    <a:pt x="51" y="109"/>
                  </a:lnTo>
                  <a:lnTo>
                    <a:pt x="48" y="121"/>
                  </a:lnTo>
                  <a:lnTo>
                    <a:pt x="45" y="132"/>
                  </a:lnTo>
                  <a:lnTo>
                    <a:pt x="40" y="141"/>
                  </a:lnTo>
                  <a:lnTo>
                    <a:pt x="32" y="148"/>
                  </a:lnTo>
                  <a:lnTo>
                    <a:pt x="23" y="153"/>
                  </a:lnTo>
                  <a:lnTo>
                    <a:pt x="10" y="154"/>
                  </a:lnTo>
                  <a:lnTo>
                    <a:pt x="13" y="161"/>
                  </a:lnTo>
                  <a:lnTo>
                    <a:pt x="20" y="168"/>
                  </a:lnTo>
                  <a:lnTo>
                    <a:pt x="30" y="175"/>
                  </a:lnTo>
                  <a:lnTo>
                    <a:pt x="43" y="180"/>
                  </a:lnTo>
                  <a:lnTo>
                    <a:pt x="56" y="185"/>
                  </a:lnTo>
                  <a:lnTo>
                    <a:pt x="69" y="188"/>
                  </a:lnTo>
                  <a:lnTo>
                    <a:pt x="78" y="191"/>
                  </a:lnTo>
                  <a:lnTo>
                    <a:pt x="84" y="193"/>
                  </a:lnTo>
                  <a:lnTo>
                    <a:pt x="89" y="195"/>
                  </a:lnTo>
                  <a:lnTo>
                    <a:pt x="92" y="197"/>
                  </a:lnTo>
                  <a:lnTo>
                    <a:pt x="94" y="199"/>
                  </a:lnTo>
                  <a:lnTo>
                    <a:pt x="95" y="201"/>
                  </a:lnTo>
                  <a:lnTo>
                    <a:pt x="97" y="203"/>
                  </a:lnTo>
                  <a:lnTo>
                    <a:pt x="99" y="210"/>
                  </a:lnTo>
                  <a:lnTo>
                    <a:pt x="98" y="216"/>
                  </a:lnTo>
                  <a:lnTo>
                    <a:pt x="94" y="221"/>
                  </a:lnTo>
                  <a:lnTo>
                    <a:pt x="90" y="225"/>
                  </a:lnTo>
                  <a:lnTo>
                    <a:pt x="87" y="227"/>
                  </a:lnTo>
                  <a:lnTo>
                    <a:pt x="80" y="230"/>
                  </a:lnTo>
                  <a:lnTo>
                    <a:pt x="69" y="235"/>
                  </a:lnTo>
                  <a:lnTo>
                    <a:pt x="55" y="241"/>
                  </a:lnTo>
                  <a:lnTo>
                    <a:pt x="42" y="247"/>
                  </a:lnTo>
                  <a:lnTo>
                    <a:pt x="29" y="253"/>
                  </a:lnTo>
                  <a:lnTo>
                    <a:pt x="19" y="259"/>
                  </a:lnTo>
                  <a:lnTo>
                    <a:pt x="12" y="266"/>
                  </a:lnTo>
                  <a:lnTo>
                    <a:pt x="11" y="268"/>
                  </a:lnTo>
                  <a:lnTo>
                    <a:pt x="10" y="270"/>
                  </a:lnTo>
                  <a:lnTo>
                    <a:pt x="4" y="279"/>
                  </a:lnTo>
                  <a:lnTo>
                    <a:pt x="1" y="288"/>
                  </a:lnTo>
                  <a:lnTo>
                    <a:pt x="0" y="300"/>
                  </a:lnTo>
                  <a:lnTo>
                    <a:pt x="3" y="310"/>
                  </a:lnTo>
                  <a:lnTo>
                    <a:pt x="6" y="312"/>
                  </a:lnTo>
                  <a:lnTo>
                    <a:pt x="8" y="315"/>
                  </a:lnTo>
                  <a:lnTo>
                    <a:pt x="11" y="318"/>
                  </a:lnTo>
                  <a:lnTo>
                    <a:pt x="14" y="320"/>
                  </a:lnTo>
                  <a:lnTo>
                    <a:pt x="20" y="323"/>
                  </a:lnTo>
                  <a:lnTo>
                    <a:pt x="28" y="326"/>
                  </a:lnTo>
                  <a:lnTo>
                    <a:pt x="41" y="328"/>
                  </a:lnTo>
                  <a:lnTo>
                    <a:pt x="56" y="330"/>
                  </a:lnTo>
                  <a:lnTo>
                    <a:pt x="77" y="331"/>
                  </a:lnTo>
                  <a:lnTo>
                    <a:pt x="102" y="332"/>
                  </a:lnTo>
                  <a:lnTo>
                    <a:pt x="134" y="332"/>
                  </a:lnTo>
                  <a:lnTo>
                    <a:pt x="165" y="332"/>
                  </a:lnTo>
                  <a:lnTo>
                    <a:pt x="190" y="331"/>
                  </a:lnTo>
                  <a:lnTo>
                    <a:pt x="210" y="330"/>
                  </a:lnTo>
                  <a:lnTo>
                    <a:pt x="226" y="328"/>
                  </a:lnTo>
                  <a:lnTo>
                    <a:pt x="238" y="326"/>
                  </a:lnTo>
                  <a:lnTo>
                    <a:pt x="246" y="323"/>
                  </a:lnTo>
                  <a:lnTo>
                    <a:pt x="253" y="320"/>
                  </a:lnTo>
                  <a:lnTo>
                    <a:pt x="257" y="318"/>
                  </a:lnTo>
                  <a:lnTo>
                    <a:pt x="259" y="315"/>
                  </a:lnTo>
                  <a:lnTo>
                    <a:pt x="261" y="312"/>
                  </a:lnTo>
                  <a:lnTo>
                    <a:pt x="263" y="310"/>
                  </a:lnTo>
                  <a:lnTo>
                    <a:pt x="265" y="303"/>
                  </a:lnTo>
                  <a:lnTo>
                    <a:pt x="267" y="297"/>
                  </a:lnTo>
                  <a:lnTo>
                    <a:pt x="266" y="288"/>
                  </a:lnTo>
                  <a:lnTo>
                    <a:pt x="263" y="280"/>
                  </a:lnTo>
                  <a:lnTo>
                    <a:pt x="257" y="27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accent5"/>
                </a:solidFill>
              </a:endParaRPr>
            </a:p>
          </p:txBody>
        </p:sp>
        <p:sp>
          <p:nvSpPr>
            <p:cNvPr id="95" name="Freeform 1958"/>
            <p:cNvSpPr>
              <a:spLocks noChangeAspect="1"/>
            </p:cNvSpPr>
            <p:nvPr/>
          </p:nvSpPr>
          <p:spPr bwMode="auto">
            <a:xfrm>
              <a:off x="1950441" y="1854817"/>
              <a:ext cx="285847" cy="329184"/>
            </a:xfrm>
            <a:custGeom>
              <a:avLst/>
              <a:gdLst>
                <a:gd name="T0" fmla="*/ 277 w 310"/>
                <a:gd name="T1" fmla="*/ 267 h 357"/>
                <a:gd name="T2" fmla="*/ 233 w 310"/>
                <a:gd name="T3" fmla="*/ 251 h 357"/>
                <a:gd name="T4" fmla="*/ 203 w 310"/>
                <a:gd name="T5" fmla="*/ 237 h 357"/>
                <a:gd name="T6" fmla="*/ 197 w 310"/>
                <a:gd name="T7" fmla="*/ 213 h 357"/>
                <a:gd name="T8" fmla="*/ 203 w 310"/>
                <a:gd name="T9" fmla="*/ 200 h 357"/>
                <a:gd name="T10" fmla="*/ 218 w 310"/>
                <a:gd name="T11" fmla="*/ 176 h 357"/>
                <a:gd name="T12" fmla="*/ 221 w 310"/>
                <a:gd name="T13" fmla="*/ 165 h 357"/>
                <a:gd name="T14" fmla="*/ 221 w 310"/>
                <a:gd name="T15" fmla="*/ 165 h 357"/>
                <a:gd name="T16" fmla="*/ 225 w 310"/>
                <a:gd name="T17" fmla="*/ 165 h 357"/>
                <a:gd name="T18" fmla="*/ 230 w 310"/>
                <a:gd name="T19" fmla="*/ 160 h 357"/>
                <a:gd name="T20" fmla="*/ 233 w 310"/>
                <a:gd name="T21" fmla="*/ 153 h 357"/>
                <a:gd name="T22" fmla="*/ 235 w 310"/>
                <a:gd name="T23" fmla="*/ 144 h 357"/>
                <a:gd name="T24" fmla="*/ 240 w 310"/>
                <a:gd name="T25" fmla="*/ 131 h 357"/>
                <a:gd name="T26" fmla="*/ 242 w 310"/>
                <a:gd name="T27" fmla="*/ 117 h 357"/>
                <a:gd name="T28" fmla="*/ 236 w 310"/>
                <a:gd name="T29" fmla="*/ 110 h 357"/>
                <a:gd name="T30" fmla="*/ 230 w 310"/>
                <a:gd name="T31" fmla="*/ 109 h 357"/>
                <a:gd name="T32" fmla="*/ 227 w 310"/>
                <a:gd name="T33" fmla="*/ 109 h 357"/>
                <a:gd name="T34" fmla="*/ 230 w 310"/>
                <a:gd name="T35" fmla="*/ 75 h 357"/>
                <a:gd name="T36" fmla="*/ 209 w 310"/>
                <a:gd name="T37" fmla="*/ 22 h 357"/>
                <a:gd name="T38" fmla="*/ 156 w 310"/>
                <a:gd name="T39" fmla="*/ 0 h 357"/>
                <a:gd name="T40" fmla="*/ 135 w 310"/>
                <a:gd name="T41" fmla="*/ 2 h 357"/>
                <a:gd name="T42" fmla="*/ 91 w 310"/>
                <a:gd name="T43" fmla="*/ 38 h 357"/>
                <a:gd name="T44" fmla="*/ 81 w 310"/>
                <a:gd name="T45" fmla="*/ 91 h 357"/>
                <a:gd name="T46" fmla="*/ 82 w 310"/>
                <a:gd name="T47" fmla="*/ 109 h 357"/>
                <a:gd name="T48" fmla="*/ 78 w 310"/>
                <a:gd name="T49" fmla="*/ 109 h 357"/>
                <a:gd name="T50" fmla="*/ 72 w 310"/>
                <a:gd name="T51" fmla="*/ 112 h 357"/>
                <a:gd name="T52" fmla="*/ 69 w 310"/>
                <a:gd name="T53" fmla="*/ 122 h 357"/>
                <a:gd name="T54" fmla="*/ 72 w 310"/>
                <a:gd name="T55" fmla="*/ 134 h 357"/>
                <a:gd name="T56" fmla="*/ 77 w 310"/>
                <a:gd name="T57" fmla="*/ 150 h 357"/>
                <a:gd name="T58" fmla="*/ 78 w 310"/>
                <a:gd name="T59" fmla="*/ 154 h 357"/>
                <a:gd name="T60" fmla="*/ 81 w 310"/>
                <a:gd name="T61" fmla="*/ 162 h 357"/>
                <a:gd name="T62" fmla="*/ 88 w 310"/>
                <a:gd name="T63" fmla="*/ 165 h 357"/>
                <a:gd name="T64" fmla="*/ 91 w 310"/>
                <a:gd name="T65" fmla="*/ 165 h 357"/>
                <a:gd name="T66" fmla="*/ 90 w 310"/>
                <a:gd name="T67" fmla="*/ 165 h 357"/>
                <a:gd name="T68" fmla="*/ 97 w 310"/>
                <a:gd name="T69" fmla="*/ 185 h 357"/>
                <a:gd name="T70" fmla="*/ 111 w 310"/>
                <a:gd name="T71" fmla="*/ 206 h 357"/>
                <a:gd name="T72" fmla="*/ 113 w 310"/>
                <a:gd name="T73" fmla="*/ 225 h 357"/>
                <a:gd name="T74" fmla="*/ 101 w 310"/>
                <a:gd name="T75" fmla="*/ 241 h 357"/>
                <a:gd name="T76" fmla="*/ 62 w 310"/>
                <a:gd name="T77" fmla="*/ 256 h 357"/>
                <a:gd name="T78" fmla="*/ 22 w 310"/>
                <a:gd name="T79" fmla="*/ 275 h 357"/>
                <a:gd name="T80" fmla="*/ 2 w 310"/>
                <a:gd name="T81" fmla="*/ 301 h 357"/>
                <a:gd name="T82" fmla="*/ 5 w 310"/>
                <a:gd name="T83" fmla="*/ 331 h 357"/>
                <a:gd name="T84" fmla="*/ 12 w 310"/>
                <a:gd name="T85" fmla="*/ 341 h 357"/>
                <a:gd name="T86" fmla="*/ 34 w 310"/>
                <a:gd name="T87" fmla="*/ 350 h 357"/>
                <a:gd name="T88" fmla="*/ 90 w 310"/>
                <a:gd name="T89" fmla="*/ 355 h 357"/>
                <a:gd name="T90" fmla="*/ 192 w 310"/>
                <a:gd name="T91" fmla="*/ 356 h 357"/>
                <a:gd name="T92" fmla="*/ 263 w 310"/>
                <a:gd name="T93" fmla="*/ 352 h 357"/>
                <a:gd name="T94" fmla="*/ 293 w 310"/>
                <a:gd name="T95" fmla="*/ 344 h 357"/>
                <a:gd name="T96" fmla="*/ 304 w 310"/>
                <a:gd name="T97" fmla="*/ 334 h 357"/>
                <a:gd name="T98" fmla="*/ 310 w 310"/>
                <a:gd name="T99" fmla="*/ 311 h 357"/>
                <a:gd name="T100" fmla="*/ 296 w 310"/>
                <a:gd name="T101" fmla="*/ 283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0" h="357">
                  <a:moveTo>
                    <a:pt x="296" y="283"/>
                  </a:moveTo>
                  <a:lnTo>
                    <a:pt x="288" y="275"/>
                  </a:lnTo>
                  <a:lnTo>
                    <a:pt x="277" y="267"/>
                  </a:lnTo>
                  <a:lnTo>
                    <a:pt x="263" y="262"/>
                  </a:lnTo>
                  <a:lnTo>
                    <a:pt x="249" y="256"/>
                  </a:lnTo>
                  <a:lnTo>
                    <a:pt x="233" y="251"/>
                  </a:lnTo>
                  <a:lnTo>
                    <a:pt x="220" y="245"/>
                  </a:lnTo>
                  <a:lnTo>
                    <a:pt x="210" y="241"/>
                  </a:lnTo>
                  <a:lnTo>
                    <a:pt x="203" y="237"/>
                  </a:lnTo>
                  <a:lnTo>
                    <a:pt x="200" y="233"/>
                  </a:lnTo>
                  <a:lnTo>
                    <a:pt x="198" y="225"/>
                  </a:lnTo>
                  <a:lnTo>
                    <a:pt x="197" y="213"/>
                  </a:lnTo>
                  <a:lnTo>
                    <a:pt x="198" y="210"/>
                  </a:lnTo>
                  <a:lnTo>
                    <a:pt x="199" y="206"/>
                  </a:lnTo>
                  <a:lnTo>
                    <a:pt x="203" y="200"/>
                  </a:lnTo>
                  <a:lnTo>
                    <a:pt x="209" y="193"/>
                  </a:lnTo>
                  <a:lnTo>
                    <a:pt x="214" y="185"/>
                  </a:lnTo>
                  <a:lnTo>
                    <a:pt x="218" y="176"/>
                  </a:lnTo>
                  <a:lnTo>
                    <a:pt x="221" y="165"/>
                  </a:lnTo>
                  <a:lnTo>
                    <a:pt x="221" y="165"/>
                  </a:lnTo>
                  <a:lnTo>
                    <a:pt x="221" y="165"/>
                  </a:lnTo>
                  <a:lnTo>
                    <a:pt x="220" y="165"/>
                  </a:lnTo>
                  <a:lnTo>
                    <a:pt x="221" y="165"/>
                  </a:lnTo>
                  <a:lnTo>
                    <a:pt x="221" y="165"/>
                  </a:lnTo>
                  <a:lnTo>
                    <a:pt x="221" y="165"/>
                  </a:lnTo>
                  <a:lnTo>
                    <a:pt x="223" y="165"/>
                  </a:lnTo>
                  <a:lnTo>
                    <a:pt x="225" y="165"/>
                  </a:lnTo>
                  <a:lnTo>
                    <a:pt x="227" y="164"/>
                  </a:lnTo>
                  <a:lnTo>
                    <a:pt x="229" y="162"/>
                  </a:lnTo>
                  <a:lnTo>
                    <a:pt x="230" y="160"/>
                  </a:lnTo>
                  <a:lnTo>
                    <a:pt x="231" y="156"/>
                  </a:lnTo>
                  <a:lnTo>
                    <a:pt x="232" y="154"/>
                  </a:lnTo>
                  <a:lnTo>
                    <a:pt x="233" y="153"/>
                  </a:lnTo>
                  <a:lnTo>
                    <a:pt x="233" y="152"/>
                  </a:lnTo>
                  <a:lnTo>
                    <a:pt x="233" y="150"/>
                  </a:lnTo>
                  <a:lnTo>
                    <a:pt x="235" y="144"/>
                  </a:lnTo>
                  <a:lnTo>
                    <a:pt x="237" y="138"/>
                  </a:lnTo>
                  <a:lnTo>
                    <a:pt x="239" y="134"/>
                  </a:lnTo>
                  <a:lnTo>
                    <a:pt x="240" y="131"/>
                  </a:lnTo>
                  <a:lnTo>
                    <a:pt x="241" y="128"/>
                  </a:lnTo>
                  <a:lnTo>
                    <a:pt x="242" y="122"/>
                  </a:lnTo>
                  <a:lnTo>
                    <a:pt x="242" y="117"/>
                  </a:lnTo>
                  <a:lnTo>
                    <a:pt x="241" y="114"/>
                  </a:lnTo>
                  <a:lnTo>
                    <a:pt x="239" y="112"/>
                  </a:lnTo>
                  <a:lnTo>
                    <a:pt x="236" y="110"/>
                  </a:lnTo>
                  <a:lnTo>
                    <a:pt x="234" y="109"/>
                  </a:lnTo>
                  <a:lnTo>
                    <a:pt x="232" y="109"/>
                  </a:lnTo>
                  <a:lnTo>
                    <a:pt x="230" y="109"/>
                  </a:lnTo>
                  <a:lnTo>
                    <a:pt x="229" y="109"/>
                  </a:lnTo>
                  <a:lnTo>
                    <a:pt x="228" y="109"/>
                  </a:lnTo>
                  <a:lnTo>
                    <a:pt x="227" y="109"/>
                  </a:lnTo>
                  <a:lnTo>
                    <a:pt x="226" y="108"/>
                  </a:lnTo>
                  <a:lnTo>
                    <a:pt x="229" y="91"/>
                  </a:lnTo>
                  <a:lnTo>
                    <a:pt x="230" y="75"/>
                  </a:lnTo>
                  <a:lnTo>
                    <a:pt x="227" y="55"/>
                  </a:lnTo>
                  <a:lnTo>
                    <a:pt x="220" y="38"/>
                  </a:lnTo>
                  <a:lnTo>
                    <a:pt x="209" y="22"/>
                  </a:lnTo>
                  <a:lnTo>
                    <a:pt x="193" y="11"/>
                  </a:lnTo>
                  <a:lnTo>
                    <a:pt x="175" y="2"/>
                  </a:lnTo>
                  <a:lnTo>
                    <a:pt x="156" y="0"/>
                  </a:lnTo>
                  <a:lnTo>
                    <a:pt x="156" y="0"/>
                  </a:lnTo>
                  <a:lnTo>
                    <a:pt x="155" y="0"/>
                  </a:lnTo>
                  <a:lnTo>
                    <a:pt x="135" y="2"/>
                  </a:lnTo>
                  <a:lnTo>
                    <a:pt x="118" y="11"/>
                  </a:lnTo>
                  <a:lnTo>
                    <a:pt x="102" y="22"/>
                  </a:lnTo>
                  <a:lnTo>
                    <a:pt x="91" y="38"/>
                  </a:lnTo>
                  <a:lnTo>
                    <a:pt x="83" y="55"/>
                  </a:lnTo>
                  <a:lnTo>
                    <a:pt x="80" y="75"/>
                  </a:lnTo>
                  <a:lnTo>
                    <a:pt x="81" y="91"/>
                  </a:lnTo>
                  <a:lnTo>
                    <a:pt x="84" y="108"/>
                  </a:lnTo>
                  <a:lnTo>
                    <a:pt x="83" y="109"/>
                  </a:lnTo>
                  <a:lnTo>
                    <a:pt x="82" y="109"/>
                  </a:lnTo>
                  <a:lnTo>
                    <a:pt x="81" y="109"/>
                  </a:lnTo>
                  <a:lnTo>
                    <a:pt x="80" y="109"/>
                  </a:lnTo>
                  <a:lnTo>
                    <a:pt x="78" y="109"/>
                  </a:lnTo>
                  <a:lnTo>
                    <a:pt x="76" y="109"/>
                  </a:lnTo>
                  <a:lnTo>
                    <a:pt x="74" y="110"/>
                  </a:lnTo>
                  <a:lnTo>
                    <a:pt x="72" y="112"/>
                  </a:lnTo>
                  <a:lnTo>
                    <a:pt x="70" y="114"/>
                  </a:lnTo>
                  <a:lnTo>
                    <a:pt x="69" y="117"/>
                  </a:lnTo>
                  <a:lnTo>
                    <a:pt x="69" y="122"/>
                  </a:lnTo>
                  <a:lnTo>
                    <a:pt x="70" y="128"/>
                  </a:lnTo>
                  <a:lnTo>
                    <a:pt x="71" y="131"/>
                  </a:lnTo>
                  <a:lnTo>
                    <a:pt x="72" y="134"/>
                  </a:lnTo>
                  <a:lnTo>
                    <a:pt x="73" y="138"/>
                  </a:lnTo>
                  <a:lnTo>
                    <a:pt x="75" y="144"/>
                  </a:lnTo>
                  <a:lnTo>
                    <a:pt x="77" y="150"/>
                  </a:lnTo>
                  <a:lnTo>
                    <a:pt x="77" y="152"/>
                  </a:lnTo>
                  <a:lnTo>
                    <a:pt x="78" y="153"/>
                  </a:lnTo>
                  <a:lnTo>
                    <a:pt x="78" y="154"/>
                  </a:lnTo>
                  <a:lnTo>
                    <a:pt x="79" y="156"/>
                  </a:lnTo>
                  <a:lnTo>
                    <a:pt x="80" y="160"/>
                  </a:lnTo>
                  <a:lnTo>
                    <a:pt x="81" y="162"/>
                  </a:lnTo>
                  <a:lnTo>
                    <a:pt x="83" y="164"/>
                  </a:lnTo>
                  <a:lnTo>
                    <a:pt x="85" y="165"/>
                  </a:lnTo>
                  <a:lnTo>
                    <a:pt x="88" y="165"/>
                  </a:lnTo>
                  <a:lnTo>
                    <a:pt x="90" y="165"/>
                  </a:lnTo>
                  <a:lnTo>
                    <a:pt x="90" y="165"/>
                  </a:lnTo>
                  <a:lnTo>
                    <a:pt x="91" y="165"/>
                  </a:lnTo>
                  <a:lnTo>
                    <a:pt x="91" y="165"/>
                  </a:lnTo>
                  <a:lnTo>
                    <a:pt x="91" y="165"/>
                  </a:lnTo>
                  <a:lnTo>
                    <a:pt x="90" y="165"/>
                  </a:lnTo>
                  <a:lnTo>
                    <a:pt x="90" y="165"/>
                  </a:lnTo>
                  <a:lnTo>
                    <a:pt x="93" y="176"/>
                  </a:lnTo>
                  <a:lnTo>
                    <a:pt x="97" y="185"/>
                  </a:lnTo>
                  <a:lnTo>
                    <a:pt x="102" y="193"/>
                  </a:lnTo>
                  <a:lnTo>
                    <a:pt x="107" y="200"/>
                  </a:lnTo>
                  <a:lnTo>
                    <a:pt x="111" y="206"/>
                  </a:lnTo>
                  <a:lnTo>
                    <a:pt x="112" y="210"/>
                  </a:lnTo>
                  <a:lnTo>
                    <a:pt x="113" y="213"/>
                  </a:lnTo>
                  <a:lnTo>
                    <a:pt x="113" y="225"/>
                  </a:lnTo>
                  <a:lnTo>
                    <a:pt x="110" y="233"/>
                  </a:lnTo>
                  <a:lnTo>
                    <a:pt x="107" y="237"/>
                  </a:lnTo>
                  <a:lnTo>
                    <a:pt x="101" y="241"/>
                  </a:lnTo>
                  <a:lnTo>
                    <a:pt x="91" y="245"/>
                  </a:lnTo>
                  <a:lnTo>
                    <a:pt x="77" y="251"/>
                  </a:lnTo>
                  <a:lnTo>
                    <a:pt x="62" y="256"/>
                  </a:lnTo>
                  <a:lnTo>
                    <a:pt x="47" y="262"/>
                  </a:lnTo>
                  <a:lnTo>
                    <a:pt x="34" y="267"/>
                  </a:lnTo>
                  <a:lnTo>
                    <a:pt x="22" y="275"/>
                  </a:lnTo>
                  <a:lnTo>
                    <a:pt x="14" y="283"/>
                  </a:lnTo>
                  <a:lnTo>
                    <a:pt x="7" y="291"/>
                  </a:lnTo>
                  <a:lnTo>
                    <a:pt x="2" y="301"/>
                  </a:lnTo>
                  <a:lnTo>
                    <a:pt x="0" y="312"/>
                  </a:lnTo>
                  <a:lnTo>
                    <a:pt x="1" y="322"/>
                  </a:lnTo>
                  <a:lnTo>
                    <a:pt x="5" y="331"/>
                  </a:lnTo>
                  <a:lnTo>
                    <a:pt x="7" y="334"/>
                  </a:lnTo>
                  <a:lnTo>
                    <a:pt x="9" y="337"/>
                  </a:lnTo>
                  <a:lnTo>
                    <a:pt x="12" y="341"/>
                  </a:lnTo>
                  <a:lnTo>
                    <a:pt x="17" y="344"/>
                  </a:lnTo>
                  <a:lnTo>
                    <a:pt x="23" y="347"/>
                  </a:lnTo>
                  <a:lnTo>
                    <a:pt x="34" y="350"/>
                  </a:lnTo>
                  <a:lnTo>
                    <a:pt x="47" y="352"/>
                  </a:lnTo>
                  <a:lnTo>
                    <a:pt x="66" y="354"/>
                  </a:lnTo>
                  <a:lnTo>
                    <a:pt x="90" y="355"/>
                  </a:lnTo>
                  <a:lnTo>
                    <a:pt x="119" y="356"/>
                  </a:lnTo>
                  <a:lnTo>
                    <a:pt x="156" y="357"/>
                  </a:lnTo>
                  <a:lnTo>
                    <a:pt x="192" y="356"/>
                  </a:lnTo>
                  <a:lnTo>
                    <a:pt x="221" y="355"/>
                  </a:lnTo>
                  <a:lnTo>
                    <a:pt x="245" y="354"/>
                  </a:lnTo>
                  <a:lnTo>
                    <a:pt x="263" y="352"/>
                  </a:lnTo>
                  <a:lnTo>
                    <a:pt x="277" y="350"/>
                  </a:lnTo>
                  <a:lnTo>
                    <a:pt x="287" y="347"/>
                  </a:lnTo>
                  <a:lnTo>
                    <a:pt x="293" y="344"/>
                  </a:lnTo>
                  <a:lnTo>
                    <a:pt x="299" y="341"/>
                  </a:lnTo>
                  <a:lnTo>
                    <a:pt x="302" y="337"/>
                  </a:lnTo>
                  <a:lnTo>
                    <a:pt x="304" y="334"/>
                  </a:lnTo>
                  <a:lnTo>
                    <a:pt x="306" y="331"/>
                  </a:lnTo>
                  <a:lnTo>
                    <a:pt x="309" y="322"/>
                  </a:lnTo>
                  <a:lnTo>
                    <a:pt x="310" y="311"/>
                  </a:lnTo>
                  <a:lnTo>
                    <a:pt x="307" y="300"/>
                  </a:lnTo>
                  <a:lnTo>
                    <a:pt x="303" y="290"/>
                  </a:lnTo>
                  <a:lnTo>
                    <a:pt x="296" y="283"/>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accent2"/>
                </a:solidFill>
              </a:endParaRPr>
            </a:p>
          </p:txBody>
        </p:sp>
        <p:sp>
          <p:nvSpPr>
            <p:cNvPr id="96" name="Text Placeholder 3"/>
            <p:cNvSpPr txBox="1">
              <a:spLocks/>
            </p:cNvSpPr>
            <p:nvPr/>
          </p:nvSpPr>
          <p:spPr>
            <a:xfrm>
              <a:off x="2215395" y="1915917"/>
              <a:ext cx="353092" cy="206984"/>
            </a:xfrm>
            <a:prstGeom prst="rect">
              <a:avLst/>
            </a:prstGeom>
          </p:spPr>
          <p:txBody>
            <a:bodyPr vert="horz" lIns="45720" tIns="45720" rIns="45720" bIns="45720" rtlCol="0" anchor="b" anchorCtr="0">
              <a:noAutofit/>
            </a:bodyPr>
            <a:lstStyle>
              <a:lvl1pPr marL="0" indent="0" algn="l" defTabSz="685800" rtl="0" eaLnBrk="1" latinLnBrk="0" hangingPunct="1">
                <a:spcBef>
                  <a:spcPct val="20000"/>
                </a:spcBef>
                <a:buClr>
                  <a:srgbClr val="2DAFD7"/>
                </a:buClr>
                <a:buFontTx/>
                <a:buNone/>
                <a:defRPr lang="en-US" sz="1000" b="0" i="1" kern="1200" smtClean="0">
                  <a:solidFill>
                    <a:schemeClr val="tx1"/>
                  </a:solidFill>
                  <a:latin typeface="Arial" panose="020B0604020202020204" pitchFamily="34" charset="0"/>
                  <a:ea typeface="+mj-ea"/>
                  <a:cs typeface="Arial" panose="020B0604020202020204" pitchFamily="34" charset="0"/>
                </a:defRPr>
              </a:lvl1pPr>
              <a:lvl2pPr marL="557213" indent="-214313"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2pPr>
              <a:lvl3pPr marL="942975" indent="-257175"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3pPr>
              <a:lvl4pPr marL="1200150" indent="-171450"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4pPr>
              <a:lvl5pPr marL="1543050" indent="-171450" algn="l" defTabSz="685800" rtl="0" eaLnBrk="1" latinLnBrk="0" hangingPunct="1">
                <a:spcBef>
                  <a:spcPct val="20000"/>
                </a:spcBef>
                <a:buClr>
                  <a:srgbClr val="2DAFD7"/>
                </a:buClr>
                <a:buFont typeface="Courier New" panose="02070309020205020404" pitchFamily="49" charset="0"/>
                <a:buChar char="o"/>
                <a:defRPr lang="en-US" sz="18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r>
                <a:rPr lang="en-US" b="1" i="0"/>
                <a:t>50% </a:t>
              </a:r>
              <a:endParaRPr lang="en-US" i="0" dirty="0"/>
            </a:p>
          </p:txBody>
        </p:sp>
        <p:sp>
          <p:nvSpPr>
            <p:cNvPr id="97" name="Text Placeholder 3"/>
            <p:cNvSpPr txBox="1">
              <a:spLocks/>
            </p:cNvSpPr>
            <p:nvPr/>
          </p:nvSpPr>
          <p:spPr>
            <a:xfrm>
              <a:off x="1507741" y="1915917"/>
              <a:ext cx="353092" cy="206984"/>
            </a:xfrm>
            <a:prstGeom prst="rect">
              <a:avLst/>
            </a:prstGeom>
          </p:spPr>
          <p:txBody>
            <a:bodyPr vert="horz" lIns="45720" tIns="45720" rIns="45720" bIns="45720" rtlCol="0" anchor="b" anchorCtr="0">
              <a:noAutofit/>
            </a:bodyPr>
            <a:lstStyle>
              <a:lvl1pPr marL="0" indent="0" algn="l" defTabSz="685800" rtl="0" eaLnBrk="1" latinLnBrk="0" hangingPunct="1">
                <a:spcBef>
                  <a:spcPct val="20000"/>
                </a:spcBef>
                <a:buClr>
                  <a:srgbClr val="2DAFD7"/>
                </a:buClr>
                <a:buFontTx/>
                <a:buNone/>
                <a:defRPr lang="en-US" sz="1000" b="0" i="1" kern="1200" smtClean="0">
                  <a:solidFill>
                    <a:schemeClr val="tx1"/>
                  </a:solidFill>
                  <a:latin typeface="Arial" panose="020B0604020202020204" pitchFamily="34" charset="0"/>
                  <a:ea typeface="+mj-ea"/>
                  <a:cs typeface="Arial" panose="020B0604020202020204" pitchFamily="34" charset="0"/>
                </a:defRPr>
              </a:lvl1pPr>
              <a:lvl2pPr marL="557213" indent="-214313"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2pPr>
              <a:lvl3pPr marL="942975" indent="-257175"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3pPr>
              <a:lvl4pPr marL="1200150" indent="-171450"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4pPr>
              <a:lvl5pPr marL="1543050" indent="-171450" algn="l" defTabSz="685800" rtl="0" eaLnBrk="1" latinLnBrk="0" hangingPunct="1">
                <a:spcBef>
                  <a:spcPct val="20000"/>
                </a:spcBef>
                <a:buClr>
                  <a:srgbClr val="2DAFD7"/>
                </a:buClr>
                <a:buFont typeface="Courier New" panose="02070309020205020404" pitchFamily="49" charset="0"/>
                <a:buChar char="o"/>
                <a:defRPr lang="en-US" sz="18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r>
                <a:rPr lang="en-US" b="1" i="0"/>
                <a:t>50% </a:t>
              </a:r>
              <a:endParaRPr lang="en-US" i="0" dirty="0"/>
            </a:p>
          </p:txBody>
        </p:sp>
      </p:grpSp>
      <p:grpSp>
        <p:nvGrpSpPr>
          <p:cNvPr id="98" name="Group 97"/>
          <p:cNvGrpSpPr>
            <a:grpSpLocks noChangeAspect="1"/>
          </p:cNvGrpSpPr>
          <p:nvPr/>
        </p:nvGrpSpPr>
        <p:grpSpPr>
          <a:xfrm>
            <a:off x="7906547" y="3522184"/>
            <a:ext cx="533255" cy="457200"/>
            <a:chOff x="7721421" y="4062491"/>
            <a:chExt cx="555313" cy="428101"/>
          </a:xfrm>
          <a:solidFill>
            <a:schemeClr val="accent5"/>
          </a:solidFill>
        </p:grpSpPr>
        <p:grpSp>
          <p:nvGrpSpPr>
            <p:cNvPr id="99" name="Group 109"/>
            <p:cNvGrpSpPr>
              <a:grpSpLocks noChangeAspect="1"/>
            </p:cNvGrpSpPr>
            <p:nvPr/>
          </p:nvGrpSpPr>
          <p:grpSpPr bwMode="auto">
            <a:xfrm>
              <a:off x="7769310" y="4213908"/>
              <a:ext cx="459535" cy="276684"/>
              <a:chOff x="1589" y="2899"/>
              <a:chExt cx="764" cy="460"/>
            </a:xfrm>
            <a:grpFill/>
          </p:grpSpPr>
          <p:sp>
            <p:nvSpPr>
              <p:cNvPr id="101" name="Oval 110"/>
              <p:cNvSpPr>
                <a:spLocks noChangeArrowheads="1"/>
              </p:cNvSpPr>
              <p:nvPr/>
            </p:nvSpPr>
            <p:spPr bwMode="auto">
              <a:xfrm>
                <a:off x="1806" y="2899"/>
                <a:ext cx="125" cy="1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111"/>
              <p:cNvSpPr>
                <a:spLocks/>
              </p:cNvSpPr>
              <p:nvPr/>
            </p:nvSpPr>
            <p:spPr bwMode="auto">
              <a:xfrm>
                <a:off x="1741" y="3039"/>
                <a:ext cx="255" cy="320"/>
              </a:xfrm>
              <a:custGeom>
                <a:avLst/>
                <a:gdLst>
                  <a:gd name="T0" fmla="*/ 179 w 182"/>
                  <a:gd name="T1" fmla="*/ 116 h 229"/>
                  <a:gd name="T2" fmla="*/ 148 w 182"/>
                  <a:gd name="T3" fmla="*/ 24 h 229"/>
                  <a:gd name="T4" fmla="*/ 91 w 182"/>
                  <a:gd name="T5" fmla="*/ 0 h 229"/>
                  <a:gd name="T6" fmla="*/ 34 w 182"/>
                  <a:gd name="T7" fmla="*/ 24 h 229"/>
                  <a:gd name="T8" fmla="*/ 3 w 182"/>
                  <a:gd name="T9" fmla="*/ 116 h 229"/>
                  <a:gd name="T10" fmla="*/ 13 w 182"/>
                  <a:gd name="T11" fmla="*/ 136 h 229"/>
                  <a:gd name="T12" fmla="*/ 33 w 182"/>
                  <a:gd name="T13" fmla="*/ 126 h 229"/>
                  <a:gd name="T14" fmla="*/ 42 w 182"/>
                  <a:gd name="T15" fmla="*/ 99 h 229"/>
                  <a:gd name="T16" fmla="*/ 64 w 182"/>
                  <a:gd name="T17" fmla="*/ 219 h 229"/>
                  <a:gd name="T18" fmla="*/ 72 w 182"/>
                  <a:gd name="T19" fmla="*/ 229 h 229"/>
                  <a:gd name="T20" fmla="*/ 109 w 182"/>
                  <a:gd name="T21" fmla="*/ 229 h 229"/>
                  <a:gd name="T22" fmla="*/ 118 w 182"/>
                  <a:gd name="T23" fmla="*/ 219 h 229"/>
                  <a:gd name="T24" fmla="*/ 139 w 182"/>
                  <a:gd name="T25" fmla="*/ 98 h 229"/>
                  <a:gd name="T26" fmla="*/ 149 w 182"/>
                  <a:gd name="T27" fmla="*/ 126 h 229"/>
                  <a:gd name="T28" fmla="*/ 169 w 182"/>
                  <a:gd name="T29" fmla="*/ 136 h 229"/>
                  <a:gd name="T30" fmla="*/ 179 w 182"/>
                  <a:gd name="T31" fmla="*/ 11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229">
                    <a:moveTo>
                      <a:pt x="179" y="116"/>
                    </a:moveTo>
                    <a:cubicBezTo>
                      <a:pt x="148" y="24"/>
                      <a:pt x="148" y="24"/>
                      <a:pt x="148" y="24"/>
                    </a:cubicBezTo>
                    <a:cubicBezTo>
                      <a:pt x="142" y="7"/>
                      <a:pt x="123" y="0"/>
                      <a:pt x="91" y="0"/>
                    </a:cubicBezTo>
                    <a:cubicBezTo>
                      <a:pt x="58" y="0"/>
                      <a:pt x="40" y="7"/>
                      <a:pt x="34" y="24"/>
                    </a:cubicBezTo>
                    <a:cubicBezTo>
                      <a:pt x="3" y="116"/>
                      <a:pt x="3" y="116"/>
                      <a:pt x="3" y="116"/>
                    </a:cubicBezTo>
                    <a:cubicBezTo>
                      <a:pt x="0" y="124"/>
                      <a:pt x="5" y="133"/>
                      <a:pt x="13" y="136"/>
                    </a:cubicBezTo>
                    <a:cubicBezTo>
                      <a:pt x="22" y="139"/>
                      <a:pt x="31" y="135"/>
                      <a:pt x="33" y="126"/>
                    </a:cubicBezTo>
                    <a:cubicBezTo>
                      <a:pt x="42" y="99"/>
                      <a:pt x="42" y="99"/>
                      <a:pt x="42" y="99"/>
                    </a:cubicBezTo>
                    <a:cubicBezTo>
                      <a:pt x="47" y="139"/>
                      <a:pt x="54" y="185"/>
                      <a:pt x="64" y="219"/>
                    </a:cubicBezTo>
                    <a:cubicBezTo>
                      <a:pt x="66" y="228"/>
                      <a:pt x="68" y="229"/>
                      <a:pt x="72" y="229"/>
                    </a:cubicBezTo>
                    <a:cubicBezTo>
                      <a:pt x="109" y="229"/>
                      <a:pt x="109" y="229"/>
                      <a:pt x="109" y="229"/>
                    </a:cubicBezTo>
                    <a:cubicBezTo>
                      <a:pt x="114" y="229"/>
                      <a:pt x="115" y="228"/>
                      <a:pt x="118" y="219"/>
                    </a:cubicBezTo>
                    <a:cubicBezTo>
                      <a:pt x="128" y="184"/>
                      <a:pt x="135" y="137"/>
                      <a:pt x="139" y="98"/>
                    </a:cubicBezTo>
                    <a:cubicBezTo>
                      <a:pt x="149" y="126"/>
                      <a:pt x="149" y="126"/>
                      <a:pt x="149" y="126"/>
                    </a:cubicBezTo>
                    <a:cubicBezTo>
                      <a:pt x="152" y="135"/>
                      <a:pt x="161" y="139"/>
                      <a:pt x="169" y="136"/>
                    </a:cubicBezTo>
                    <a:cubicBezTo>
                      <a:pt x="177" y="133"/>
                      <a:pt x="182" y="124"/>
                      <a:pt x="179"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Oval 112"/>
              <p:cNvSpPr>
                <a:spLocks noChangeArrowheads="1"/>
              </p:cNvSpPr>
              <p:nvPr/>
            </p:nvSpPr>
            <p:spPr bwMode="auto">
              <a:xfrm>
                <a:off x="2011" y="2899"/>
                <a:ext cx="124" cy="1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113"/>
              <p:cNvSpPr>
                <a:spLocks/>
              </p:cNvSpPr>
              <p:nvPr/>
            </p:nvSpPr>
            <p:spPr bwMode="auto">
              <a:xfrm>
                <a:off x="1947" y="3039"/>
                <a:ext cx="253" cy="320"/>
              </a:xfrm>
              <a:custGeom>
                <a:avLst/>
                <a:gdLst>
                  <a:gd name="T0" fmla="*/ 109 w 181"/>
                  <a:gd name="T1" fmla="*/ 229 h 229"/>
                  <a:gd name="T2" fmla="*/ 117 w 181"/>
                  <a:gd name="T3" fmla="*/ 219 h 229"/>
                  <a:gd name="T4" fmla="*/ 123 w 181"/>
                  <a:gd name="T5" fmla="*/ 188 h 229"/>
                  <a:gd name="T6" fmla="*/ 157 w 181"/>
                  <a:gd name="T7" fmla="*/ 188 h 229"/>
                  <a:gd name="T8" fmla="*/ 119 w 181"/>
                  <a:gd name="T9" fmla="*/ 76 h 229"/>
                  <a:gd name="T10" fmla="*/ 122 w 181"/>
                  <a:gd name="T11" fmla="*/ 68 h 229"/>
                  <a:gd name="T12" fmla="*/ 130 w 181"/>
                  <a:gd name="T13" fmla="*/ 72 h 229"/>
                  <a:gd name="T14" fmla="*/ 148 w 181"/>
                  <a:gd name="T15" fmla="*/ 126 h 229"/>
                  <a:gd name="T16" fmla="*/ 169 w 181"/>
                  <a:gd name="T17" fmla="*/ 136 h 229"/>
                  <a:gd name="T18" fmla="*/ 179 w 181"/>
                  <a:gd name="T19" fmla="*/ 116 h 229"/>
                  <a:gd name="T20" fmla="*/ 148 w 181"/>
                  <a:gd name="T21" fmla="*/ 24 h 229"/>
                  <a:gd name="T22" fmla="*/ 91 w 181"/>
                  <a:gd name="T23" fmla="*/ 0 h 229"/>
                  <a:gd name="T24" fmla="*/ 33 w 181"/>
                  <a:gd name="T25" fmla="*/ 24 h 229"/>
                  <a:gd name="T26" fmla="*/ 2 w 181"/>
                  <a:gd name="T27" fmla="*/ 116 h 229"/>
                  <a:gd name="T28" fmla="*/ 12 w 181"/>
                  <a:gd name="T29" fmla="*/ 136 h 229"/>
                  <a:gd name="T30" fmla="*/ 33 w 181"/>
                  <a:gd name="T31" fmla="*/ 126 h 229"/>
                  <a:gd name="T32" fmla="*/ 51 w 181"/>
                  <a:gd name="T33" fmla="*/ 72 h 229"/>
                  <a:gd name="T34" fmla="*/ 59 w 181"/>
                  <a:gd name="T35" fmla="*/ 68 h 229"/>
                  <a:gd name="T36" fmla="*/ 62 w 181"/>
                  <a:gd name="T37" fmla="*/ 76 h 229"/>
                  <a:gd name="T38" fmla="*/ 24 w 181"/>
                  <a:gd name="T39" fmla="*/ 188 h 229"/>
                  <a:gd name="T40" fmla="*/ 58 w 181"/>
                  <a:gd name="T41" fmla="*/ 188 h 229"/>
                  <a:gd name="T42" fmla="*/ 64 w 181"/>
                  <a:gd name="T43" fmla="*/ 219 h 229"/>
                  <a:gd name="T44" fmla="*/ 72 w 181"/>
                  <a:gd name="T45" fmla="*/ 229 h 229"/>
                  <a:gd name="T46" fmla="*/ 109 w 181"/>
                  <a:gd name="T47"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29">
                    <a:moveTo>
                      <a:pt x="109" y="229"/>
                    </a:moveTo>
                    <a:cubicBezTo>
                      <a:pt x="114" y="229"/>
                      <a:pt x="116" y="228"/>
                      <a:pt x="117" y="219"/>
                    </a:cubicBezTo>
                    <a:cubicBezTo>
                      <a:pt x="119" y="210"/>
                      <a:pt x="121" y="199"/>
                      <a:pt x="123" y="188"/>
                    </a:cubicBezTo>
                    <a:cubicBezTo>
                      <a:pt x="157" y="188"/>
                      <a:pt x="157" y="188"/>
                      <a:pt x="157" y="188"/>
                    </a:cubicBezTo>
                    <a:cubicBezTo>
                      <a:pt x="119" y="76"/>
                      <a:pt x="119" y="76"/>
                      <a:pt x="119" y="76"/>
                    </a:cubicBezTo>
                    <a:cubicBezTo>
                      <a:pt x="118" y="73"/>
                      <a:pt x="119" y="69"/>
                      <a:pt x="122" y="68"/>
                    </a:cubicBezTo>
                    <a:cubicBezTo>
                      <a:pt x="126" y="67"/>
                      <a:pt x="129" y="69"/>
                      <a:pt x="130" y="72"/>
                    </a:cubicBezTo>
                    <a:cubicBezTo>
                      <a:pt x="148" y="126"/>
                      <a:pt x="148" y="126"/>
                      <a:pt x="148" y="126"/>
                    </a:cubicBezTo>
                    <a:cubicBezTo>
                      <a:pt x="151" y="135"/>
                      <a:pt x="160" y="139"/>
                      <a:pt x="169" y="136"/>
                    </a:cubicBezTo>
                    <a:cubicBezTo>
                      <a:pt x="177" y="133"/>
                      <a:pt x="181" y="124"/>
                      <a:pt x="179" y="116"/>
                    </a:cubicBezTo>
                    <a:cubicBezTo>
                      <a:pt x="148" y="24"/>
                      <a:pt x="148" y="24"/>
                      <a:pt x="148" y="24"/>
                    </a:cubicBezTo>
                    <a:cubicBezTo>
                      <a:pt x="145" y="14"/>
                      <a:pt x="121" y="0"/>
                      <a:pt x="91" y="0"/>
                    </a:cubicBezTo>
                    <a:cubicBezTo>
                      <a:pt x="60" y="0"/>
                      <a:pt x="36" y="14"/>
                      <a:pt x="33" y="24"/>
                    </a:cubicBezTo>
                    <a:cubicBezTo>
                      <a:pt x="2" y="116"/>
                      <a:pt x="2" y="116"/>
                      <a:pt x="2" y="116"/>
                    </a:cubicBezTo>
                    <a:cubicBezTo>
                      <a:pt x="0" y="124"/>
                      <a:pt x="4" y="133"/>
                      <a:pt x="12" y="136"/>
                    </a:cubicBezTo>
                    <a:cubicBezTo>
                      <a:pt x="21" y="139"/>
                      <a:pt x="30" y="135"/>
                      <a:pt x="33" y="126"/>
                    </a:cubicBezTo>
                    <a:cubicBezTo>
                      <a:pt x="51" y="72"/>
                      <a:pt x="51" y="72"/>
                      <a:pt x="51" y="72"/>
                    </a:cubicBezTo>
                    <a:cubicBezTo>
                      <a:pt x="52" y="69"/>
                      <a:pt x="55" y="67"/>
                      <a:pt x="59" y="68"/>
                    </a:cubicBezTo>
                    <a:cubicBezTo>
                      <a:pt x="62" y="69"/>
                      <a:pt x="63" y="73"/>
                      <a:pt x="62" y="76"/>
                    </a:cubicBezTo>
                    <a:cubicBezTo>
                      <a:pt x="24" y="188"/>
                      <a:pt x="24" y="188"/>
                      <a:pt x="24" y="188"/>
                    </a:cubicBezTo>
                    <a:cubicBezTo>
                      <a:pt x="58" y="188"/>
                      <a:pt x="58" y="188"/>
                      <a:pt x="58" y="188"/>
                    </a:cubicBezTo>
                    <a:cubicBezTo>
                      <a:pt x="60" y="199"/>
                      <a:pt x="62" y="210"/>
                      <a:pt x="64" y="219"/>
                    </a:cubicBezTo>
                    <a:cubicBezTo>
                      <a:pt x="65" y="228"/>
                      <a:pt x="67" y="229"/>
                      <a:pt x="72" y="229"/>
                    </a:cubicBezTo>
                    <a:cubicBezTo>
                      <a:pt x="72" y="229"/>
                      <a:pt x="109" y="229"/>
                      <a:pt x="109"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114"/>
              <p:cNvSpPr>
                <a:spLocks noEditPoints="1"/>
              </p:cNvSpPr>
              <p:nvPr/>
            </p:nvSpPr>
            <p:spPr bwMode="auto">
              <a:xfrm>
                <a:off x="2158" y="3039"/>
                <a:ext cx="195" cy="320"/>
              </a:xfrm>
              <a:custGeom>
                <a:avLst/>
                <a:gdLst>
                  <a:gd name="T0" fmla="*/ 76 w 140"/>
                  <a:gd name="T1" fmla="*/ 62 h 229"/>
                  <a:gd name="T2" fmla="*/ 45 w 140"/>
                  <a:gd name="T3" fmla="*/ 31 h 229"/>
                  <a:gd name="T4" fmla="*/ 76 w 140"/>
                  <a:gd name="T5" fmla="*/ 0 h 229"/>
                  <a:gd name="T6" fmla="*/ 107 w 140"/>
                  <a:gd name="T7" fmla="*/ 31 h 229"/>
                  <a:gd name="T8" fmla="*/ 76 w 140"/>
                  <a:gd name="T9" fmla="*/ 62 h 229"/>
                  <a:gd name="T10" fmla="*/ 138 w 140"/>
                  <a:gd name="T11" fmla="*/ 150 h 229"/>
                  <a:gd name="T12" fmla="*/ 120 w 140"/>
                  <a:gd name="T13" fmla="*/ 95 h 229"/>
                  <a:gd name="T14" fmla="*/ 76 w 140"/>
                  <a:gd name="T15" fmla="*/ 68 h 229"/>
                  <a:gd name="T16" fmla="*/ 47 w 140"/>
                  <a:gd name="T17" fmla="*/ 78 h 229"/>
                  <a:gd name="T18" fmla="*/ 6 w 140"/>
                  <a:gd name="T19" fmla="*/ 114 h 229"/>
                  <a:gd name="T20" fmla="*/ 5 w 140"/>
                  <a:gd name="T21" fmla="*/ 131 h 229"/>
                  <a:gd name="T22" fmla="*/ 22 w 140"/>
                  <a:gd name="T23" fmla="*/ 132 h 229"/>
                  <a:gd name="T24" fmla="*/ 43 w 140"/>
                  <a:gd name="T25" fmla="*/ 113 h 229"/>
                  <a:gd name="T26" fmla="*/ 56 w 140"/>
                  <a:gd name="T27" fmla="*/ 222 h 229"/>
                  <a:gd name="T28" fmla="*/ 62 w 140"/>
                  <a:gd name="T29" fmla="*/ 229 h 229"/>
                  <a:gd name="T30" fmla="*/ 90 w 140"/>
                  <a:gd name="T31" fmla="*/ 229 h 229"/>
                  <a:gd name="T32" fmla="*/ 90 w 140"/>
                  <a:gd name="T33" fmla="*/ 229 h 229"/>
                  <a:gd name="T34" fmla="*/ 90 w 140"/>
                  <a:gd name="T35" fmla="*/ 229 h 229"/>
                  <a:gd name="T36" fmla="*/ 96 w 140"/>
                  <a:gd name="T37" fmla="*/ 222 h 229"/>
                  <a:gd name="T38" fmla="*/ 109 w 140"/>
                  <a:gd name="T39" fmla="*/ 133 h 229"/>
                  <a:gd name="T40" fmla="*/ 117 w 140"/>
                  <a:gd name="T41" fmla="*/ 157 h 229"/>
                  <a:gd name="T42" fmla="*/ 131 w 140"/>
                  <a:gd name="T43" fmla="*/ 164 h 229"/>
                  <a:gd name="T44" fmla="*/ 138 w 140"/>
                  <a:gd name="T45" fmla="*/ 15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0" h="229">
                    <a:moveTo>
                      <a:pt x="76" y="62"/>
                    </a:moveTo>
                    <a:cubicBezTo>
                      <a:pt x="59" y="62"/>
                      <a:pt x="45" y="48"/>
                      <a:pt x="45" y="31"/>
                    </a:cubicBezTo>
                    <a:cubicBezTo>
                      <a:pt x="45" y="14"/>
                      <a:pt x="59" y="0"/>
                      <a:pt x="76" y="0"/>
                    </a:cubicBezTo>
                    <a:cubicBezTo>
                      <a:pt x="93" y="0"/>
                      <a:pt x="107" y="14"/>
                      <a:pt x="107" y="31"/>
                    </a:cubicBezTo>
                    <a:cubicBezTo>
                      <a:pt x="107" y="48"/>
                      <a:pt x="93" y="62"/>
                      <a:pt x="76" y="62"/>
                    </a:cubicBezTo>
                    <a:close/>
                    <a:moveTo>
                      <a:pt x="138" y="150"/>
                    </a:moveTo>
                    <a:cubicBezTo>
                      <a:pt x="120" y="95"/>
                      <a:pt x="120" y="95"/>
                      <a:pt x="120" y="95"/>
                    </a:cubicBezTo>
                    <a:cubicBezTo>
                      <a:pt x="115" y="79"/>
                      <a:pt x="104" y="68"/>
                      <a:pt x="76" y="68"/>
                    </a:cubicBezTo>
                    <a:cubicBezTo>
                      <a:pt x="63" y="68"/>
                      <a:pt x="52" y="74"/>
                      <a:pt x="47" y="78"/>
                    </a:cubicBezTo>
                    <a:cubicBezTo>
                      <a:pt x="6" y="114"/>
                      <a:pt x="6" y="114"/>
                      <a:pt x="6" y="114"/>
                    </a:cubicBezTo>
                    <a:cubicBezTo>
                      <a:pt x="1" y="118"/>
                      <a:pt x="0" y="126"/>
                      <a:pt x="5" y="131"/>
                    </a:cubicBezTo>
                    <a:cubicBezTo>
                      <a:pt x="9" y="136"/>
                      <a:pt x="17" y="136"/>
                      <a:pt x="22" y="132"/>
                    </a:cubicBezTo>
                    <a:cubicBezTo>
                      <a:pt x="43" y="113"/>
                      <a:pt x="43" y="113"/>
                      <a:pt x="43" y="113"/>
                    </a:cubicBezTo>
                    <a:cubicBezTo>
                      <a:pt x="45" y="149"/>
                      <a:pt x="51" y="196"/>
                      <a:pt x="56" y="222"/>
                    </a:cubicBezTo>
                    <a:cubicBezTo>
                      <a:pt x="57" y="228"/>
                      <a:pt x="59" y="229"/>
                      <a:pt x="62" y="229"/>
                    </a:cubicBezTo>
                    <a:cubicBezTo>
                      <a:pt x="62" y="229"/>
                      <a:pt x="90" y="229"/>
                      <a:pt x="90" y="229"/>
                    </a:cubicBezTo>
                    <a:cubicBezTo>
                      <a:pt x="90" y="229"/>
                      <a:pt x="90" y="229"/>
                      <a:pt x="90" y="229"/>
                    </a:cubicBezTo>
                    <a:cubicBezTo>
                      <a:pt x="90" y="229"/>
                      <a:pt x="90" y="229"/>
                      <a:pt x="90" y="229"/>
                    </a:cubicBezTo>
                    <a:cubicBezTo>
                      <a:pt x="93" y="229"/>
                      <a:pt x="94" y="228"/>
                      <a:pt x="96" y="222"/>
                    </a:cubicBezTo>
                    <a:cubicBezTo>
                      <a:pt x="100" y="198"/>
                      <a:pt x="105" y="162"/>
                      <a:pt x="109" y="133"/>
                    </a:cubicBezTo>
                    <a:cubicBezTo>
                      <a:pt x="117" y="157"/>
                      <a:pt x="117" y="157"/>
                      <a:pt x="117" y="157"/>
                    </a:cubicBezTo>
                    <a:cubicBezTo>
                      <a:pt x="119" y="163"/>
                      <a:pt x="126" y="166"/>
                      <a:pt x="131" y="164"/>
                    </a:cubicBezTo>
                    <a:cubicBezTo>
                      <a:pt x="137" y="162"/>
                      <a:pt x="140" y="156"/>
                      <a:pt x="138"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Freeform 115"/>
              <p:cNvSpPr>
                <a:spLocks noEditPoints="1"/>
              </p:cNvSpPr>
              <p:nvPr/>
            </p:nvSpPr>
            <p:spPr bwMode="auto">
              <a:xfrm>
                <a:off x="1589" y="3039"/>
                <a:ext cx="196" cy="320"/>
              </a:xfrm>
              <a:custGeom>
                <a:avLst/>
                <a:gdLst>
                  <a:gd name="T0" fmla="*/ 64 w 140"/>
                  <a:gd name="T1" fmla="*/ 62 h 229"/>
                  <a:gd name="T2" fmla="*/ 95 w 140"/>
                  <a:gd name="T3" fmla="*/ 31 h 229"/>
                  <a:gd name="T4" fmla="*/ 64 w 140"/>
                  <a:gd name="T5" fmla="*/ 0 h 229"/>
                  <a:gd name="T6" fmla="*/ 33 w 140"/>
                  <a:gd name="T7" fmla="*/ 31 h 229"/>
                  <a:gd name="T8" fmla="*/ 64 w 140"/>
                  <a:gd name="T9" fmla="*/ 62 h 229"/>
                  <a:gd name="T10" fmla="*/ 134 w 140"/>
                  <a:gd name="T11" fmla="*/ 112 h 229"/>
                  <a:gd name="T12" fmla="*/ 92 w 140"/>
                  <a:gd name="T13" fmla="*/ 80 h 229"/>
                  <a:gd name="T14" fmla="*/ 59 w 140"/>
                  <a:gd name="T15" fmla="*/ 68 h 229"/>
                  <a:gd name="T16" fmla="*/ 23 w 140"/>
                  <a:gd name="T17" fmla="*/ 85 h 229"/>
                  <a:gd name="T18" fmla="*/ 2 w 140"/>
                  <a:gd name="T19" fmla="*/ 150 h 229"/>
                  <a:gd name="T20" fmla="*/ 9 w 140"/>
                  <a:gd name="T21" fmla="*/ 164 h 229"/>
                  <a:gd name="T22" fmla="*/ 23 w 140"/>
                  <a:gd name="T23" fmla="*/ 157 h 229"/>
                  <a:gd name="T24" fmla="*/ 27 w 140"/>
                  <a:gd name="T25" fmla="*/ 146 h 229"/>
                  <a:gd name="T26" fmla="*/ 35 w 140"/>
                  <a:gd name="T27" fmla="*/ 118 h 229"/>
                  <a:gd name="T28" fmla="*/ 40 w 140"/>
                  <a:gd name="T29" fmla="*/ 116 h 229"/>
                  <a:gd name="T30" fmla="*/ 43 w 140"/>
                  <a:gd name="T31" fmla="*/ 121 h 229"/>
                  <a:gd name="T32" fmla="*/ 19 w 140"/>
                  <a:gd name="T33" fmla="*/ 200 h 229"/>
                  <a:gd name="T34" fmla="*/ 18 w 140"/>
                  <a:gd name="T35" fmla="*/ 200 h 229"/>
                  <a:gd name="T36" fmla="*/ 41 w 140"/>
                  <a:gd name="T37" fmla="*/ 200 h 229"/>
                  <a:gd name="T38" fmla="*/ 44 w 140"/>
                  <a:gd name="T39" fmla="*/ 222 h 229"/>
                  <a:gd name="T40" fmla="*/ 50 w 140"/>
                  <a:gd name="T41" fmla="*/ 229 h 229"/>
                  <a:gd name="T42" fmla="*/ 50 w 140"/>
                  <a:gd name="T43" fmla="*/ 229 h 229"/>
                  <a:gd name="T44" fmla="*/ 50 w 140"/>
                  <a:gd name="T45" fmla="*/ 229 h 229"/>
                  <a:gd name="T46" fmla="*/ 78 w 140"/>
                  <a:gd name="T47" fmla="*/ 229 h 229"/>
                  <a:gd name="T48" fmla="*/ 84 w 140"/>
                  <a:gd name="T49" fmla="*/ 222 h 229"/>
                  <a:gd name="T50" fmla="*/ 87 w 140"/>
                  <a:gd name="T51" fmla="*/ 200 h 229"/>
                  <a:gd name="T52" fmla="*/ 110 w 140"/>
                  <a:gd name="T53" fmla="*/ 200 h 229"/>
                  <a:gd name="T54" fmla="*/ 110 w 140"/>
                  <a:gd name="T55" fmla="*/ 200 h 229"/>
                  <a:gd name="T56" fmla="*/ 85 w 140"/>
                  <a:gd name="T57" fmla="*/ 121 h 229"/>
                  <a:gd name="T58" fmla="*/ 92 w 140"/>
                  <a:gd name="T59" fmla="*/ 115 h 229"/>
                  <a:gd name="T60" fmla="*/ 121 w 140"/>
                  <a:gd name="T61" fmla="*/ 132 h 229"/>
                  <a:gd name="T62" fmla="*/ 135 w 140"/>
                  <a:gd name="T63" fmla="*/ 129 h 229"/>
                  <a:gd name="T64" fmla="*/ 134 w 140"/>
                  <a:gd name="T65" fmla="*/ 11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29">
                    <a:moveTo>
                      <a:pt x="64" y="62"/>
                    </a:moveTo>
                    <a:cubicBezTo>
                      <a:pt x="81" y="62"/>
                      <a:pt x="95" y="48"/>
                      <a:pt x="95" y="31"/>
                    </a:cubicBezTo>
                    <a:cubicBezTo>
                      <a:pt x="95" y="14"/>
                      <a:pt x="81" y="0"/>
                      <a:pt x="64" y="0"/>
                    </a:cubicBezTo>
                    <a:cubicBezTo>
                      <a:pt x="47" y="0"/>
                      <a:pt x="33" y="14"/>
                      <a:pt x="33" y="31"/>
                    </a:cubicBezTo>
                    <a:cubicBezTo>
                      <a:pt x="33" y="48"/>
                      <a:pt x="47" y="62"/>
                      <a:pt x="64" y="62"/>
                    </a:cubicBezTo>
                    <a:close/>
                    <a:moveTo>
                      <a:pt x="134" y="112"/>
                    </a:moveTo>
                    <a:cubicBezTo>
                      <a:pt x="134" y="112"/>
                      <a:pt x="101" y="88"/>
                      <a:pt x="92" y="80"/>
                    </a:cubicBezTo>
                    <a:cubicBezTo>
                      <a:pt x="82" y="73"/>
                      <a:pt x="75" y="68"/>
                      <a:pt x="59" y="68"/>
                    </a:cubicBezTo>
                    <a:cubicBezTo>
                      <a:pt x="37" y="68"/>
                      <a:pt x="25" y="78"/>
                      <a:pt x="23" y="85"/>
                    </a:cubicBezTo>
                    <a:cubicBezTo>
                      <a:pt x="2" y="150"/>
                      <a:pt x="2" y="150"/>
                      <a:pt x="2" y="150"/>
                    </a:cubicBezTo>
                    <a:cubicBezTo>
                      <a:pt x="0" y="156"/>
                      <a:pt x="3" y="162"/>
                      <a:pt x="9" y="164"/>
                    </a:cubicBezTo>
                    <a:cubicBezTo>
                      <a:pt x="14" y="166"/>
                      <a:pt x="21" y="163"/>
                      <a:pt x="23" y="157"/>
                    </a:cubicBezTo>
                    <a:cubicBezTo>
                      <a:pt x="27" y="146"/>
                      <a:pt x="27" y="146"/>
                      <a:pt x="27" y="146"/>
                    </a:cubicBezTo>
                    <a:cubicBezTo>
                      <a:pt x="35" y="118"/>
                      <a:pt x="35" y="118"/>
                      <a:pt x="35" y="118"/>
                    </a:cubicBezTo>
                    <a:cubicBezTo>
                      <a:pt x="36" y="116"/>
                      <a:pt x="38" y="115"/>
                      <a:pt x="40" y="116"/>
                    </a:cubicBezTo>
                    <a:cubicBezTo>
                      <a:pt x="42" y="116"/>
                      <a:pt x="44" y="119"/>
                      <a:pt x="43" y="121"/>
                    </a:cubicBezTo>
                    <a:cubicBezTo>
                      <a:pt x="19" y="200"/>
                      <a:pt x="19" y="200"/>
                      <a:pt x="19" y="200"/>
                    </a:cubicBezTo>
                    <a:cubicBezTo>
                      <a:pt x="18" y="200"/>
                      <a:pt x="18" y="200"/>
                      <a:pt x="18" y="200"/>
                    </a:cubicBezTo>
                    <a:cubicBezTo>
                      <a:pt x="41" y="200"/>
                      <a:pt x="41" y="200"/>
                      <a:pt x="41" y="200"/>
                    </a:cubicBezTo>
                    <a:cubicBezTo>
                      <a:pt x="42" y="208"/>
                      <a:pt x="43" y="215"/>
                      <a:pt x="44" y="222"/>
                    </a:cubicBezTo>
                    <a:cubicBezTo>
                      <a:pt x="46" y="228"/>
                      <a:pt x="47" y="229"/>
                      <a:pt x="50" y="229"/>
                    </a:cubicBezTo>
                    <a:cubicBezTo>
                      <a:pt x="50" y="229"/>
                      <a:pt x="50" y="229"/>
                      <a:pt x="50" y="229"/>
                    </a:cubicBezTo>
                    <a:cubicBezTo>
                      <a:pt x="50" y="229"/>
                      <a:pt x="50" y="229"/>
                      <a:pt x="50" y="229"/>
                    </a:cubicBezTo>
                    <a:cubicBezTo>
                      <a:pt x="50" y="229"/>
                      <a:pt x="78" y="229"/>
                      <a:pt x="78" y="229"/>
                    </a:cubicBezTo>
                    <a:cubicBezTo>
                      <a:pt x="81" y="229"/>
                      <a:pt x="83" y="228"/>
                      <a:pt x="84" y="222"/>
                    </a:cubicBezTo>
                    <a:cubicBezTo>
                      <a:pt x="85" y="216"/>
                      <a:pt x="86" y="208"/>
                      <a:pt x="87" y="200"/>
                    </a:cubicBezTo>
                    <a:cubicBezTo>
                      <a:pt x="110" y="200"/>
                      <a:pt x="110" y="200"/>
                      <a:pt x="110" y="200"/>
                    </a:cubicBezTo>
                    <a:cubicBezTo>
                      <a:pt x="110" y="200"/>
                      <a:pt x="110" y="200"/>
                      <a:pt x="110" y="200"/>
                    </a:cubicBezTo>
                    <a:cubicBezTo>
                      <a:pt x="85" y="121"/>
                      <a:pt x="85" y="121"/>
                      <a:pt x="85" y="121"/>
                    </a:cubicBezTo>
                    <a:cubicBezTo>
                      <a:pt x="83" y="115"/>
                      <a:pt x="86" y="112"/>
                      <a:pt x="92" y="115"/>
                    </a:cubicBezTo>
                    <a:cubicBezTo>
                      <a:pt x="121" y="132"/>
                      <a:pt x="121" y="132"/>
                      <a:pt x="121" y="132"/>
                    </a:cubicBezTo>
                    <a:cubicBezTo>
                      <a:pt x="126" y="135"/>
                      <a:pt x="132" y="133"/>
                      <a:pt x="135" y="129"/>
                    </a:cubicBezTo>
                    <a:cubicBezTo>
                      <a:pt x="140" y="124"/>
                      <a:pt x="139" y="116"/>
                      <a:pt x="13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0" name="Freeform 21"/>
            <p:cNvSpPr>
              <a:spLocks/>
            </p:cNvSpPr>
            <p:nvPr/>
          </p:nvSpPr>
          <p:spPr bwMode="auto">
            <a:xfrm>
              <a:off x="7721421" y="4062491"/>
              <a:ext cx="555313" cy="212376"/>
            </a:xfrm>
            <a:custGeom>
              <a:avLst/>
              <a:gdLst>
                <a:gd name="T0" fmla="*/ 259 w 270"/>
                <a:gd name="T1" fmla="*/ 69 h 103"/>
                <a:gd name="T2" fmla="*/ 139 w 270"/>
                <a:gd name="T3" fmla="*/ 0 h 103"/>
                <a:gd name="T4" fmla="*/ 15 w 270"/>
                <a:gd name="T5" fmla="*/ 67 h 103"/>
                <a:gd name="T6" fmla="*/ 8 w 270"/>
                <a:gd name="T7" fmla="*/ 103 h 103"/>
                <a:gd name="T8" fmla="*/ 138 w 270"/>
                <a:gd name="T9" fmla="*/ 34 h 103"/>
                <a:gd name="T10" fmla="*/ 263 w 270"/>
                <a:gd name="T11" fmla="*/ 103 h 103"/>
                <a:gd name="T12" fmla="*/ 259 w 270"/>
                <a:gd name="T13" fmla="*/ 69 h 103"/>
              </a:gdLst>
              <a:ahLst/>
              <a:cxnLst>
                <a:cxn ang="0">
                  <a:pos x="T0" y="T1"/>
                </a:cxn>
                <a:cxn ang="0">
                  <a:pos x="T2" y="T3"/>
                </a:cxn>
                <a:cxn ang="0">
                  <a:pos x="T4" y="T5"/>
                </a:cxn>
                <a:cxn ang="0">
                  <a:pos x="T6" y="T7"/>
                </a:cxn>
                <a:cxn ang="0">
                  <a:pos x="T8" y="T9"/>
                </a:cxn>
                <a:cxn ang="0">
                  <a:pos x="T10" y="T11"/>
                </a:cxn>
                <a:cxn ang="0">
                  <a:pos x="T12" y="T13"/>
                </a:cxn>
              </a:cxnLst>
              <a:rect l="0" t="0" r="r" b="b"/>
              <a:pathLst>
                <a:path w="270" h="103">
                  <a:moveTo>
                    <a:pt x="259" y="69"/>
                  </a:moveTo>
                  <a:cubicBezTo>
                    <a:pt x="247" y="59"/>
                    <a:pt x="139" y="0"/>
                    <a:pt x="139" y="0"/>
                  </a:cubicBezTo>
                  <a:cubicBezTo>
                    <a:pt x="139" y="0"/>
                    <a:pt x="28" y="59"/>
                    <a:pt x="15" y="67"/>
                  </a:cubicBezTo>
                  <a:cubicBezTo>
                    <a:pt x="0" y="76"/>
                    <a:pt x="8" y="103"/>
                    <a:pt x="8" y="103"/>
                  </a:cubicBezTo>
                  <a:cubicBezTo>
                    <a:pt x="138" y="34"/>
                    <a:pt x="138" y="34"/>
                    <a:pt x="138" y="34"/>
                  </a:cubicBezTo>
                  <a:cubicBezTo>
                    <a:pt x="263" y="103"/>
                    <a:pt x="263" y="103"/>
                    <a:pt x="263" y="103"/>
                  </a:cubicBezTo>
                  <a:cubicBezTo>
                    <a:pt x="263" y="103"/>
                    <a:pt x="270" y="79"/>
                    <a:pt x="259" y="69"/>
                  </a:cubicBezTo>
                  <a:close/>
                </a:path>
              </a:pathLst>
            </a:custGeom>
            <a:grpFill/>
            <a:ln>
              <a:noFill/>
            </a:ln>
          </p:spPr>
          <p:txBody>
            <a:bodyPr vert="horz" wrap="square" lIns="91440" tIns="45720" rIns="91440" bIns="45720" numCol="1" anchor="ctr" anchorCtr="0" compatLnSpc="1">
              <a:prstTxWarp prst="textNoShape">
                <a:avLst/>
              </a:prstTxWarp>
            </a:bodyPr>
            <a:lstStyle/>
            <a:p>
              <a:endParaRPr lang="en-US" sz="2000" dirty="0"/>
            </a:p>
          </p:txBody>
        </p:sp>
      </p:grpSp>
      <p:grpSp>
        <p:nvGrpSpPr>
          <p:cNvPr id="107" name="Group 106"/>
          <p:cNvGrpSpPr>
            <a:grpSpLocks noChangeAspect="1"/>
          </p:cNvGrpSpPr>
          <p:nvPr/>
        </p:nvGrpSpPr>
        <p:grpSpPr>
          <a:xfrm>
            <a:off x="5119286" y="3522184"/>
            <a:ext cx="533255" cy="457200"/>
            <a:chOff x="7721421" y="4062491"/>
            <a:chExt cx="555313" cy="428101"/>
          </a:xfrm>
          <a:solidFill>
            <a:schemeClr val="accent4"/>
          </a:solidFill>
        </p:grpSpPr>
        <p:grpSp>
          <p:nvGrpSpPr>
            <p:cNvPr id="108" name="Group 109"/>
            <p:cNvGrpSpPr>
              <a:grpSpLocks noChangeAspect="1"/>
            </p:cNvGrpSpPr>
            <p:nvPr/>
          </p:nvGrpSpPr>
          <p:grpSpPr bwMode="auto">
            <a:xfrm>
              <a:off x="7769310" y="4213908"/>
              <a:ext cx="459535" cy="276684"/>
              <a:chOff x="1589" y="2899"/>
              <a:chExt cx="764" cy="460"/>
            </a:xfrm>
            <a:grpFill/>
          </p:grpSpPr>
          <p:sp>
            <p:nvSpPr>
              <p:cNvPr id="110" name="Oval 110"/>
              <p:cNvSpPr>
                <a:spLocks noChangeArrowheads="1"/>
              </p:cNvSpPr>
              <p:nvPr/>
            </p:nvSpPr>
            <p:spPr bwMode="auto">
              <a:xfrm>
                <a:off x="1806" y="2899"/>
                <a:ext cx="125" cy="1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 name="Freeform 111"/>
              <p:cNvSpPr>
                <a:spLocks/>
              </p:cNvSpPr>
              <p:nvPr/>
            </p:nvSpPr>
            <p:spPr bwMode="auto">
              <a:xfrm>
                <a:off x="1741" y="3039"/>
                <a:ext cx="255" cy="320"/>
              </a:xfrm>
              <a:custGeom>
                <a:avLst/>
                <a:gdLst>
                  <a:gd name="T0" fmla="*/ 179 w 182"/>
                  <a:gd name="T1" fmla="*/ 116 h 229"/>
                  <a:gd name="T2" fmla="*/ 148 w 182"/>
                  <a:gd name="T3" fmla="*/ 24 h 229"/>
                  <a:gd name="T4" fmla="*/ 91 w 182"/>
                  <a:gd name="T5" fmla="*/ 0 h 229"/>
                  <a:gd name="T6" fmla="*/ 34 w 182"/>
                  <a:gd name="T7" fmla="*/ 24 h 229"/>
                  <a:gd name="T8" fmla="*/ 3 w 182"/>
                  <a:gd name="T9" fmla="*/ 116 h 229"/>
                  <a:gd name="T10" fmla="*/ 13 w 182"/>
                  <a:gd name="T11" fmla="*/ 136 h 229"/>
                  <a:gd name="T12" fmla="*/ 33 w 182"/>
                  <a:gd name="T13" fmla="*/ 126 h 229"/>
                  <a:gd name="T14" fmla="*/ 42 w 182"/>
                  <a:gd name="T15" fmla="*/ 99 h 229"/>
                  <a:gd name="T16" fmla="*/ 64 w 182"/>
                  <a:gd name="T17" fmla="*/ 219 h 229"/>
                  <a:gd name="T18" fmla="*/ 72 w 182"/>
                  <a:gd name="T19" fmla="*/ 229 h 229"/>
                  <a:gd name="T20" fmla="*/ 109 w 182"/>
                  <a:gd name="T21" fmla="*/ 229 h 229"/>
                  <a:gd name="T22" fmla="*/ 118 w 182"/>
                  <a:gd name="T23" fmla="*/ 219 h 229"/>
                  <a:gd name="T24" fmla="*/ 139 w 182"/>
                  <a:gd name="T25" fmla="*/ 98 h 229"/>
                  <a:gd name="T26" fmla="*/ 149 w 182"/>
                  <a:gd name="T27" fmla="*/ 126 h 229"/>
                  <a:gd name="T28" fmla="*/ 169 w 182"/>
                  <a:gd name="T29" fmla="*/ 136 h 229"/>
                  <a:gd name="T30" fmla="*/ 179 w 182"/>
                  <a:gd name="T31" fmla="*/ 11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229">
                    <a:moveTo>
                      <a:pt x="179" y="116"/>
                    </a:moveTo>
                    <a:cubicBezTo>
                      <a:pt x="148" y="24"/>
                      <a:pt x="148" y="24"/>
                      <a:pt x="148" y="24"/>
                    </a:cubicBezTo>
                    <a:cubicBezTo>
                      <a:pt x="142" y="7"/>
                      <a:pt x="123" y="0"/>
                      <a:pt x="91" y="0"/>
                    </a:cubicBezTo>
                    <a:cubicBezTo>
                      <a:pt x="58" y="0"/>
                      <a:pt x="40" y="7"/>
                      <a:pt x="34" y="24"/>
                    </a:cubicBezTo>
                    <a:cubicBezTo>
                      <a:pt x="3" y="116"/>
                      <a:pt x="3" y="116"/>
                      <a:pt x="3" y="116"/>
                    </a:cubicBezTo>
                    <a:cubicBezTo>
                      <a:pt x="0" y="124"/>
                      <a:pt x="5" y="133"/>
                      <a:pt x="13" y="136"/>
                    </a:cubicBezTo>
                    <a:cubicBezTo>
                      <a:pt x="22" y="139"/>
                      <a:pt x="31" y="135"/>
                      <a:pt x="33" y="126"/>
                    </a:cubicBezTo>
                    <a:cubicBezTo>
                      <a:pt x="42" y="99"/>
                      <a:pt x="42" y="99"/>
                      <a:pt x="42" y="99"/>
                    </a:cubicBezTo>
                    <a:cubicBezTo>
                      <a:pt x="47" y="139"/>
                      <a:pt x="54" y="185"/>
                      <a:pt x="64" y="219"/>
                    </a:cubicBezTo>
                    <a:cubicBezTo>
                      <a:pt x="66" y="228"/>
                      <a:pt x="68" y="229"/>
                      <a:pt x="72" y="229"/>
                    </a:cubicBezTo>
                    <a:cubicBezTo>
                      <a:pt x="109" y="229"/>
                      <a:pt x="109" y="229"/>
                      <a:pt x="109" y="229"/>
                    </a:cubicBezTo>
                    <a:cubicBezTo>
                      <a:pt x="114" y="229"/>
                      <a:pt x="115" y="228"/>
                      <a:pt x="118" y="219"/>
                    </a:cubicBezTo>
                    <a:cubicBezTo>
                      <a:pt x="128" y="184"/>
                      <a:pt x="135" y="137"/>
                      <a:pt x="139" y="98"/>
                    </a:cubicBezTo>
                    <a:cubicBezTo>
                      <a:pt x="149" y="126"/>
                      <a:pt x="149" y="126"/>
                      <a:pt x="149" y="126"/>
                    </a:cubicBezTo>
                    <a:cubicBezTo>
                      <a:pt x="152" y="135"/>
                      <a:pt x="161" y="139"/>
                      <a:pt x="169" y="136"/>
                    </a:cubicBezTo>
                    <a:cubicBezTo>
                      <a:pt x="177" y="133"/>
                      <a:pt x="182" y="124"/>
                      <a:pt x="179"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 name="Oval 112"/>
              <p:cNvSpPr>
                <a:spLocks noChangeArrowheads="1"/>
              </p:cNvSpPr>
              <p:nvPr/>
            </p:nvSpPr>
            <p:spPr bwMode="auto">
              <a:xfrm>
                <a:off x="2011" y="2899"/>
                <a:ext cx="124" cy="1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113"/>
              <p:cNvSpPr>
                <a:spLocks/>
              </p:cNvSpPr>
              <p:nvPr/>
            </p:nvSpPr>
            <p:spPr bwMode="auto">
              <a:xfrm>
                <a:off x="1947" y="3039"/>
                <a:ext cx="253" cy="320"/>
              </a:xfrm>
              <a:custGeom>
                <a:avLst/>
                <a:gdLst>
                  <a:gd name="T0" fmla="*/ 109 w 181"/>
                  <a:gd name="T1" fmla="*/ 229 h 229"/>
                  <a:gd name="T2" fmla="*/ 117 w 181"/>
                  <a:gd name="T3" fmla="*/ 219 h 229"/>
                  <a:gd name="T4" fmla="*/ 123 w 181"/>
                  <a:gd name="T5" fmla="*/ 188 h 229"/>
                  <a:gd name="T6" fmla="*/ 157 w 181"/>
                  <a:gd name="T7" fmla="*/ 188 h 229"/>
                  <a:gd name="T8" fmla="*/ 119 w 181"/>
                  <a:gd name="T9" fmla="*/ 76 h 229"/>
                  <a:gd name="T10" fmla="*/ 122 w 181"/>
                  <a:gd name="T11" fmla="*/ 68 h 229"/>
                  <a:gd name="T12" fmla="*/ 130 w 181"/>
                  <a:gd name="T13" fmla="*/ 72 h 229"/>
                  <a:gd name="T14" fmla="*/ 148 w 181"/>
                  <a:gd name="T15" fmla="*/ 126 h 229"/>
                  <a:gd name="T16" fmla="*/ 169 w 181"/>
                  <a:gd name="T17" fmla="*/ 136 h 229"/>
                  <a:gd name="T18" fmla="*/ 179 w 181"/>
                  <a:gd name="T19" fmla="*/ 116 h 229"/>
                  <a:gd name="T20" fmla="*/ 148 w 181"/>
                  <a:gd name="T21" fmla="*/ 24 h 229"/>
                  <a:gd name="T22" fmla="*/ 91 w 181"/>
                  <a:gd name="T23" fmla="*/ 0 h 229"/>
                  <a:gd name="T24" fmla="*/ 33 w 181"/>
                  <a:gd name="T25" fmla="*/ 24 h 229"/>
                  <a:gd name="T26" fmla="*/ 2 w 181"/>
                  <a:gd name="T27" fmla="*/ 116 h 229"/>
                  <a:gd name="T28" fmla="*/ 12 w 181"/>
                  <a:gd name="T29" fmla="*/ 136 h 229"/>
                  <a:gd name="T30" fmla="*/ 33 w 181"/>
                  <a:gd name="T31" fmla="*/ 126 h 229"/>
                  <a:gd name="T32" fmla="*/ 51 w 181"/>
                  <a:gd name="T33" fmla="*/ 72 h 229"/>
                  <a:gd name="T34" fmla="*/ 59 w 181"/>
                  <a:gd name="T35" fmla="*/ 68 h 229"/>
                  <a:gd name="T36" fmla="*/ 62 w 181"/>
                  <a:gd name="T37" fmla="*/ 76 h 229"/>
                  <a:gd name="T38" fmla="*/ 24 w 181"/>
                  <a:gd name="T39" fmla="*/ 188 h 229"/>
                  <a:gd name="T40" fmla="*/ 58 w 181"/>
                  <a:gd name="T41" fmla="*/ 188 h 229"/>
                  <a:gd name="T42" fmla="*/ 64 w 181"/>
                  <a:gd name="T43" fmla="*/ 219 h 229"/>
                  <a:gd name="T44" fmla="*/ 72 w 181"/>
                  <a:gd name="T45" fmla="*/ 229 h 229"/>
                  <a:gd name="T46" fmla="*/ 109 w 181"/>
                  <a:gd name="T47"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29">
                    <a:moveTo>
                      <a:pt x="109" y="229"/>
                    </a:moveTo>
                    <a:cubicBezTo>
                      <a:pt x="114" y="229"/>
                      <a:pt x="116" y="228"/>
                      <a:pt x="117" y="219"/>
                    </a:cubicBezTo>
                    <a:cubicBezTo>
                      <a:pt x="119" y="210"/>
                      <a:pt x="121" y="199"/>
                      <a:pt x="123" y="188"/>
                    </a:cubicBezTo>
                    <a:cubicBezTo>
                      <a:pt x="157" y="188"/>
                      <a:pt x="157" y="188"/>
                      <a:pt x="157" y="188"/>
                    </a:cubicBezTo>
                    <a:cubicBezTo>
                      <a:pt x="119" y="76"/>
                      <a:pt x="119" y="76"/>
                      <a:pt x="119" y="76"/>
                    </a:cubicBezTo>
                    <a:cubicBezTo>
                      <a:pt x="118" y="73"/>
                      <a:pt x="119" y="69"/>
                      <a:pt x="122" y="68"/>
                    </a:cubicBezTo>
                    <a:cubicBezTo>
                      <a:pt x="126" y="67"/>
                      <a:pt x="129" y="69"/>
                      <a:pt x="130" y="72"/>
                    </a:cubicBezTo>
                    <a:cubicBezTo>
                      <a:pt x="148" y="126"/>
                      <a:pt x="148" y="126"/>
                      <a:pt x="148" y="126"/>
                    </a:cubicBezTo>
                    <a:cubicBezTo>
                      <a:pt x="151" y="135"/>
                      <a:pt x="160" y="139"/>
                      <a:pt x="169" y="136"/>
                    </a:cubicBezTo>
                    <a:cubicBezTo>
                      <a:pt x="177" y="133"/>
                      <a:pt x="181" y="124"/>
                      <a:pt x="179" y="116"/>
                    </a:cubicBezTo>
                    <a:cubicBezTo>
                      <a:pt x="148" y="24"/>
                      <a:pt x="148" y="24"/>
                      <a:pt x="148" y="24"/>
                    </a:cubicBezTo>
                    <a:cubicBezTo>
                      <a:pt x="145" y="14"/>
                      <a:pt x="121" y="0"/>
                      <a:pt x="91" y="0"/>
                    </a:cubicBezTo>
                    <a:cubicBezTo>
                      <a:pt x="60" y="0"/>
                      <a:pt x="36" y="14"/>
                      <a:pt x="33" y="24"/>
                    </a:cubicBezTo>
                    <a:cubicBezTo>
                      <a:pt x="2" y="116"/>
                      <a:pt x="2" y="116"/>
                      <a:pt x="2" y="116"/>
                    </a:cubicBezTo>
                    <a:cubicBezTo>
                      <a:pt x="0" y="124"/>
                      <a:pt x="4" y="133"/>
                      <a:pt x="12" y="136"/>
                    </a:cubicBezTo>
                    <a:cubicBezTo>
                      <a:pt x="21" y="139"/>
                      <a:pt x="30" y="135"/>
                      <a:pt x="33" y="126"/>
                    </a:cubicBezTo>
                    <a:cubicBezTo>
                      <a:pt x="51" y="72"/>
                      <a:pt x="51" y="72"/>
                      <a:pt x="51" y="72"/>
                    </a:cubicBezTo>
                    <a:cubicBezTo>
                      <a:pt x="52" y="69"/>
                      <a:pt x="55" y="67"/>
                      <a:pt x="59" y="68"/>
                    </a:cubicBezTo>
                    <a:cubicBezTo>
                      <a:pt x="62" y="69"/>
                      <a:pt x="63" y="73"/>
                      <a:pt x="62" y="76"/>
                    </a:cubicBezTo>
                    <a:cubicBezTo>
                      <a:pt x="24" y="188"/>
                      <a:pt x="24" y="188"/>
                      <a:pt x="24" y="188"/>
                    </a:cubicBezTo>
                    <a:cubicBezTo>
                      <a:pt x="58" y="188"/>
                      <a:pt x="58" y="188"/>
                      <a:pt x="58" y="188"/>
                    </a:cubicBezTo>
                    <a:cubicBezTo>
                      <a:pt x="60" y="199"/>
                      <a:pt x="62" y="210"/>
                      <a:pt x="64" y="219"/>
                    </a:cubicBezTo>
                    <a:cubicBezTo>
                      <a:pt x="65" y="228"/>
                      <a:pt x="67" y="229"/>
                      <a:pt x="72" y="229"/>
                    </a:cubicBezTo>
                    <a:cubicBezTo>
                      <a:pt x="72" y="229"/>
                      <a:pt x="109" y="229"/>
                      <a:pt x="109"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 name="Freeform 114"/>
              <p:cNvSpPr>
                <a:spLocks noEditPoints="1"/>
              </p:cNvSpPr>
              <p:nvPr/>
            </p:nvSpPr>
            <p:spPr bwMode="auto">
              <a:xfrm>
                <a:off x="2158" y="3039"/>
                <a:ext cx="195" cy="320"/>
              </a:xfrm>
              <a:custGeom>
                <a:avLst/>
                <a:gdLst>
                  <a:gd name="T0" fmla="*/ 76 w 140"/>
                  <a:gd name="T1" fmla="*/ 62 h 229"/>
                  <a:gd name="T2" fmla="*/ 45 w 140"/>
                  <a:gd name="T3" fmla="*/ 31 h 229"/>
                  <a:gd name="T4" fmla="*/ 76 w 140"/>
                  <a:gd name="T5" fmla="*/ 0 h 229"/>
                  <a:gd name="T6" fmla="*/ 107 w 140"/>
                  <a:gd name="T7" fmla="*/ 31 h 229"/>
                  <a:gd name="T8" fmla="*/ 76 w 140"/>
                  <a:gd name="T9" fmla="*/ 62 h 229"/>
                  <a:gd name="T10" fmla="*/ 138 w 140"/>
                  <a:gd name="T11" fmla="*/ 150 h 229"/>
                  <a:gd name="T12" fmla="*/ 120 w 140"/>
                  <a:gd name="T13" fmla="*/ 95 h 229"/>
                  <a:gd name="T14" fmla="*/ 76 w 140"/>
                  <a:gd name="T15" fmla="*/ 68 h 229"/>
                  <a:gd name="T16" fmla="*/ 47 w 140"/>
                  <a:gd name="T17" fmla="*/ 78 h 229"/>
                  <a:gd name="T18" fmla="*/ 6 w 140"/>
                  <a:gd name="T19" fmla="*/ 114 h 229"/>
                  <a:gd name="T20" fmla="*/ 5 w 140"/>
                  <a:gd name="T21" fmla="*/ 131 h 229"/>
                  <a:gd name="T22" fmla="*/ 22 w 140"/>
                  <a:gd name="T23" fmla="*/ 132 h 229"/>
                  <a:gd name="T24" fmla="*/ 43 w 140"/>
                  <a:gd name="T25" fmla="*/ 113 h 229"/>
                  <a:gd name="T26" fmla="*/ 56 w 140"/>
                  <a:gd name="T27" fmla="*/ 222 h 229"/>
                  <a:gd name="T28" fmla="*/ 62 w 140"/>
                  <a:gd name="T29" fmla="*/ 229 h 229"/>
                  <a:gd name="T30" fmla="*/ 90 w 140"/>
                  <a:gd name="T31" fmla="*/ 229 h 229"/>
                  <a:gd name="T32" fmla="*/ 90 w 140"/>
                  <a:gd name="T33" fmla="*/ 229 h 229"/>
                  <a:gd name="T34" fmla="*/ 90 w 140"/>
                  <a:gd name="T35" fmla="*/ 229 h 229"/>
                  <a:gd name="T36" fmla="*/ 96 w 140"/>
                  <a:gd name="T37" fmla="*/ 222 h 229"/>
                  <a:gd name="T38" fmla="*/ 109 w 140"/>
                  <a:gd name="T39" fmla="*/ 133 h 229"/>
                  <a:gd name="T40" fmla="*/ 117 w 140"/>
                  <a:gd name="T41" fmla="*/ 157 h 229"/>
                  <a:gd name="T42" fmla="*/ 131 w 140"/>
                  <a:gd name="T43" fmla="*/ 164 h 229"/>
                  <a:gd name="T44" fmla="*/ 138 w 140"/>
                  <a:gd name="T45" fmla="*/ 15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0" h="229">
                    <a:moveTo>
                      <a:pt x="76" y="62"/>
                    </a:moveTo>
                    <a:cubicBezTo>
                      <a:pt x="59" y="62"/>
                      <a:pt x="45" y="48"/>
                      <a:pt x="45" y="31"/>
                    </a:cubicBezTo>
                    <a:cubicBezTo>
                      <a:pt x="45" y="14"/>
                      <a:pt x="59" y="0"/>
                      <a:pt x="76" y="0"/>
                    </a:cubicBezTo>
                    <a:cubicBezTo>
                      <a:pt x="93" y="0"/>
                      <a:pt x="107" y="14"/>
                      <a:pt x="107" y="31"/>
                    </a:cubicBezTo>
                    <a:cubicBezTo>
                      <a:pt x="107" y="48"/>
                      <a:pt x="93" y="62"/>
                      <a:pt x="76" y="62"/>
                    </a:cubicBezTo>
                    <a:close/>
                    <a:moveTo>
                      <a:pt x="138" y="150"/>
                    </a:moveTo>
                    <a:cubicBezTo>
                      <a:pt x="120" y="95"/>
                      <a:pt x="120" y="95"/>
                      <a:pt x="120" y="95"/>
                    </a:cubicBezTo>
                    <a:cubicBezTo>
                      <a:pt x="115" y="79"/>
                      <a:pt x="104" y="68"/>
                      <a:pt x="76" y="68"/>
                    </a:cubicBezTo>
                    <a:cubicBezTo>
                      <a:pt x="63" y="68"/>
                      <a:pt x="52" y="74"/>
                      <a:pt x="47" y="78"/>
                    </a:cubicBezTo>
                    <a:cubicBezTo>
                      <a:pt x="6" y="114"/>
                      <a:pt x="6" y="114"/>
                      <a:pt x="6" y="114"/>
                    </a:cubicBezTo>
                    <a:cubicBezTo>
                      <a:pt x="1" y="118"/>
                      <a:pt x="0" y="126"/>
                      <a:pt x="5" y="131"/>
                    </a:cubicBezTo>
                    <a:cubicBezTo>
                      <a:pt x="9" y="136"/>
                      <a:pt x="17" y="136"/>
                      <a:pt x="22" y="132"/>
                    </a:cubicBezTo>
                    <a:cubicBezTo>
                      <a:pt x="43" y="113"/>
                      <a:pt x="43" y="113"/>
                      <a:pt x="43" y="113"/>
                    </a:cubicBezTo>
                    <a:cubicBezTo>
                      <a:pt x="45" y="149"/>
                      <a:pt x="51" y="196"/>
                      <a:pt x="56" y="222"/>
                    </a:cubicBezTo>
                    <a:cubicBezTo>
                      <a:pt x="57" y="228"/>
                      <a:pt x="59" y="229"/>
                      <a:pt x="62" y="229"/>
                    </a:cubicBezTo>
                    <a:cubicBezTo>
                      <a:pt x="62" y="229"/>
                      <a:pt x="90" y="229"/>
                      <a:pt x="90" y="229"/>
                    </a:cubicBezTo>
                    <a:cubicBezTo>
                      <a:pt x="90" y="229"/>
                      <a:pt x="90" y="229"/>
                      <a:pt x="90" y="229"/>
                    </a:cubicBezTo>
                    <a:cubicBezTo>
                      <a:pt x="90" y="229"/>
                      <a:pt x="90" y="229"/>
                      <a:pt x="90" y="229"/>
                    </a:cubicBezTo>
                    <a:cubicBezTo>
                      <a:pt x="93" y="229"/>
                      <a:pt x="94" y="228"/>
                      <a:pt x="96" y="222"/>
                    </a:cubicBezTo>
                    <a:cubicBezTo>
                      <a:pt x="100" y="198"/>
                      <a:pt x="105" y="162"/>
                      <a:pt x="109" y="133"/>
                    </a:cubicBezTo>
                    <a:cubicBezTo>
                      <a:pt x="117" y="157"/>
                      <a:pt x="117" y="157"/>
                      <a:pt x="117" y="157"/>
                    </a:cubicBezTo>
                    <a:cubicBezTo>
                      <a:pt x="119" y="163"/>
                      <a:pt x="126" y="166"/>
                      <a:pt x="131" y="164"/>
                    </a:cubicBezTo>
                    <a:cubicBezTo>
                      <a:pt x="137" y="162"/>
                      <a:pt x="140" y="156"/>
                      <a:pt x="138"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 name="Freeform 115"/>
              <p:cNvSpPr>
                <a:spLocks noEditPoints="1"/>
              </p:cNvSpPr>
              <p:nvPr/>
            </p:nvSpPr>
            <p:spPr bwMode="auto">
              <a:xfrm>
                <a:off x="1589" y="3039"/>
                <a:ext cx="196" cy="320"/>
              </a:xfrm>
              <a:custGeom>
                <a:avLst/>
                <a:gdLst>
                  <a:gd name="T0" fmla="*/ 64 w 140"/>
                  <a:gd name="T1" fmla="*/ 62 h 229"/>
                  <a:gd name="T2" fmla="*/ 95 w 140"/>
                  <a:gd name="T3" fmla="*/ 31 h 229"/>
                  <a:gd name="T4" fmla="*/ 64 w 140"/>
                  <a:gd name="T5" fmla="*/ 0 h 229"/>
                  <a:gd name="T6" fmla="*/ 33 w 140"/>
                  <a:gd name="T7" fmla="*/ 31 h 229"/>
                  <a:gd name="T8" fmla="*/ 64 w 140"/>
                  <a:gd name="T9" fmla="*/ 62 h 229"/>
                  <a:gd name="T10" fmla="*/ 134 w 140"/>
                  <a:gd name="T11" fmla="*/ 112 h 229"/>
                  <a:gd name="T12" fmla="*/ 92 w 140"/>
                  <a:gd name="T13" fmla="*/ 80 h 229"/>
                  <a:gd name="T14" fmla="*/ 59 w 140"/>
                  <a:gd name="T15" fmla="*/ 68 h 229"/>
                  <a:gd name="T16" fmla="*/ 23 w 140"/>
                  <a:gd name="T17" fmla="*/ 85 h 229"/>
                  <a:gd name="T18" fmla="*/ 2 w 140"/>
                  <a:gd name="T19" fmla="*/ 150 h 229"/>
                  <a:gd name="T20" fmla="*/ 9 w 140"/>
                  <a:gd name="T21" fmla="*/ 164 h 229"/>
                  <a:gd name="T22" fmla="*/ 23 w 140"/>
                  <a:gd name="T23" fmla="*/ 157 h 229"/>
                  <a:gd name="T24" fmla="*/ 27 w 140"/>
                  <a:gd name="T25" fmla="*/ 146 h 229"/>
                  <a:gd name="T26" fmla="*/ 35 w 140"/>
                  <a:gd name="T27" fmla="*/ 118 h 229"/>
                  <a:gd name="T28" fmla="*/ 40 w 140"/>
                  <a:gd name="T29" fmla="*/ 116 h 229"/>
                  <a:gd name="T30" fmla="*/ 43 w 140"/>
                  <a:gd name="T31" fmla="*/ 121 h 229"/>
                  <a:gd name="T32" fmla="*/ 19 w 140"/>
                  <a:gd name="T33" fmla="*/ 200 h 229"/>
                  <a:gd name="T34" fmla="*/ 18 w 140"/>
                  <a:gd name="T35" fmla="*/ 200 h 229"/>
                  <a:gd name="T36" fmla="*/ 41 w 140"/>
                  <a:gd name="T37" fmla="*/ 200 h 229"/>
                  <a:gd name="T38" fmla="*/ 44 w 140"/>
                  <a:gd name="T39" fmla="*/ 222 h 229"/>
                  <a:gd name="T40" fmla="*/ 50 w 140"/>
                  <a:gd name="T41" fmla="*/ 229 h 229"/>
                  <a:gd name="T42" fmla="*/ 50 w 140"/>
                  <a:gd name="T43" fmla="*/ 229 h 229"/>
                  <a:gd name="T44" fmla="*/ 50 w 140"/>
                  <a:gd name="T45" fmla="*/ 229 h 229"/>
                  <a:gd name="T46" fmla="*/ 78 w 140"/>
                  <a:gd name="T47" fmla="*/ 229 h 229"/>
                  <a:gd name="T48" fmla="*/ 84 w 140"/>
                  <a:gd name="T49" fmla="*/ 222 h 229"/>
                  <a:gd name="T50" fmla="*/ 87 w 140"/>
                  <a:gd name="T51" fmla="*/ 200 h 229"/>
                  <a:gd name="T52" fmla="*/ 110 w 140"/>
                  <a:gd name="T53" fmla="*/ 200 h 229"/>
                  <a:gd name="T54" fmla="*/ 110 w 140"/>
                  <a:gd name="T55" fmla="*/ 200 h 229"/>
                  <a:gd name="T56" fmla="*/ 85 w 140"/>
                  <a:gd name="T57" fmla="*/ 121 h 229"/>
                  <a:gd name="T58" fmla="*/ 92 w 140"/>
                  <a:gd name="T59" fmla="*/ 115 h 229"/>
                  <a:gd name="T60" fmla="*/ 121 w 140"/>
                  <a:gd name="T61" fmla="*/ 132 h 229"/>
                  <a:gd name="T62" fmla="*/ 135 w 140"/>
                  <a:gd name="T63" fmla="*/ 129 h 229"/>
                  <a:gd name="T64" fmla="*/ 134 w 140"/>
                  <a:gd name="T65" fmla="*/ 11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29">
                    <a:moveTo>
                      <a:pt x="64" y="62"/>
                    </a:moveTo>
                    <a:cubicBezTo>
                      <a:pt x="81" y="62"/>
                      <a:pt x="95" y="48"/>
                      <a:pt x="95" y="31"/>
                    </a:cubicBezTo>
                    <a:cubicBezTo>
                      <a:pt x="95" y="14"/>
                      <a:pt x="81" y="0"/>
                      <a:pt x="64" y="0"/>
                    </a:cubicBezTo>
                    <a:cubicBezTo>
                      <a:pt x="47" y="0"/>
                      <a:pt x="33" y="14"/>
                      <a:pt x="33" y="31"/>
                    </a:cubicBezTo>
                    <a:cubicBezTo>
                      <a:pt x="33" y="48"/>
                      <a:pt x="47" y="62"/>
                      <a:pt x="64" y="62"/>
                    </a:cubicBezTo>
                    <a:close/>
                    <a:moveTo>
                      <a:pt x="134" y="112"/>
                    </a:moveTo>
                    <a:cubicBezTo>
                      <a:pt x="134" y="112"/>
                      <a:pt x="101" y="88"/>
                      <a:pt x="92" y="80"/>
                    </a:cubicBezTo>
                    <a:cubicBezTo>
                      <a:pt x="82" y="73"/>
                      <a:pt x="75" y="68"/>
                      <a:pt x="59" y="68"/>
                    </a:cubicBezTo>
                    <a:cubicBezTo>
                      <a:pt x="37" y="68"/>
                      <a:pt x="25" y="78"/>
                      <a:pt x="23" y="85"/>
                    </a:cubicBezTo>
                    <a:cubicBezTo>
                      <a:pt x="2" y="150"/>
                      <a:pt x="2" y="150"/>
                      <a:pt x="2" y="150"/>
                    </a:cubicBezTo>
                    <a:cubicBezTo>
                      <a:pt x="0" y="156"/>
                      <a:pt x="3" y="162"/>
                      <a:pt x="9" y="164"/>
                    </a:cubicBezTo>
                    <a:cubicBezTo>
                      <a:pt x="14" y="166"/>
                      <a:pt x="21" y="163"/>
                      <a:pt x="23" y="157"/>
                    </a:cubicBezTo>
                    <a:cubicBezTo>
                      <a:pt x="27" y="146"/>
                      <a:pt x="27" y="146"/>
                      <a:pt x="27" y="146"/>
                    </a:cubicBezTo>
                    <a:cubicBezTo>
                      <a:pt x="35" y="118"/>
                      <a:pt x="35" y="118"/>
                      <a:pt x="35" y="118"/>
                    </a:cubicBezTo>
                    <a:cubicBezTo>
                      <a:pt x="36" y="116"/>
                      <a:pt x="38" y="115"/>
                      <a:pt x="40" y="116"/>
                    </a:cubicBezTo>
                    <a:cubicBezTo>
                      <a:pt x="42" y="116"/>
                      <a:pt x="44" y="119"/>
                      <a:pt x="43" y="121"/>
                    </a:cubicBezTo>
                    <a:cubicBezTo>
                      <a:pt x="19" y="200"/>
                      <a:pt x="19" y="200"/>
                      <a:pt x="19" y="200"/>
                    </a:cubicBezTo>
                    <a:cubicBezTo>
                      <a:pt x="18" y="200"/>
                      <a:pt x="18" y="200"/>
                      <a:pt x="18" y="200"/>
                    </a:cubicBezTo>
                    <a:cubicBezTo>
                      <a:pt x="41" y="200"/>
                      <a:pt x="41" y="200"/>
                      <a:pt x="41" y="200"/>
                    </a:cubicBezTo>
                    <a:cubicBezTo>
                      <a:pt x="42" y="208"/>
                      <a:pt x="43" y="215"/>
                      <a:pt x="44" y="222"/>
                    </a:cubicBezTo>
                    <a:cubicBezTo>
                      <a:pt x="46" y="228"/>
                      <a:pt x="47" y="229"/>
                      <a:pt x="50" y="229"/>
                    </a:cubicBezTo>
                    <a:cubicBezTo>
                      <a:pt x="50" y="229"/>
                      <a:pt x="50" y="229"/>
                      <a:pt x="50" y="229"/>
                    </a:cubicBezTo>
                    <a:cubicBezTo>
                      <a:pt x="50" y="229"/>
                      <a:pt x="50" y="229"/>
                      <a:pt x="50" y="229"/>
                    </a:cubicBezTo>
                    <a:cubicBezTo>
                      <a:pt x="50" y="229"/>
                      <a:pt x="78" y="229"/>
                      <a:pt x="78" y="229"/>
                    </a:cubicBezTo>
                    <a:cubicBezTo>
                      <a:pt x="81" y="229"/>
                      <a:pt x="83" y="228"/>
                      <a:pt x="84" y="222"/>
                    </a:cubicBezTo>
                    <a:cubicBezTo>
                      <a:pt x="85" y="216"/>
                      <a:pt x="86" y="208"/>
                      <a:pt x="87" y="200"/>
                    </a:cubicBezTo>
                    <a:cubicBezTo>
                      <a:pt x="110" y="200"/>
                      <a:pt x="110" y="200"/>
                      <a:pt x="110" y="200"/>
                    </a:cubicBezTo>
                    <a:cubicBezTo>
                      <a:pt x="110" y="200"/>
                      <a:pt x="110" y="200"/>
                      <a:pt x="110" y="200"/>
                    </a:cubicBezTo>
                    <a:cubicBezTo>
                      <a:pt x="85" y="121"/>
                      <a:pt x="85" y="121"/>
                      <a:pt x="85" y="121"/>
                    </a:cubicBezTo>
                    <a:cubicBezTo>
                      <a:pt x="83" y="115"/>
                      <a:pt x="86" y="112"/>
                      <a:pt x="92" y="115"/>
                    </a:cubicBezTo>
                    <a:cubicBezTo>
                      <a:pt x="121" y="132"/>
                      <a:pt x="121" y="132"/>
                      <a:pt x="121" y="132"/>
                    </a:cubicBezTo>
                    <a:cubicBezTo>
                      <a:pt x="126" y="135"/>
                      <a:pt x="132" y="133"/>
                      <a:pt x="135" y="129"/>
                    </a:cubicBezTo>
                    <a:cubicBezTo>
                      <a:pt x="140" y="124"/>
                      <a:pt x="139" y="116"/>
                      <a:pt x="13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9" name="Freeform 21"/>
            <p:cNvSpPr>
              <a:spLocks/>
            </p:cNvSpPr>
            <p:nvPr/>
          </p:nvSpPr>
          <p:spPr bwMode="auto">
            <a:xfrm>
              <a:off x="7721421" y="4062491"/>
              <a:ext cx="555313" cy="212376"/>
            </a:xfrm>
            <a:custGeom>
              <a:avLst/>
              <a:gdLst>
                <a:gd name="T0" fmla="*/ 259 w 270"/>
                <a:gd name="T1" fmla="*/ 69 h 103"/>
                <a:gd name="T2" fmla="*/ 139 w 270"/>
                <a:gd name="T3" fmla="*/ 0 h 103"/>
                <a:gd name="T4" fmla="*/ 15 w 270"/>
                <a:gd name="T5" fmla="*/ 67 h 103"/>
                <a:gd name="T6" fmla="*/ 8 w 270"/>
                <a:gd name="T7" fmla="*/ 103 h 103"/>
                <a:gd name="T8" fmla="*/ 138 w 270"/>
                <a:gd name="T9" fmla="*/ 34 h 103"/>
                <a:gd name="T10" fmla="*/ 263 w 270"/>
                <a:gd name="T11" fmla="*/ 103 h 103"/>
                <a:gd name="T12" fmla="*/ 259 w 270"/>
                <a:gd name="T13" fmla="*/ 69 h 103"/>
              </a:gdLst>
              <a:ahLst/>
              <a:cxnLst>
                <a:cxn ang="0">
                  <a:pos x="T0" y="T1"/>
                </a:cxn>
                <a:cxn ang="0">
                  <a:pos x="T2" y="T3"/>
                </a:cxn>
                <a:cxn ang="0">
                  <a:pos x="T4" y="T5"/>
                </a:cxn>
                <a:cxn ang="0">
                  <a:pos x="T6" y="T7"/>
                </a:cxn>
                <a:cxn ang="0">
                  <a:pos x="T8" y="T9"/>
                </a:cxn>
                <a:cxn ang="0">
                  <a:pos x="T10" y="T11"/>
                </a:cxn>
                <a:cxn ang="0">
                  <a:pos x="T12" y="T13"/>
                </a:cxn>
              </a:cxnLst>
              <a:rect l="0" t="0" r="r" b="b"/>
              <a:pathLst>
                <a:path w="270" h="103">
                  <a:moveTo>
                    <a:pt x="259" y="69"/>
                  </a:moveTo>
                  <a:cubicBezTo>
                    <a:pt x="247" y="59"/>
                    <a:pt x="139" y="0"/>
                    <a:pt x="139" y="0"/>
                  </a:cubicBezTo>
                  <a:cubicBezTo>
                    <a:pt x="139" y="0"/>
                    <a:pt x="28" y="59"/>
                    <a:pt x="15" y="67"/>
                  </a:cubicBezTo>
                  <a:cubicBezTo>
                    <a:pt x="0" y="76"/>
                    <a:pt x="8" y="103"/>
                    <a:pt x="8" y="103"/>
                  </a:cubicBezTo>
                  <a:cubicBezTo>
                    <a:pt x="138" y="34"/>
                    <a:pt x="138" y="34"/>
                    <a:pt x="138" y="34"/>
                  </a:cubicBezTo>
                  <a:cubicBezTo>
                    <a:pt x="263" y="103"/>
                    <a:pt x="263" y="103"/>
                    <a:pt x="263" y="103"/>
                  </a:cubicBezTo>
                  <a:cubicBezTo>
                    <a:pt x="263" y="103"/>
                    <a:pt x="270" y="79"/>
                    <a:pt x="259" y="69"/>
                  </a:cubicBezTo>
                  <a:close/>
                </a:path>
              </a:pathLst>
            </a:custGeom>
            <a:grpFill/>
            <a:ln>
              <a:noFill/>
            </a:ln>
          </p:spPr>
          <p:txBody>
            <a:bodyPr vert="horz" wrap="square" lIns="91440" tIns="45720" rIns="91440" bIns="45720" numCol="1" anchor="ctr" anchorCtr="0" compatLnSpc="1">
              <a:prstTxWarp prst="textNoShape">
                <a:avLst/>
              </a:prstTxWarp>
            </a:bodyPr>
            <a:lstStyle/>
            <a:p>
              <a:endParaRPr lang="en-US" sz="2000" dirty="0"/>
            </a:p>
          </p:txBody>
        </p:sp>
      </p:grpSp>
      <p:graphicFrame>
        <p:nvGraphicFramePr>
          <p:cNvPr id="116" name="Chart 115"/>
          <p:cNvGraphicFramePr/>
          <p:nvPr>
            <p:extLst>
              <p:ext uri="{D42A27DB-BD31-4B8C-83A1-F6EECF244321}">
                <p14:modId xmlns:p14="http://schemas.microsoft.com/office/powerpoint/2010/main" val="3681776455"/>
              </p:ext>
            </p:extLst>
          </p:nvPr>
        </p:nvGraphicFramePr>
        <p:xfrm>
          <a:off x="7789279" y="4742529"/>
          <a:ext cx="2496082" cy="1138889"/>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17" name="Chart 116"/>
          <p:cNvGraphicFramePr/>
          <p:nvPr>
            <p:extLst>
              <p:ext uri="{D42A27DB-BD31-4B8C-83A1-F6EECF244321}">
                <p14:modId xmlns:p14="http://schemas.microsoft.com/office/powerpoint/2010/main" val="2918427974"/>
              </p:ext>
            </p:extLst>
          </p:nvPr>
        </p:nvGraphicFramePr>
        <p:xfrm>
          <a:off x="5000359" y="4624111"/>
          <a:ext cx="2496082" cy="113888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1" name="Chart 120"/>
          <p:cNvGraphicFramePr/>
          <p:nvPr>
            <p:extLst>
              <p:ext uri="{D42A27DB-BD31-4B8C-83A1-F6EECF244321}">
                <p14:modId xmlns:p14="http://schemas.microsoft.com/office/powerpoint/2010/main" val="3627830298"/>
              </p:ext>
            </p:extLst>
          </p:nvPr>
        </p:nvGraphicFramePr>
        <p:xfrm>
          <a:off x="3634741" y="3188678"/>
          <a:ext cx="1391712" cy="1124212"/>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2" name="Chart 121"/>
          <p:cNvGraphicFramePr/>
          <p:nvPr>
            <p:extLst>
              <p:ext uri="{D42A27DB-BD31-4B8C-83A1-F6EECF244321}">
                <p14:modId xmlns:p14="http://schemas.microsoft.com/office/powerpoint/2010/main" val="23130426"/>
              </p:ext>
            </p:extLst>
          </p:nvPr>
        </p:nvGraphicFramePr>
        <p:xfrm>
          <a:off x="6424498" y="3188678"/>
          <a:ext cx="1391712" cy="1124212"/>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3" name="Chart 122"/>
          <p:cNvGraphicFramePr/>
          <p:nvPr>
            <p:extLst>
              <p:ext uri="{D42A27DB-BD31-4B8C-83A1-F6EECF244321}">
                <p14:modId xmlns:p14="http://schemas.microsoft.com/office/powerpoint/2010/main" val="4259165316"/>
              </p:ext>
            </p:extLst>
          </p:nvPr>
        </p:nvGraphicFramePr>
        <p:xfrm>
          <a:off x="9215327" y="3188678"/>
          <a:ext cx="1391712" cy="1124212"/>
        </p:xfrm>
        <a:graphic>
          <a:graphicData uri="http://schemas.openxmlformats.org/drawingml/2006/chart">
            <c:chart xmlns:c="http://schemas.openxmlformats.org/drawingml/2006/chart" xmlns:r="http://schemas.openxmlformats.org/officeDocument/2006/relationships" r:id="rId14"/>
          </a:graphicData>
        </a:graphic>
      </p:graphicFrame>
      <p:sp>
        <p:nvSpPr>
          <p:cNvPr id="125" name="Freeform 4089"/>
          <p:cNvSpPr>
            <a:spLocks noChangeAspect="1" noEditPoints="1"/>
          </p:cNvSpPr>
          <p:nvPr/>
        </p:nvSpPr>
        <p:spPr bwMode="gray">
          <a:xfrm>
            <a:off x="2178734" y="933962"/>
            <a:ext cx="365760" cy="408406"/>
          </a:xfrm>
          <a:custGeom>
            <a:avLst/>
            <a:gdLst>
              <a:gd name="T0" fmla="*/ 420 w 447"/>
              <a:gd name="T1" fmla="*/ 92 h 498"/>
              <a:gd name="T2" fmla="*/ 419 w 447"/>
              <a:gd name="T3" fmla="*/ 49 h 498"/>
              <a:gd name="T4" fmla="*/ 402 w 447"/>
              <a:gd name="T5" fmla="*/ 12 h 498"/>
              <a:gd name="T6" fmla="*/ 380 w 447"/>
              <a:gd name="T7" fmla="*/ 12 h 498"/>
              <a:gd name="T8" fmla="*/ 348 w 447"/>
              <a:gd name="T9" fmla="*/ 0 h 498"/>
              <a:gd name="T10" fmla="*/ 316 w 447"/>
              <a:gd name="T11" fmla="*/ 27 h 498"/>
              <a:gd name="T12" fmla="*/ 280 w 447"/>
              <a:gd name="T13" fmla="*/ 43 h 498"/>
              <a:gd name="T14" fmla="*/ 299 w 447"/>
              <a:gd name="T15" fmla="*/ 85 h 498"/>
              <a:gd name="T16" fmla="*/ 288 w 447"/>
              <a:gd name="T17" fmla="*/ 124 h 498"/>
              <a:gd name="T18" fmla="*/ 207 w 447"/>
              <a:gd name="T19" fmla="*/ 185 h 498"/>
              <a:gd name="T20" fmla="*/ 123 w 447"/>
              <a:gd name="T21" fmla="*/ 175 h 498"/>
              <a:gd name="T22" fmla="*/ 77 w 447"/>
              <a:gd name="T23" fmla="*/ 143 h 498"/>
              <a:gd name="T24" fmla="*/ 36 w 447"/>
              <a:gd name="T25" fmla="*/ 100 h 498"/>
              <a:gd name="T26" fmla="*/ 12 w 447"/>
              <a:gd name="T27" fmla="*/ 121 h 498"/>
              <a:gd name="T28" fmla="*/ 25 w 447"/>
              <a:gd name="T29" fmla="*/ 182 h 498"/>
              <a:gd name="T30" fmla="*/ 38 w 447"/>
              <a:gd name="T31" fmla="*/ 200 h 498"/>
              <a:gd name="T32" fmla="*/ 5 w 447"/>
              <a:gd name="T33" fmla="*/ 204 h 498"/>
              <a:gd name="T34" fmla="*/ 17 w 447"/>
              <a:gd name="T35" fmla="*/ 236 h 498"/>
              <a:gd name="T36" fmla="*/ 70 w 447"/>
              <a:gd name="T37" fmla="*/ 258 h 498"/>
              <a:gd name="T38" fmla="*/ 46 w 447"/>
              <a:gd name="T39" fmla="*/ 275 h 498"/>
              <a:gd name="T40" fmla="*/ 68 w 447"/>
              <a:gd name="T41" fmla="*/ 311 h 498"/>
              <a:gd name="T42" fmla="*/ 175 w 447"/>
              <a:gd name="T43" fmla="*/ 330 h 498"/>
              <a:gd name="T44" fmla="*/ 268 w 447"/>
              <a:gd name="T45" fmla="*/ 297 h 498"/>
              <a:gd name="T46" fmla="*/ 292 w 447"/>
              <a:gd name="T47" fmla="*/ 222 h 498"/>
              <a:gd name="T48" fmla="*/ 300 w 447"/>
              <a:gd name="T49" fmla="*/ 222 h 498"/>
              <a:gd name="T50" fmla="*/ 304 w 447"/>
              <a:gd name="T51" fmla="*/ 266 h 498"/>
              <a:gd name="T52" fmla="*/ 274 w 447"/>
              <a:gd name="T53" fmla="*/ 315 h 498"/>
              <a:gd name="T54" fmla="*/ 195 w 447"/>
              <a:gd name="T55" fmla="*/ 347 h 498"/>
              <a:gd name="T56" fmla="*/ 117 w 447"/>
              <a:gd name="T57" fmla="*/ 360 h 498"/>
              <a:gd name="T58" fmla="*/ 215 w 447"/>
              <a:gd name="T59" fmla="*/ 391 h 498"/>
              <a:gd name="T60" fmla="*/ 324 w 447"/>
              <a:gd name="T61" fmla="*/ 463 h 498"/>
              <a:gd name="T62" fmla="*/ 330 w 447"/>
              <a:gd name="T63" fmla="*/ 496 h 498"/>
              <a:gd name="T64" fmla="*/ 347 w 447"/>
              <a:gd name="T65" fmla="*/ 493 h 498"/>
              <a:gd name="T66" fmla="*/ 370 w 447"/>
              <a:gd name="T67" fmla="*/ 456 h 498"/>
              <a:gd name="T68" fmla="*/ 401 w 447"/>
              <a:gd name="T69" fmla="*/ 437 h 498"/>
              <a:gd name="T70" fmla="*/ 409 w 447"/>
              <a:gd name="T71" fmla="*/ 409 h 498"/>
              <a:gd name="T72" fmla="*/ 379 w 447"/>
              <a:gd name="T73" fmla="*/ 409 h 498"/>
              <a:gd name="T74" fmla="*/ 323 w 447"/>
              <a:gd name="T75" fmla="*/ 363 h 498"/>
              <a:gd name="T76" fmla="*/ 377 w 447"/>
              <a:gd name="T77" fmla="*/ 280 h 498"/>
              <a:gd name="T78" fmla="*/ 386 w 447"/>
              <a:gd name="T79" fmla="*/ 217 h 498"/>
              <a:gd name="T80" fmla="*/ 420 w 447"/>
              <a:gd name="T81" fmla="*/ 194 h 498"/>
              <a:gd name="T82" fmla="*/ 405 w 447"/>
              <a:gd name="T83" fmla="*/ 155 h 498"/>
              <a:gd name="T84" fmla="*/ 428 w 447"/>
              <a:gd name="T85" fmla="*/ 150 h 498"/>
              <a:gd name="T86" fmla="*/ 442 w 447"/>
              <a:gd name="T87" fmla="*/ 156 h 498"/>
              <a:gd name="T88" fmla="*/ 447 w 447"/>
              <a:gd name="T89" fmla="*/ 154 h 498"/>
              <a:gd name="T90" fmla="*/ 440 w 447"/>
              <a:gd name="T91" fmla="*/ 132 h 498"/>
              <a:gd name="T92" fmla="*/ 371 w 447"/>
              <a:gd name="T93" fmla="*/ 113 h 498"/>
              <a:gd name="T94" fmla="*/ 363 w 447"/>
              <a:gd name="T95" fmla="*/ 98 h 498"/>
              <a:gd name="T96" fmla="*/ 375 w 447"/>
              <a:gd name="T97" fmla="*/ 85 h 498"/>
              <a:gd name="T98" fmla="*/ 390 w 447"/>
              <a:gd name="T99" fmla="*/ 93 h 498"/>
              <a:gd name="T100" fmla="*/ 388 w 447"/>
              <a:gd name="T101" fmla="*/ 11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7" h="498">
                <a:moveTo>
                  <a:pt x="431" y="121"/>
                </a:moveTo>
                <a:lnTo>
                  <a:pt x="426" y="114"/>
                </a:lnTo>
                <a:lnTo>
                  <a:pt x="424" y="104"/>
                </a:lnTo>
                <a:lnTo>
                  <a:pt x="420" y="92"/>
                </a:lnTo>
                <a:lnTo>
                  <a:pt x="416" y="80"/>
                </a:lnTo>
                <a:lnTo>
                  <a:pt x="409" y="67"/>
                </a:lnTo>
                <a:lnTo>
                  <a:pt x="411" y="63"/>
                </a:lnTo>
                <a:lnTo>
                  <a:pt x="419" y="49"/>
                </a:lnTo>
                <a:lnTo>
                  <a:pt x="419" y="34"/>
                </a:lnTo>
                <a:lnTo>
                  <a:pt x="414" y="22"/>
                </a:lnTo>
                <a:lnTo>
                  <a:pt x="408" y="14"/>
                </a:lnTo>
                <a:lnTo>
                  <a:pt x="402" y="12"/>
                </a:lnTo>
                <a:lnTo>
                  <a:pt x="397" y="11"/>
                </a:lnTo>
                <a:lnTo>
                  <a:pt x="392" y="9"/>
                </a:lnTo>
                <a:lnTo>
                  <a:pt x="386" y="11"/>
                </a:lnTo>
                <a:lnTo>
                  <a:pt x="380" y="12"/>
                </a:lnTo>
                <a:lnTo>
                  <a:pt x="374" y="14"/>
                </a:lnTo>
                <a:lnTo>
                  <a:pt x="367" y="7"/>
                </a:lnTo>
                <a:lnTo>
                  <a:pt x="358" y="3"/>
                </a:lnTo>
                <a:lnTo>
                  <a:pt x="348" y="0"/>
                </a:lnTo>
                <a:lnTo>
                  <a:pt x="342" y="1"/>
                </a:lnTo>
                <a:lnTo>
                  <a:pt x="330" y="6"/>
                </a:lnTo>
                <a:lnTo>
                  <a:pt x="320" y="15"/>
                </a:lnTo>
                <a:lnTo>
                  <a:pt x="316" y="27"/>
                </a:lnTo>
                <a:lnTo>
                  <a:pt x="309" y="27"/>
                </a:lnTo>
                <a:lnTo>
                  <a:pt x="296" y="28"/>
                </a:lnTo>
                <a:lnTo>
                  <a:pt x="287" y="34"/>
                </a:lnTo>
                <a:lnTo>
                  <a:pt x="280" y="43"/>
                </a:lnTo>
                <a:lnTo>
                  <a:pt x="277" y="53"/>
                </a:lnTo>
                <a:lnTo>
                  <a:pt x="279" y="65"/>
                </a:lnTo>
                <a:lnTo>
                  <a:pt x="286" y="76"/>
                </a:lnTo>
                <a:lnTo>
                  <a:pt x="299" y="85"/>
                </a:lnTo>
                <a:lnTo>
                  <a:pt x="302" y="86"/>
                </a:lnTo>
                <a:lnTo>
                  <a:pt x="307" y="88"/>
                </a:lnTo>
                <a:lnTo>
                  <a:pt x="300" y="106"/>
                </a:lnTo>
                <a:lnTo>
                  <a:pt x="288" y="124"/>
                </a:lnTo>
                <a:lnTo>
                  <a:pt x="273" y="143"/>
                </a:lnTo>
                <a:lnTo>
                  <a:pt x="255" y="160"/>
                </a:lnTo>
                <a:lnTo>
                  <a:pt x="231" y="176"/>
                </a:lnTo>
                <a:lnTo>
                  <a:pt x="207" y="185"/>
                </a:lnTo>
                <a:lnTo>
                  <a:pt x="184" y="189"/>
                </a:lnTo>
                <a:lnTo>
                  <a:pt x="162" y="186"/>
                </a:lnTo>
                <a:lnTo>
                  <a:pt x="141" y="182"/>
                </a:lnTo>
                <a:lnTo>
                  <a:pt x="123" y="175"/>
                </a:lnTo>
                <a:lnTo>
                  <a:pt x="108" y="166"/>
                </a:lnTo>
                <a:lnTo>
                  <a:pt x="94" y="158"/>
                </a:lnTo>
                <a:lnTo>
                  <a:pt x="84" y="150"/>
                </a:lnTo>
                <a:lnTo>
                  <a:pt x="77" y="143"/>
                </a:lnTo>
                <a:lnTo>
                  <a:pt x="62" y="128"/>
                </a:lnTo>
                <a:lnTo>
                  <a:pt x="51" y="115"/>
                </a:lnTo>
                <a:lnTo>
                  <a:pt x="41" y="106"/>
                </a:lnTo>
                <a:lnTo>
                  <a:pt x="36" y="100"/>
                </a:lnTo>
                <a:lnTo>
                  <a:pt x="29" y="98"/>
                </a:lnTo>
                <a:lnTo>
                  <a:pt x="22" y="101"/>
                </a:lnTo>
                <a:lnTo>
                  <a:pt x="15" y="109"/>
                </a:lnTo>
                <a:lnTo>
                  <a:pt x="12" y="121"/>
                </a:lnTo>
                <a:lnTo>
                  <a:pt x="12" y="136"/>
                </a:lnTo>
                <a:lnTo>
                  <a:pt x="14" y="152"/>
                </a:lnTo>
                <a:lnTo>
                  <a:pt x="19" y="168"/>
                </a:lnTo>
                <a:lnTo>
                  <a:pt x="25" y="182"/>
                </a:lnTo>
                <a:lnTo>
                  <a:pt x="35" y="194"/>
                </a:lnTo>
                <a:lnTo>
                  <a:pt x="45" y="201"/>
                </a:lnTo>
                <a:lnTo>
                  <a:pt x="44" y="201"/>
                </a:lnTo>
                <a:lnTo>
                  <a:pt x="38" y="200"/>
                </a:lnTo>
                <a:lnTo>
                  <a:pt x="30" y="199"/>
                </a:lnTo>
                <a:lnTo>
                  <a:pt x="21" y="199"/>
                </a:lnTo>
                <a:lnTo>
                  <a:pt x="12" y="200"/>
                </a:lnTo>
                <a:lnTo>
                  <a:pt x="5" y="204"/>
                </a:lnTo>
                <a:lnTo>
                  <a:pt x="0" y="208"/>
                </a:lnTo>
                <a:lnTo>
                  <a:pt x="0" y="215"/>
                </a:lnTo>
                <a:lnTo>
                  <a:pt x="6" y="227"/>
                </a:lnTo>
                <a:lnTo>
                  <a:pt x="17" y="236"/>
                </a:lnTo>
                <a:lnTo>
                  <a:pt x="31" y="244"/>
                </a:lnTo>
                <a:lnTo>
                  <a:pt x="46" y="251"/>
                </a:lnTo>
                <a:lnTo>
                  <a:pt x="60" y="255"/>
                </a:lnTo>
                <a:lnTo>
                  <a:pt x="70" y="258"/>
                </a:lnTo>
                <a:lnTo>
                  <a:pt x="67" y="259"/>
                </a:lnTo>
                <a:lnTo>
                  <a:pt x="60" y="261"/>
                </a:lnTo>
                <a:lnTo>
                  <a:pt x="53" y="267"/>
                </a:lnTo>
                <a:lnTo>
                  <a:pt x="46" y="275"/>
                </a:lnTo>
                <a:lnTo>
                  <a:pt x="45" y="283"/>
                </a:lnTo>
                <a:lnTo>
                  <a:pt x="48" y="292"/>
                </a:lnTo>
                <a:lnTo>
                  <a:pt x="56" y="302"/>
                </a:lnTo>
                <a:lnTo>
                  <a:pt x="68" y="311"/>
                </a:lnTo>
                <a:lnTo>
                  <a:pt x="85" y="318"/>
                </a:lnTo>
                <a:lnTo>
                  <a:pt x="115" y="326"/>
                </a:lnTo>
                <a:lnTo>
                  <a:pt x="146" y="330"/>
                </a:lnTo>
                <a:lnTo>
                  <a:pt x="175" y="330"/>
                </a:lnTo>
                <a:lnTo>
                  <a:pt x="202" y="326"/>
                </a:lnTo>
                <a:lnTo>
                  <a:pt x="227" y="320"/>
                </a:lnTo>
                <a:lnTo>
                  <a:pt x="250" y="309"/>
                </a:lnTo>
                <a:lnTo>
                  <a:pt x="268" y="297"/>
                </a:lnTo>
                <a:lnTo>
                  <a:pt x="281" y="282"/>
                </a:lnTo>
                <a:lnTo>
                  <a:pt x="291" y="263"/>
                </a:lnTo>
                <a:lnTo>
                  <a:pt x="293" y="243"/>
                </a:lnTo>
                <a:lnTo>
                  <a:pt x="292" y="222"/>
                </a:lnTo>
                <a:lnTo>
                  <a:pt x="285" y="201"/>
                </a:lnTo>
                <a:lnTo>
                  <a:pt x="291" y="204"/>
                </a:lnTo>
                <a:lnTo>
                  <a:pt x="295" y="212"/>
                </a:lnTo>
                <a:lnTo>
                  <a:pt x="300" y="222"/>
                </a:lnTo>
                <a:lnTo>
                  <a:pt x="303" y="231"/>
                </a:lnTo>
                <a:lnTo>
                  <a:pt x="305" y="241"/>
                </a:lnTo>
                <a:lnTo>
                  <a:pt x="305" y="253"/>
                </a:lnTo>
                <a:lnTo>
                  <a:pt x="304" y="266"/>
                </a:lnTo>
                <a:lnTo>
                  <a:pt x="301" y="278"/>
                </a:lnTo>
                <a:lnTo>
                  <a:pt x="294" y="291"/>
                </a:lnTo>
                <a:lnTo>
                  <a:pt x="286" y="303"/>
                </a:lnTo>
                <a:lnTo>
                  <a:pt x="274" y="315"/>
                </a:lnTo>
                <a:lnTo>
                  <a:pt x="260" y="326"/>
                </a:lnTo>
                <a:lnTo>
                  <a:pt x="241" y="336"/>
                </a:lnTo>
                <a:lnTo>
                  <a:pt x="221" y="342"/>
                </a:lnTo>
                <a:lnTo>
                  <a:pt x="195" y="347"/>
                </a:lnTo>
                <a:lnTo>
                  <a:pt x="167" y="349"/>
                </a:lnTo>
                <a:lnTo>
                  <a:pt x="134" y="348"/>
                </a:lnTo>
                <a:lnTo>
                  <a:pt x="98" y="344"/>
                </a:lnTo>
                <a:lnTo>
                  <a:pt x="117" y="360"/>
                </a:lnTo>
                <a:lnTo>
                  <a:pt x="139" y="373"/>
                </a:lnTo>
                <a:lnTo>
                  <a:pt x="163" y="383"/>
                </a:lnTo>
                <a:lnTo>
                  <a:pt x="188" y="388"/>
                </a:lnTo>
                <a:lnTo>
                  <a:pt x="215" y="391"/>
                </a:lnTo>
                <a:lnTo>
                  <a:pt x="241" y="390"/>
                </a:lnTo>
                <a:lnTo>
                  <a:pt x="266" y="386"/>
                </a:lnTo>
                <a:lnTo>
                  <a:pt x="330" y="452"/>
                </a:lnTo>
                <a:lnTo>
                  <a:pt x="324" y="463"/>
                </a:lnTo>
                <a:lnTo>
                  <a:pt x="319" y="476"/>
                </a:lnTo>
                <a:lnTo>
                  <a:pt x="318" y="485"/>
                </a:lnTo>
                <a:lnTo>
                  <a:pt x="322" y="492"/>
                </a:lnTo>
                <a:lnTo>
                  <a:pt x="330" y="496"/>
                </a:lnTo>
                <a:lnTo>
                  <a:pt x="334" y="498"/>
                </a:lnTo>
                <a:lnTo>
                  <a:pt x="339" y="498"/>
                </a:lnTo>
                <a:lnTo>
                  <a:pt x="342" y="495"/>
                </a:lnTo>
                <a:lnTo>
                  <a:pt x="347" y="493"/>
                </a:lnTo>
                <a:lnTo>
                  <a:pt x="349" y="491"/>
                </a:lnTo>
                <a:lnTo>
                  <a:pt x="350" y="486"/>
                </a:lnTo>
                <a:lnTo>
                  <a:pt x="359" y="469"/>
                </a:lnTo>
                <a:lnTo>
                  <a:pt x="370" y="456"/>
                </a:lnTo>
                <a:lnTo>
                  <a:pt x="380" y="447"/>
                </a:lnTo>
                <a:lnTo>
                  <a:pt x="390" y="441"/>
                </a:lnTo>
                <a:lnTo>
                  <a:pt x="398" y="438"/>
                </a:lnTo>
                <a:lnTo>
                  <a:pt x="401" y="437"/>
                </a:lnTo>
                <a:lnTo>
                  <a:pt x="409" y="432"/>
                </a:lnTo>
                <a:lnTo>
                  <a:pt x="413" y="425"/>
                </a:lnTo>
                <a:lnTo>
                  <a:pt x="413" y="416"/>
                </a:lnTo>
                <a:lnTo>
                  <a:pt x="409" y="409"/>
                </a:lnTo>
                <a:lnTo>
                  <a:pt x="402" y="405"/>
                </a:lnTo>
                <a:lnTo>
                  <a:pt x="393" y="405"/>
                </a:lnTo>
                <a:lnTo>
                  <a:pt x="389" y="406"/>
                </a:lnTo>
                <a:lnTo>
                  <a:pt x="379" y="409"/>
                </a:lnTo>
                <a:lnTo>
                  <a:pt x="366" y="416"/>
                </a:lnTo>
                <a:lnTo>
                  <a:pt x="353" y="426"/>
                </a:lnTo>
                <a:lnTo>
                  <a:pt x="302" y="375"/>
                </a:lnTo>
                <a:lnTo>
                  <a:pt x="323" y="363"/>
                </a:lnTo>
                <a:lnTo>
                  <a:pt x="342" y="348"/>
                </a:lnTo>
                <a:lnTo>
                  <a:pt x="357" y="330"/>
                </a:lnTo>
                <a:lnTo>
                  <a:pt x="370" y="305"/>
                </a:lnTo>
                <a:lnTo>
                  <a:pt x="377" y="280"/>
                </a:lnTo>
                <a:lnTo>
                  <a:pt x="379" y="256"/>
                </a:lnTo>
                <a:lnTo>
                  <a:pt x="378" y="235"/>
                </a:lnTo>
                <a:lnTo>
                  <a:pt x="375" y="214"/>
                </a:lnTo>
                <a:lnTo>
                  <a:pt x="386" y="217"/>
                </a:lnTo>
                <a:lnTo>
                  <a:pt x="396" y="217"/>
                </a:lnTo>
                <a:lnTo>
                  <a:pt x="405" y="214"/>
                </a:lnTo>
                <a:lnTo>
                  <a:pt x="414" y="206"/>
                </a:lnTo>
                <a:lnTo>
                  <a:pt x="420" y="194"/>
                </a:lnTo>
                <a:lnTo>
                  <a:pt x="421" y="183"/>
                </a:lnTo>
                <a:lnTo>
                  <a:pt x="417" y="171"/>
                </a:lnTo>
                <a:lnTo>
                  <a:pt x="412" y="165"/>
                </a:lnTo>
                <a:lnTo>
                  <a:pt x="405" y="155"/>
                </a:lnTo>
                <a:lnTo>
                  <a:pt x="397" y="146"/>
                </a:lnTo>
                <a:lnTo>
                  <a:pt x="406" y="145"/>
                </a:lnTo>
                <a:lnTo>
                  <a:pt x="414" y="146"/>
                </a:lnTo>
                <a:lnTo>
                  <a:pt x="428" y="150"/>
                </a:lnTo>
                <a:lnTo>
                  <a:pt x="440" y="155"/>
                </a:lnTo>
                <a:lnTo>
                  <a:pt x="441" y="155"/>
                </a:lnTo>
                <a:lnTo>
                  <a:pt x="441" y="155"/>
                </a:lnTo>
                <a:lnTo>
                  <a:pt x="442" y="156"/>
                </a:lnTo>
                <a:lnTo>
                  <a:pt x="443" y="156"/>
                </a:lnTo>
                <a:lnTo>
                  <a:pt x="444" y="156"/>
                </a:lnTo>
                <a:lnTo>
                  <a:pt x="445" y="155"/>
                </a:lnTo>
                <a:lnTo>
                  <a:pt x="447" y="154"/>
                </a:lnTo>
                <a:lnTo>
                  <a:pt x="447" y="152"/>
                </a:lnTo>
                <a:lnTo>
                  <a:pt x="447" y="147"/>
                </a:lnTo>
                <a:lnTo>
                  <a:pt x="445" y="142"/>
                </a:lnTo>
                <a:lnTo>
                  <a:pt x="440" y="132"/>
                </a:lnTo>
                <a:lnTo>
                  <a:pt x="431" y="121"/>
                </a:lnTo>
                <a:close/>
                <a:moveTo>
                  <a:pt x="380" y="114"/>
                </a:moveTo>
                <a:lnTo>
                  <a:pt x="374" y="114"/>
                </a:lnTo>
                <a:lnTo>
                  <a:pt x="371" y="113"/>
                </a:lnTo>
                <a:lnTo>
                  <a:pt x="367" y="111"/>
                </a:lnTo>
                <a:lnTo>
                  <a:pt x="364" y="107"/>
                </a:lnTo>
                <a:lnTo>
                  <a:pt x="363" y="102"/>
                </a:lnTo>
                <a:lnTo>
                  <a:pt x="363" y="98"/>
                </a:lnTo>
                <a:lnTo>
                  <a:pt x="364" y="93"/>
                </a:lnTo>
                <a:lnTo>
                  <a:pt x="367" y="90"/>
                </a:lnTo>
                <a:lnTo>
                  <a:pt x="371" y="88"/>
                </a:lnTo>
                <a:lnTo>
                  <a:pt x="375" y="85"/>
                </a:lnTo>
                <a:lnTo>
                  <a:pt x="380" y="85"/>
                </a:lnTo>
                <a:lnTo>
                  <a:pt x="383" y="88"/>
                </a:lnTo>
                <a:lnTo>
                  <a:pt x="387" y="90"/>
                </a:lnTo>
                <a:lnTo>
                  <a:pt x="390" y="93"/>
                </a:lnTo>
                <a:lnTo>
                  <a:pt x="392" y="98"/>
                </a:lnTo>
                <a:lnTo>
                  <a:pt x="392" y="102"/>
                </a:lnTo>
                <a:lnTo>
                  <a:pt x="390" y="107"/>
                </a:lnTo>
                <a:lnTo>
                  <a:pt x="388" y="111"/>
                </a:lnTo>
                <a:lnTo>
                  <a:pt x="383" y="113"/>
                </a:lnTo>
                <a:lnTo>
                  <a:pt x="380" y="114"/>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Title 1"/>
          <p:cNvSpPr txBox="1">
            <a:spLocks/>
          </p:cNvSpPr>
          <p:nvPr/>
        </p:nvSpPr>
        <p:spPr>
          <a:xfrm>
            <a:off x="267643" y="183198"/>
            <a:ext cx="11843022" cy="7715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US" sz="3200" b="0" kern="1200" dirty="0">
                <a:solidFill>
                  <a:schemeClr val="tx1"/>
                </a:solidFill>
                <a:latin typeface="Montserrat" panose="020B0604020202020204" pitchFamily="34" charset="0"/>
                <a:ea typeface="+mj-ea"/>
                <a:cs typeface="Montserrat" panose="020B0604020202020204" pitchFamily="34" charset="0"/>
              </a:defRPr>
            </a:lvl1pPr>
          </a:lstStyle>
          <a:p>
            <a:r>
              <a:rPr lang="en-US" sz="2400" dirty="0"/>
              <a:t>Consumers with the highest consumption levels tend to be younger, more ethnically diverse, live in larger households and have somewhat higher incomes.</a:t>
            </a:r>
          </a:p>
        </p:txBody>
      </p:sp>
    </p:spTree>
    <p:extLst>
      <p:ext uri="{BB962C8B-B14F-4D97-AF65-F5344CB8AC3E}">
        <p14:creationId xmlns:p14="http://schemas.microsoft.com/office/powerpoint/2010/main" val="2139354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1B5C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Demographics</a:t>
            </a:r>
          </a:p>
        </p:txBody>
      </p:sp>
      <p:sp>
        <p:nvSpPr>
          <p:cNvPr id="4" name="Rectangle 3"/>
          <p:cNvSpPr/>
          <p:nvPr/>
        </p:nvSpPr>
        <p:spPr>
          <a:xfrm>
            <a:off x="337641" y="5424015"/>
            <a:ext cx="8229600" cy="1200329"/>
          </a:xfrm>
          <a:prstGeom prst="rect">
            <a:avLst/>
          </a:prstGeom>
        </p:spPr>
        <p:txBody>
          <a:bodyPr wrap="square">
            <a:spAutoFit/>
          </a:bodyPr>
          <a:lstStyle/>
          <a:p>
            <a:pPr lvl="0">
              <a:spcBef>
                <a:spcPct val="20000"/>
              </a:spcBef>
              <a:buClr>
                <a:srgbClr val="D16349"/>
              </a:buClr>
              <a:buSzPct val="85000"/>
            </a:pPr>
            <a:r>
              <a:rPr lang="en-US" sz="1000" b="1" i="1" dirty="0">
                <a:solidFill>
                  <a:prstClr val="black"/>
                </a:solidFill>
                <a:latin typeface="Arial" panose="020B0604020202020204" pitchFamily="34" charset="0"/>
                <a:cs typeface="Arial" panose="020B0604020202020204" pitchFamily="34" charset="0"/>
              </a:rPr>
              <a:t>ISO 20252 Certification</a:t>
            </a:r>
          </a:p>
          <a:p>
            <a:pPr lvl="0">
              <a:spcBef>
                <a:spcPct val="20000"/>
              </a:spcBef>
              <a:buClr>
                <a:srgbClr val="D16349"/>
              </a:buClr>
              <a:buSzPct val="85000"/>
            </a:pPr>
            <a:r>
              <a:rPr lang="en-US" sz="1000" i="1" dirty="0">
                <a:solidFill>
                  <a:prstClr val="black"/>
                </a:solidFill>
                <a:latin typeface="Arial" panose="020B0604020202020204" pitchFamily="34" charset="0"/>
                <a:cs typeface="Arial" panose="020B0604020202020204" pitchFamily="34" charset="0"/>
              </a:rPr>
              <a:t>ORC International is ISO 20252 certified.  To achieve certification, ORC International passed a comprehensive, on-site audit.  The certification establishes globally recognized terms, definitions, and service requirements for project management in research organizations.  Processes outlined in ISO 20252 are designed to produce transparent, consistent, well documented and error-free methods of conducting and managing research projects.  Adherence and certification to such standards provides a basis of confidence for clients and other constituencies that the work produced is being executed with quality processes and controls in place.  The internationally recognized standard also provides a basis for subcontractor evaluation. </a:t>
            </a:r>
          </a:p>
        </p:txBody>
      </p:sp>
    </p:spTree>
    <p:extLst>
      <p:ext uri="{BB962C8B-B14F-4D97-AF65-F5344CB8AC3E}">
        <p14:creationId xmlns:p14="http://schemas.microsoft.com/office/powerpoint/2010/main" val="2430936441"/>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229600" cy="533400"/>
          </a:xfrm>
        </p:spPr>
        <p:txBody>
          <a:bodyPr/>
          <a:lstStyle/>
          <a:p>
            <a:r>
              <a:rPr lang="en-US" dirty="0"/>
              <a:t>Demographics</a:t>
            </a:r>
          </a:p>
        </p:txBody>
      </p:sp>
      <p:graphicFrame>
        <p:nvGraphicFramePr>
          <p:cNvPr id="6" name="Object 5"/>
          <p:cNvGraphicFramePr>
            <a:graphicFrameLocks noChangeAspect="1"/>
          </p:cNvGraphicFramePr>
          <p:nvPr>
            <p:extLst>
              <p:ext uri="{D42A27DB-BD31-4B8C-83A1-F6EECF244321}">
                <p14:modId xmlns:p14="http://schemas.microsoft.com/office/powerpoint/2010/main" val="503723072"/>
              </p:ext>
            </p:extLst>
          </p:nvPr>
        </p:nvGraphicFramePr>
        <p:xfrm>
          <a:off x="3838575" y="127608"/>
          <a:ext cx="8048625" cy="6526747"/>
        </p:xfrm>
        <a:graphic>
          <a:graphicData uri="http://schemas.openxmlformats.org/presentationml/2006/ole">
            <mc:AlternateContent xmlns:mc="http://schemas.openxmlformats.org/markup-compatibility/2006">
              <mc:Choice xmlns:v="urn:schemas-microsoft-com:vml" Requires="v">
                <p:oleObj spid="_x0000_s12700" name="Worksheet" r:id="rId3" imgW="6522738" imgH="5288328" progId="Excel.Sheet.12">
                  <p:embed/>
                </p:oleObj>
              </mc:Choice>
              <mc:Fallback>
                <p:oleObj name="Worksheet" r:id="rId3" imgW="6522738" imgH="5288328" progId="Excel.Sheet.12">
                  <p:embed/>
                  <p:pic>
                    <p:nvPicPr>
                      <p:cNvPr id="0" name=""/>
                      <p:cNvPicPr/>
                      <p:nvPr/>
                    </p:nvPicPr>
                    <p:blipFill>
                      <a:blip r:embed="rId4"/>
                      <a:stretch>
                        <a:fillRect/>
                      </a:stretch>
                    </p:blipFill>
                    <p:spPr>
                      <a:xfrm>
                        <a:off x="3838575" y="127608"/>
                        <a:ext cx="8048625" cy="6526747"/>
                      </a:xfrm>
                      <a:prstGeom prst="rect">
                        <a:avLst/>
                      </a:prstGeom>
                    </p:spPr>
                  </p:pic>
                </p:oleObj>
              </mc:Fallback>
            </mc:AlternateContent>
          </a:graphicData>
        </a:graphic>
      </p:graphicFrame>
      <p:sp>
        <p:nvSpPr>
          <p:cNvPr id="4" name="Text Placeholder 3"/>
          <p:cNvSpPr>
            <a:spLocks noGrp="1"/>
          </p:cNvSpPr>
          <p:nvPr>
            <p:ph type="body" sz="quarter" idx="10"/>
          </p:nvPr>
        </p:nvSpPr>
        <p:spPr>
          <a:xfrm>
            <a:off x="612649" y="6205538"/>
            <a:ext cx="2915840" cy="390525"/>
          </a:xfrm>
        </p:spPr>
        <p:txBody>
          <a:bodyPr/>
          <a:lstStyle/>
          <a:p>
            <a:pPr>
              <a:spcBef>
                <a:spcPts val="0"/>
              </a:spcBef>
            </a:pPr>
            <a:r>
              <a:rPr lang="en-US" sz="800" dirty="0"/>
              <a:t>Base: Total </a:t>
            </a:r>
            <a:r>
              <a:rPr lang="en-US" sz="800"/>
              <a:t>(1004)</a:t>
            </a:r>
            <a:endParaRPr lang="en-US" sz="800" dirty="0"/>
          </a:p>
        </p:txBody>
      </p:sp>
      <p:grpSp>
        <p:nvGrpSpPr>
          <p:cNvPr id="9" name="Group 8"/>
          <p:cNvGrpSpPr/>
          <p:nvPr/>
        </p:nvGrpSpPr>
        <p:grpSpPr>
          <a:xfrm>
            <a:off x="1440991" y="1382775"/>
            <a:ext cx="669915" cy="787558"/>
            <a:chOff x="3979195" y="2443322"/>
            <a:chExt cx="388999" cy="389847"/>
          </a:xfrm>
          <a:solidFill>
            <a:schemeClr val="bg1"/>
          </a:solidFill>
        </p:grpSpPr>
        <p:sp>
          <p:nvSpPr>
            <p:cNvPr id="10" name="Oval 110"/>
            <p:cNvSpPr>
              <a:spLocks noChangeArrowheads="1"/>
            </p:cNvSpPr>
            <p:nvPr/>
          </p:nvSpPr>
          <p:spPr bwMode="auto">
            <a:xfrm>
              <a:off x="4034282" y="2443322"/>
              <a:ext cx="105937" cy="1067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 name="Freeform 111"/>
            <p:cNvSpPr>
              <a:spLocks/>
            </p:cNvSpPr>
            <p:nvPr/>
          </p:nvSpPr>
          <p:spPr bwMode="auto">
            <a:xfrm>
              <a:off x="3979195" y="2561971"/>
              <a:ext cx="216110" cy="271198"/>
            </a:xfrm>
            <a:custGeom>
              <a:avLst/>
              <a:gdLst>
                <a:gd name="T0" fmla="*/ 179 w 182"/>
                <a:gd name="T1" fmla="*/ 116 h 229"/>
                <a:gd name="T2" fmla="*/ 148 w 182"/>
                <a:gd name="T3" fmla="*/ 24 h 229"/>
                <a:gd name="T4" fmla="*/ 91 w 182"/>
                <a:gd name="T5" fmla="*/ 0 h 229"/>
                <a:gd name="T6" fmla="*/ 34 w 182"/>
                <a:gd name="T7" fmla="*/ 24 h 229"/>
                <a:gd name="T8" fmla="*/ 3 w 182"/>
                <a:gd name="T9" fmla="*/ 116 h 229"/>
                <a:gd name="T10" fmla="*/ 13 w 182"/>
                <a:gd name="T11" fmla="*/ 136 h 229"/>
                <a:gd name="T12" fmla="*/ 33 w 182"/>
                <a:gd name="T13" fmla="*/ 126 h 229"/>
                <a:gd name="T14" fmla="*/ 42 w 182"/>
                <a:gd name="T15" fmla="*/ 99 h 229"/>
                <a:gd name="T16" fmla="*/ 64 w 182"/>
                <a:gd name="T17" fmla="*/ 219 h 229"/>
                <a:gd name="T18" fmla="*/ 72 w 182"/>
                <a:gd name="T19" fmla="*/ 229 h 229"/>
                <a:gd name="T20" fmla="*/ 109 w 182"/>
                <a:gd name="T21" fmla="*/ 229 h 229"/>
                <a:gd name="T22" fmla="*/ 118 w 182"/>
                <a:gd name="T23" fmla="*/ 219 h 229"/>
                <a:gd name="T24" fmla="*/ 139 w 182"/>
                <a:gd name="T25" fmla="*/ 98 h 229"/>
                <a:gd name="T26" fmla="*/ 149 w 182"/>
                <a:gd name="T27" fmla="*/ 126 h 229"/>
                <a:gd name="T28" fmla="*/ 169 w 182"/>
                <a:gd name="T29" fmla="*/ 136 h 229"/>
                <a:gd name="T30" fmla="*/ 179 w 182"/>
                <a:gd name="T31" fmla="*/ 11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229">
                  <a:moveTo>
                    <a:pt x="179" y="116"/>
                  </a:moveTo>
                  <a:cubicBezTo>
                    <a:pt x="148" y="24"/>
                    <a:pt x="148" y="24"/>
                    <a:pt x="148" y="24"/>
                  </a:cubicBezTo>
                  <a:cubicBezTo>
                    <a:pt x="142" y="7"/>
                    <a:pt x="123" y="0"/>
                    <a:pt x="91" y="0"/>
                  </a:cubicBezTo>
                  <a:cubicBezTo>
                    <a:pt x="58" y="0"/>
                    <a:pt x="40" y="7"/>
                    <a:pt x="34" y="24"/>
                  </a:cubicBezTo>
                  <a:cubicBezTo>
                    <a:pt x="3" y="116"/>
                    <a:pt x="3" y="116"/>
                    <a:pt x="3" y="116"/>
                  </a:cubicBezTo>
                  <a:cubicBezTo>
                    <a:pt x="0" y="124"/>
                    <a:pt x="5" y="133"/>
                    <a:pt x="13" y="136"/>
                  </a:cubicBezTo>
                  <a:cubicBezTo>
                    <a:pt x="22" y="139"/>
                    <a:pt x="31" y="135"/>
                    <a:pt x="33" y="126"/>
                  </a:cubicBezTo>
                  <a:cubicBezTo>
                    <a:pt x="42" y="99"/>
                    <a:pt x="42" y="99"/>
                    <a:pt x="42" y="99"/>
                  </a:cubicBezTo>
                  <a:cubicBezTo>
                    <a:pt x="47" y="139"/>
                    <a:pt x="54" y="185"/>
                    <a:pt x="64" y="219"/>
                  </a:cubicBezTo>
                  <a:cubicBezTo>
                    <a:pt x="66" y="228"/>
                    <a:pt x="68" y="229"/>
                    <a:pt x="72" y="229"/>
                  </a:cubicBezTo>
                  <a:cubicBezTo>
                    <a:pt x="109" y="229"/>
                    <a:pt x="109" y="229"/>
                    <a:pt x="109" y="229"/>
                  </a:cubicBezTo>
                  <a:cubicBezTo>
                    <a:pt x="114" y="229"/>
                    <a:pt x="115" y="228"/>
                    <a:pt x="118" y="219"/>
                  </a:cubicBezTo>
                  <a:cubicBezTo>
                    <a:pt x="128" y="184"/>
                    <a:pt x="135" y="137"/>
                    <a:pt x="139" y="98"/>
                  </a:cubicBezTo>
                  <a:cubicBezTo>
                    <a:pt x="149" y="126"/>
                    <a:pt x="149" y="126"/>
                    <a:pt x="149" y="126"/>
                  </a:cubicBezTo>
                  <a:cubicBezTo>
                    <a:pt x="152" y="135"/>
                    <a:pt x="161" y="139"/>
                    <a:pt x="169" y="136"/>
                  </a:cubicBezTo>
                  <a:cubicBezTo>
                    <a:pt x="177" y="133"/>
                    <a:pt x="182" y="124"/>
                    <a:pt x="179"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 name="Oval 112"/>
            <p:cNvSpPr>
              <a:spLocks noChangeArrowheads="1"/>
            </p:cNvSpPr>
            <p:nvPr/>
          </p:nvSpPr>
          <p:spPr bwMode="auto">
            <a:xfrm>
              <a:off x="4208018" y="2443322"/>
              <a:ext cx="105089" cy="1067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 name="Freeform 113"/>
            <p:cNvSpPr>
              <a:spLocks/>
            </p:cNvSpPr>
            <p:nvPr/>
          </p:nvSpPr>
          <p:spPr bwMode="auto">
            <a:xfrm>
              <a:off x="4153778" y="2561971"/>
              <a:ext cx="214416" cy="271198"/>
            </a:xfrm>
            <a:custGeom>
              <a:avLst/>
              <a:gdLst>
                <a:gd name="T0" fmla="*/ 109 w 181"/>
                <a:gd name="T1" fmla="*/ 229 h 229"/>
                <a:gd name="T2" fmla="*/ 117 w 181"/>
                <a:gd name="T3" fmla="*/ 219 h 229"/>
                <a:gd name="T4" fmla="*/ 123 w 181"/>
                <a:gd name="T5" fmla="*/ 188 h 229"/>
                <a:gd name="T6" fmla="*/ 157 w 181"/>
                <a:gd name="T7" fmla="*/ 188 h 229"/>
                <a:gd name="T8" fmla="*/ 119 w 181"/>
                <a:gd name="T9" fmla="*/ 76 h 229"/>
                <a:gd name="T10" fmla="*/ 122 w 181"/>
                <a:gd name="T11" fmla="*/ 68 h 229"/>
                <a:gd name="T12" fmla="*/ 130 w 181"/>
                <a:gd name="T13" fmla="*/ 72 h 229"/>
                <a:gd name="T14" fmla="*/ 148 w 181"/>
                <a:gd name="T15" fmla="*/ 126 h 229"/>
                <a:gd name="T16" fmla="*/ 169 w 181"/>
                <a:gd name="T17" fmla="*/ 136 h 229"/>
                <a:gd name="T18" fmla="*/ 179 w 181"/>
                <a:gd name="T19" fmla="*/ 116 h 229"/>
                <a:gd name="T20" fmla="*/ 148 w 181"/>
                <a:gd name="T21" fmla="*/ 24 h 229"/>
                <a:gd name="T22" fmla="*/ 91 w 181"/>
                <a:gd name="T23" fmla="*/ 0 h 229"/>
                <a:gd name="T24" fmla="*/ 33 w 181"/>
                <a:gd name="T25" fmla="*/ 24 h 229"/>
                <a:gd name="T26" fmla="*/ 2 w 181"/>
                <a:gd name="T27" fmla="*/ 116 h 229"/>
                <a:gd name="T28" fmla="*/ 12 w 181"/>
                <a:gd name="T29" fmla="*/ 136 h 229"/>
                <a:gd name="T30" fmla="*/ 33 w 181"/>
                <a:gd name="T31" fmla="*/ 126 h 229"/>
                <a:gd name="T32" fmla="*/ 51 w 181"/>
                <a:gd name="T33" fmla="*/ 72 h 229"/>
                <a:gd name="T34" fmla="*/ 59 w 181"/>
                <a:gd name="T35" fmla="*/ 68 h 229"/>
                <a:gd name="T36" fmla="*/ 62 w 181"/>
                <a:gd name="T37" fmla="*/ 76 h 229"/>
                <a:gd name="T38" fmla="*/ 24 w 181"/>
                <a:gd name="T39" fmla="*/ 188 h 229"/>
                <a:gd name="T40" fmla="*/ 58 w 181"/>
                <a:gd name="T41" fmla="*/ 188 h 229"/>
                <a:gd name="T42" fmla="*/ 64 w 181"/>
                <a:gd name="T43" fmla="*/ 219 h 229"/>
                <a:gd name="T44" fmla="*/ 72 w 181"/>
                <a:gd name="T45" fmla="*/ 229 h 229"/>
                <a:gd name="T46" fmla="*/ 109 w 181"/>
                <a:gd name="T47"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29">
                  <a:moveTo>
                    <a:pt x="109" y="229"/>
                  </a:moveTo>
                  <a:cubicBezTo>
                    <a:pt x="114" y="229"/>
                    <a:pt x="116" y="228"/>
                    <a:pt x="117" y="219"/>
                  </a:cubicBezTo>
                  <a:cubicBezTo>
                    <a:pt x="119" y="210"/>
                    <a:pt x="121" y="199"/>
                    <a:pt x="123" y="188"/>
                  </a:cubicBezTo>
                  <a:cubicBezTo>
                    <a:pt x="157" y="188"/>
                    <a:pt x="157" y="188"/>
                    <a:pt x="157" y="188"/>
                  </a:cubicBezTo>
                  <a:cubicBezTo>
                    <a:pt x="119" y="76"/>
                    <a:pt x="119" y="76"/>
                    <a:pt x="119" y="76"/>
                  </a:cubicBezTo>
                  <a:cubicBezTo>
                    <a:pt x="118" y="73"/>
                    <a:pt x="119" y="69"/>
                    <a:pt x="122" y="68"/>
                  </a:cubicBezTo>
                  <a:cubicBezTo>
                    <a:pt x="126" y="67"/>
                    <a:pt x="129" y="69"/>
                    <a:pt x="130" y="72"/>
                  </a:cubicBezTo>
                  <a:cubicBezTo>
                    <a:pt x="148" y="126"/>
                    <a:pt x="148" y="126"/>
                    <a:pt x="148" y="126"/>
                  </a:cubicBezTo>
                  <a:cubicBezTo>
                    <a:pt x="151" y="135"/>
                    <a:pt x="160" y="139"/>
                    <a:pt x="169" y="136"/>
                  </a:cubicBezTo>
                  <a:cubicBezTo>
                    <a:pt x="177" y="133"/>
                    <a:pt x="181" y="124"/>
                    <a:pt x="179" y="116"/>
                  </a:cubicBezTo>
                  <a:cubicBezTo>
                    <a:pt x="148" y="24"/>
                    <a:pt x="148" y="24"/>
                    <a:pt x="148" y="24"/>
                  </a:cubicBezTo>
                  <a:cubicBezTo>
                    <a:pt x="145" y="14"/>
                    <a:pt x="121" y="0"/>
                    <a:pt x="91" y="0"/>
                  </a:cubicBezTo>
                  <a:cubicBezTo>
                    <a:pt x="60" y="0"/>
                    <a:pt x="36" y="14"/>
                    <a:pt x="33" y="24"/>
                  </a:cubicBezTo>
                  <a:cubicBezTo>
                    <a:pt x="2" y="116"/>
                    <a:pt x="2" y="116"/>
                    <a:pt x="2" y="116"/>
                  </a:cubicBezTo>
                  <a:cubicBezTo>
                    <a:pt x="0" y="124"/>
                    <a:pt x="4" y="133"/>
                    <a:pt x="12" y="136"/>
                  </a:cubicBezTo>
                  <a:cubicBezTo>
                    <a:pt x="21" y="139"/>
                    <a:pt x="30" y="135"/>
                    <a:pt x="33" y="126"/>
                  </a:cubicBezTo>
                  <a:cubicBezTo>
                    <a:pt x="51" y="72"/>
                    <a:pt x="51" y="72"/>
                    <a:pt x="51" y="72"/>
                  </a:cubicBezTo>
                  <a:cubicBezTo>
                    <a:pt x="52" y="69"/>
                    <a:pt x="55" y="67"/>
                    <a:pt x="59" y="68"/>
                  </a:cubicBezTo>
                  <a:cubicBezTo>
                    <a:pt x="62" y="69"/>
                    <a:pt x="63" y="73"/>
                    <a:pt x="62" y="76"/>
                  </a:cubicBezTo>
                  <a:cubicBezTo>
                    <a:pt x="24" y="188"/>
                    <a:pt x="24" y="188"/>
                    <a:pt x="24" y="188"/>
                  </a:cubicBezTo>
                  <a:cubicBezTo>
                    <a:pt x="58" y="188"/>
                    <a:pt x="58" y="188"/>
                    <a:pt x="58" y="188"/>
                  </a:cubicBezTo>
                  <a:cubicBezTo>
                    <a:pt x="60" y="199"/>
                    <a:pt x="62" y="210"/>
                    <a:pt x="64" y="219"/>
                  </a:cubicBezTo>
                  <a:cubicBezTo>
                    <a:pt x="65" y="228"/>
                    <a:pt x="67" y="229"/>
                    <a:pt x="72" y="229"/>
                  </a:cubicBezTo>
                  <a:cubicBezTo>
                    <a:pt x="72" y="229"/>
                    <a:pt x="109" y="229"/>
                    <a:pt x="109"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nvGrpSpPr>
          <p:cNvPr id="14" name="Group 13"/>
          <p:cNvGrpSpPr>
            <a:grpSpLocks noChangeAspect="1"/>
          </p:cNvGrpSpPr>
          <p:nvPr/>
        </p:nvGrpSpPr>
        <p:grpSpPr bwMode="gray">
          <a:xfrm>
            <a:off x="3127292" y="5474456"/>
            <a:ext cx="447676" cy="454025"/>
            <a:chOff x="1457325" y="1449388"/>
            <a:chExt cx="447676" cy="454025"/>
          </a:xfrm>
          <a:solidFill>
            <a:srgbClr val="4D4D4D"/>
          </a:solidFill>
        </p:grpSpPr>
        <p:sp>
          <p:nvSpPr>
            <p:cNvPr id="15" name="Freeform 9"/>
            <p:cNvSpPr>
              <a:spLocks/>
            </p:cNvSpPr>
            <p:nvPr/>
          </p:nvSpPr>
          <p:spPr bwMode="gray">
            <a:xfrm>
              <a:off x="1687513" y="1449388"/>
              <a:ext cx="90488" cy="88900"/>
            </a:xfrm>
            <a:custGeom>
              <a:avLst/>
              <a:gdLst>
                <a:gd name="T0" fmla="*/ 88 w 226"/>
                <a:gd name="T1" fmla="*/ 223 h 226"/>
                <a:gd name="T2" fmla="*/ 115 w 226"/>
                <a:gd name="T3" fmla="*/ 226 h 226"/>
                <a:gd name="T4" fmla="*/ 139 w 226"/>
                <a:gd name="T5" fmla="*/ 223 h 226"/>
                <a:gd name="T6" fmla="*/ 163 w 226"/>
                <a:gd name="T7" fmla="*/ 215 h 226"/>
                <a:gd name="T8" fmla="*/ 184 w 226"/>
                <a:gd name="T9" fmla="*/ 202 h 226"/>
                <a:gd name="T10" fmla="*/ 202 w 226"/>
                <a:gd name="T11" fmla="*/ 185 h 226"/>
                <a:gd name="T12" fmla="*/ 215 w 226"/>
                <a:gd name="T13" fmla="*/ 164 h 226"/>
                <a:gd name="T14" fmla="*/ 224 w 226"/>
                <a:gd name="T15" fmla="*/ 139 h 226"/>
                <a:gd name="T16" fmla="*/ 226 w 226"/>
                <a:gd name="T17" fmla="*/ 113 h 226"/>
                <a:gd name="T18" fmla="*/ 224 w 226"/>
                <a:gd name="T19" fmla="*/ 88 h 226"/>
                <a:gd name="T20" fmla="*/ 216 w 226"/>
                <a:gd name="T21" fmla="*/ 64 h 226"/>
                <a:gd name="T22" fmla="*/ 203 w 226"/>
                <a:gd name="T23" fmla="*/ 43 h 226"/>
                <a:gd name="T24" fmla="*/ 185 w 226"/>
                <a:gd name="T25" fmla="*/ 26 h 226"/>
                <a:gd name="T26" fmla="*/ 164 w 226"/>
                <a:gd name="T27" fmla="*/ 11 h 226"/>
                <a:gd name="T28" fmla="*/ 139 w 226"/>
                <a:gd name="T29" fmla="*/ 2 h 226"/>
                <a:gd name="T30" fmla="*/ 113 w 226"/>
                <a:gd name="T31" fmla="*/ 0 h 226"/>
                <a:gd name="T32" fmla="*/ 88 w 226"/>
                <a:gd name="T33" fmla="*/ 2 h 226"/>
                <a:gd name="T34" fmla="*/ 65 w 226"/>
                <a:gd name="T35" fmla="*/ 11 h 226"/>
                <a:gd name="T36" fmla="*/ 44 w 226"/>
                <a:gd name="T37" fmla="*/ 25 h 226"/>
                <a:gd name="T38" fmla="*/ 26 w 226"/>
                <a:gd name="T39" fmla="*/ 42 h 226"/>
                <a:gd name="T40" fmla="*/ 13 w 226"/>
                <a:gd name="T41" fmla="*/ 63 h 226"/>
                <a:gd name="T42" fmla="*/ 3 w 226"/>
                <a:gd name="T43" fmla="*/ 88 h 226"/>
                <a:gd name="T44" fmla="*/ 0 w 226"/>
                <a:gd name="T45" fmla="*/ 113 h 226"/>
                <a:gd name="T46" fmla="*/ 3 w 226"/>
                <a:gd name="T47" fmla="*/ 139 h 226"/>
                <a:gd name="T48" fmla="*/ 11 w 226"/>
                <a:gd name="T49" fmla="*/ 163 h 226"/>
                <a:gd name="T50" fmla="*/ 25 w 226"/>
                <a:gd name="T51" fmla="*/ 184 h 226"/>
                <a:gd name="T52" fmla="*/ 42 w 226"/>
                <a:gd name="T53" fmla="*/ 201 h 226"/>
                <a:gd name="T54" fmla="*/ 64 w 226"/>
                <a:gd name="T55" fmla="*/ 215 h 226"/>
                <a:gd name="T56" fmla="*/ 88 w 226"/>
                <a:gd name="T57"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26">
                  <a:moveTo>
                    <a:pt x="88" y="223"/>
                  </a:moveTo>
                  <a:lnTo>
                    <a:pt x="115" y="226"/>
                  </a:lnTo>
                  <a:lnTo>
                    <a:pt x="139" y="223"/>
                  </a:lnTo>
                  <a:lnTo>
                    <a:pt x="163" y="215"/>
                  </a:lnTo>
                  <a:lnTo>
                    <a:pt x="184" y="202"/>
                  </a:lnTo>
                  <a:lnTo>
                    <a:pt x="202" y="185"/>
                  </a:lnTo>
                  <a:lnTo>
                    <a:pt x="215" y="164"/>
                  </a:lnTo>
                  <a:lnTo>
                    <a:pt x="224" y="139"/>
                  </a:lnTo>
                  <a:lnTo>
                    <a:pt x="226" y="113"/>
                  </a:lnTo>
                  <a:lnTo>
                    <a:pt x="224" y="88"/>
                  </a:lnTo>
                  <a:lnTo>
                    <a:pt x="216" y="64"/>
                  </a:lnTo>
                  <a:lnTo>
                    <a:pt x="203" y="43"/>
                  </a:lnTo>
                  <a:lnTo>
                    <a:pt x="185" y="26"/>
                  </a:lnTo>
                  <a:lnTo>
                    <a:pt x="164" y="11"/>
                  </a:lnTo>
                  <a:lnTo>
                    <a:pt x="139" y="2"/>
                  </a:lnTo>
                  <a:lnTo>
                    <a:pt x="113" y="0"/>
                  </a:lnTo>
                  <a:lnTo>
                    <a:pt x="88" y="2"/>
                  </a:lnTo>
                  <a:lnTo>
                    <a:pt x="65" y="11"/>
                  </a:lnTo>
                  <a:lnTo>
                    <a:pt x="44" y="25"/>
                  </a:lnTo>
                  <a:lnTo>
                    <a:pt x="26" y="42"/>
                  </a:lnTo>
                  <a:lnTo>
                    <a:pt x="13" y="63"/>
                  </a:lnTo>
                  <a:lnTo>
                    <a:pt x="3" y="88"/>
                  </a:lnTo>
                  <a:lnTo>
                    <a:pt x="0" y="113"/>
                  </a:lnTo>
                  <a:lnTo>
                    <a:pt x="3" y="139"/>
                  </a:lnTo>
                  <a:lnTo>
                    <a:pt x="11" y="163"/>
                  </a:lnTo>
                  <a:lnTo>
                    <a:pt x="25" y="184"/>
                  </a:lnTo>
                  <a:lnTo>
                    <a:pt x="42" y="201"/>
                  </a:lnTo>
                  <a:lnTo>
                    <a:pt x="64" y="215"/>
                  </a:lnTo>
                  <a:lnTo>
                    <a:pt x="88" y="2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0"/>
            <p:cNvSpPr>
              <a:spLocks/>
            </p:cNvSpPr>
            <p:nvPr/>
          </p:nvSpPr>
          <p:spPr bwMode="gray">
            <a:xfrm>
              <a:off x="1812925" y="1687513"/>
              <a:ext cx="12700" cy="11112"/>
            </a:xfrm>
            <a:custGeom>
              <a:avLst/>
              <a:gdLst>
                <a:gd name="T0" fmla="*/ 0 w 33"/>
                <a:gd name="T1" fmla="*/ 0 h 26"/>
                <a:gd name="T2" fmla="*/ 4 w 33"/>
                <a:gd name="T3" fmla="*/ 26 h 26"/>
                <a:gd name="T4" fmla="*/ 17 w 33"/>
                <a:gd name="T5" fmla="*/ 23 h 26"/>
                <a:gd name="T6" fmla="*/ 33 w 33"/>
                <a:gd name="T7" fmla="*/ 20 h 26"/>
                <a:gd name="T8" fmla="*/ 16 w 33"/>
                <a:gd name="T9" fmla="*/ 12 h 26"/>
                <a:gd name="T10" fmla="*/ 0 w 33"/>
                <a:gd name="T11" fmla="*/ 0 h 26"/>
              </a:gdLst>
              <a:ahLst/>
              <a:cxnLst>
                <a:cxn ang="0">
                  <a:pos x="T0" y="T1"/>
                </a:cxn>
                <a:cxn ang="0">
                  <a:pos x="T2" y="T3"/>
                </a:cxn>
                <a:cxn ang="0">
                  <a:pos x="T4" y="T5"/>
                </a:cxn>
                <a:cxn ang="0">
                  <a:pos x="T6" y="T7"/>
                </a:cxn>
                <a:cxn ang="0">
                  <a:pos x="T8" y="T9"/>
                </a:cxn>
                <a:cxn ang="0">
                  <a:pos x="T10" y="T11"/>
                </a:cxn>
              </a:cxnLst>
              <a:rect l="0" t="0" r="r" b="b"/>
              <a:pathLst>
                <a:path w="33" h="26">
                  <a:moveTo>
                    <a:pt x="0" y="0"/>
                  </a:moveTo>
                  <a:lnTo>
                    <a:pt x="4" y="26"/>
                  </a:lnTo>
                  <a:lnTo>
                    <a:pt x="17" y="23"/>
                  </a:lnTo>
                  <a:lnTo>
                    <a:pt x="33" y="20"/>
                  </a:lnTo>
                  <a:lnTo>
                    <a:pt x="16" y="1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1"/>
            <p:cNvSpPr>
              <a:spLocks/>
            </p:cNvSpPr>
            <p:nvPr/>
          </p:nvSpPr>
          <p:spPr bwMode="gray">
            <a:xfrm>
              <a:off x="1568450" y="1743075"/>
              <a:ext cx="7938" cy="44450"/>
            </a:xfrm>
            <a:custGeom>
              <a:avLst/>
              <a:gdLst>
                <a:gd name="T0" fmla="*/ 0 w 20"/>
                <a:gd name="T1" fmla="*/ 56 h 113"/>
                <a:gd name="T2" fmla="*/ 0 w 20"/>
                <a:gd name="T3" fmla="*/ 108 h 113"/>
                <a:gd name="T4" fmla="*/ 20 w 20"/>
                <a:gd name="T5" fmla="*/ 113 h 113"/>
                <a:gd name="T6" fmla="*/ 16 w 20"/>
                <a:gd name="T7" fmla="*/ 77 h 113"/>
                <a:gd name="T8" fmla="*/ 11 w 20"/>
                <a:gd name="T9" fmla="*/ 46 h 113"/>
                <a:gd name="T10" fmla="*/ 6 w 20"/>
                <a:gd name="T11" fmla="*/ 21 h 113"/>
                <a:gd name="T12" fmla="*/ 0 w 20"/>
                <a:gd name="T13" fmla="*/ 0 h 113"/>
                <a:gd name="T14" fmla="*/ 0 w 20"/>
                <a:gd name="T15" fmla="*/ 56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13">
                  <a:moveTo>
                    <a:pt x="0" y="56"/>
                  </a:moveTo>
                  <a:lnTo>
                    <a:pt x="0" y="108"/>
                  </a:lnTo>
                  <a:lnTo>
                    <a:pt x="20" y="113"/>
                  </a:lnTo>
                  <a:lnTo>
                    <a:pt x="16" y="77"/>
                  </a:lnTo>
                  <a:lnTo>
                    <a:pt x="11" y="46"/>
                  </a:lnTo>
                  <a:lnTo>
                    <a:pt x="6" y="21"/>
                  </a:lnTo>
                  <a:lnTo>
                    <a:pt x="0" y="0"/>
                  </a:lnTo>
                  <a:lnTo>
                    <a:pt x="0" y="5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2"/>
            <p:cNvSpPr>
              <a:spLocks/>
            </p:cNvSpPr>
            <p:nvPr/>
          </p:nvSpPr>
          <p:spPr bwMode="gray">
            <a:xfrm>
              <a:off x="1516063" y="1685925"/>
              <a:ext cx="28575" cy="4762"/>
            </a:xfrm>
            <a:custGeom>
              <a:avLst/>
              <a:gdLst>
                <a:gd name="T0" fmla="*/ 73 w 73"/>
                <a:gd name="T1" fmla="*/ 0 h 10"/>
                <a:gd name="T2" fmla="*/ 56 w 73"/>
                <a:gd name="T3" fmla="*/ 5 h 10"/>
                <a:gd name="T4" fmla="*/ 36 w 73"/>
                <a:gd name="T5" fmla="*/ 8 h 10"/>
                <a:gd name="T6" fmla="*/ 18 w 73"/>
                <a:gd name="T7" fmla="*/ 7 h 10"/>
                <a:gd name="T8" fmla="*/ 2 w 73"/>
                <a:gd name="T9" fmla="*/ 2 h 10"/>
                <a:gd name="T10" fmla="*/ 0 w 73"/>
                <a:gd name="T11" fmla="*/ 10 h 10"/>
                <a:gd name="T12" fmla="*/ 71 w 73"/>
                <a:gd name="T13" fmla="*/ 10 h 10"/>
                <a:gd name="T14" fmla="*/ 73 w 73"/>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0">
                  <a:moveTo>
                    <a:pt x="73" y="0"/>
                  </a:moveTo>
                  <a:lnTo>
                    <a:pt x="56" y="5"/>
                  </a:lnTo>
                  <a:lnTo>
                    <a:pt x="36" y="8"/>
                  </a:lnTo>
                  <a:lnTo>
                    <a:pt x="18" y="7"/>
                  </a:lnTo>
                  <a:lnTo>
                    <a:pt x="2" y="2"/>
                  </a:lnTo>
                  <a:lnTo>
                    <a:pt x="0" y="10"/>
                  </a:lnTo>
                  <a:lnTo>
                    <a:pt x="71" y="10"/>
                  </a:lnTo>
                  <a:lnTo>
                    <a:pt x="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3"/>
            <p:cNvSpPr>
              <a:spLocks/>
            </p:cNvSpPr>
            <p:nvPr/>
          </p:nvSpPr>
          <p:spPr bwMode="gray">
            <a:xfrm>
              <a:off x="1539875" y="1547813"/>
              <a:ext cx="292100" cy="355600"/>
            </a:xfrm>
            <a:custGeom>
              <a:avLst/>
              <a:gdLst>
                <a:gd name="T0" fmla="*/ 51 w 734"/>
                <a:gd name="T1" fmla="*/ 208 h 896"/>
                <a:gd name="T2" fmla="*/ 108 w 734"/>
                <a:gd name="T3" fmla="*/ 138 h 896"/>
                <a:gd name="T4" fmla="*/ 97 w 734"/>
                <a:gd name="T5" fmla="*/ 165 h 896"/>
                <a:gd name="T6" fmla="*/ 56 w 734"/>
                <a:gd name="T7" fmla="*/ 216 h 896"/>
                <a:gd name="T8" fmla="*/ 57 w 734"/>
                <a:gd name="T9" fmla="*/ 308 h 896"/>
                <a:gd name="T10" fmla="*/ 47 w 734"/>
                <a:gd name="T11" fmla="*/ 359 h 896"/>
                <a:gd name="T12" fmla="*/ 97 w 734"/>
                <a:gd name="T13" fmla="*/ 388 h 896"/>
                <a:gd name="T14" fmla="*/ 154 w 734"/>
                <a:gd name="T15" fmla="*/ 511 h 896"/>
                <a:gd name="T16" fmla="*/ 156 w 734"/>
                <a:gd name="T17" fmla="*/ 636 h 896"/>
                <a:gd name="T18" fmla="*/ 114 w 734"/>
                <a:gd name="T19" fmla="*/ 646 h 896"/>
                <a:gd name="T20" fmla="*/ 97 w 734"/>
                <a:gd name="T21" fmla="*/ 869 h 896"/>
                <a:gd name="T22" fmla="*/ 154 w 734"/>
                <a:gd name="T23" fmla="*/ 892 h 896"/>
                <a:gd name="T24" fmla="*/ 181 w 734"/>
                <a:gd name="T25" fmla="*/ 613 h 896"/>
                <a:gd name="T26" fmla="*/ 232 w 734"/>
                <a:gd name="T27" fmla="*/ 884 h 896"/>
                <a:gd name="T28" fmla="*/ 294 w 734"/>
                <a:gd name="T29" fmla="*/ 884 h 896"/>
                <a:gd name="T30" fmla="*/ 324 w 734"/>
                <a:gd name="T31" fmla="*/ 602 h 896"/>
                <a:gd name="T32" fmla="*/ 354 w 734"/>
                <a:gd name="T33" fmla="*/ 590 h 896"/>
                <a:gd name="T34" fmla="*/ 361 w 734"/>
                <a:gd name="T35" fmla="*/ 575 h 896"/>
                <a:gd name="T36" fmla="*/ 364 w 734"/>
                <a:gd name="T37" fmla="*/ 495 h 896"/>
                <a:gd name="T38" fmla="*/ 359 w 734"/>
                <a:gd name="T39" fmla="*/ 351 h 896"/>
                <a:gd name="T40" fmla="*/ 330 w 734"/>
                <a:gd name="T41" fmla="*/ 202 h 896"/>
                <a:gd name="T42" fmla="*/ 339 w 734"/>
                <a:gd name="T43" fmla="*/ 188 h 896"/>
                <a:gd name="T44" fmla="*/ 339 w 734"/>
                <a:gd name="T45" fmla="*/ 106 h 896"/>
                <a:gd name="T46" fmla="*/ 313 w 734"/>
                <a:gd name="T47" fmla="*/ 79 h 896"/>
                <a:gd name="T48" fmla="*/ 358 w 734"/>
                <a:gd name="T49" fmla="*/ 267 h 896"/>
                <a:gd name="T50" fmla="*/ 374 w 734"/>
                <a:gd name="T51" fmla="*/ 433 h 896"/>
                <a:gd name="T52" fmla="*/ 372 w 734"/>
                <a:gd name="T53" fmla="*/ 556 h 896"/>
                <a:gd name="T54" fmla="*/ 360 w 734"/>
                <a:gd name="T55" fmla="*/ 597 h 896"/>
                <a:gd name="T56" fmla="*/ 360 w 734"/>
                <a:gd name="T57" fmla="*/ 870 h 896"/>
                <a:gd name="T58" fmla="*/ 431 w 734"/>
                <a:gd name="T59" fmla="*/ 892 h 896"/>
                <a:gd name="T60" fmla="*/ 473 w 734"/>
                <a:gd name="T61" fmla="*/ 834 h 896"/>
                <a:gd name="T62" fmla="*/ 499 w 734"/>
                <a:gd name="T63" fmla="*/ 854 h 896"/>
                <a:gd name="T64" fmla="*/ 559 w 734"/>
                <a:gd name="T65" fmla="*/ 896 h 896"/>
                <a:gd name="T66" fmla="*/ 617 w 734"/>
                <a:gd name="T67" fmla="*/ 854 h 896"/>
                <a:gd name="T68" fmla="*/ 609 w 734"/>
                <a:gd name="T69" fmla="*/ 643 h 896"/>
                <a:gd name="T70" fmla="*/ 575 w 734"/>
                <a:gd name="T71" fmla="*/ 630 h 896"/>
                <a:gd name="T72" fmla="*/ 587 w 734"/>
                <a:gd name="T73" fmla="*/ 510 h 896"/>
                <a:gd name="T74" fmla="*/ 625 w 734"/>
                <a:gd name="T75" fmla="*/ 144 h 896"/>
                <a:gd name="T76" fmla="*/ 668 w 734"/>
                <a:gd name="T77" fmla="*/ 257 h 896"/>
                <a:gd name="T78" fmla="*/ 734 w 734"/>
                <a:gd name="T79" fmla="*/ 206 h 896"/>
                <a:gd name="T80" fmla="*/ 667 w 734"/>
                <a:gd name="T81" fmla="*/ 69 h 896"/>
                <a:gd name="T82" fmla="*/ 602 w 734"/>
                <a:gd name="T83" fmla="*/ 19 h 896"/>
                <a:gd name="T84" fmla="*/ 380 w 734"/>
                <a:gd name="T85" fmla="*/ 10 h 896"/>
                <a:gd name="T86" fmla="*/ 297 w 734"/>
                <a:gd name="T87" fmla="*/ 0 h 896"/>
                <a:gd name="T88" fmla="*/ 225 w 734"/>
                <a:gd name="T89" fmla="*/ 59 h 896"/>
                <a:gd name="T90" fmla="*/ 141 w 734"/>
                <a:gd name="T91" fmla="*/ 44 h 896"/>
                <a:gd name="T92" fmla="*/ 46 w 734"/>
                <a:gd name="T93" fmla="*/ 92 h 896"/>
                <a:gd name="T94" fmla="*/ 0 w 734"/>
                <a:gd name="T95" fmla="*/ 167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4" h="896">
                  <a:moveTo>
                    <a:pt x="19" y="180"/>
                  </a:moveTo>
                  <a:lnTo>
                    <a:pt x="37" y="192"/>
                  </a:lnTo>
                  <a:lnTo>
                    <a:pt x="51" y="208"/>
                  </a:lnTo>
                  <a:lnTo>
                    <a:pt x="51" y="208"/>
                  </a:lnTo>
                  <a:lnTo>
                    <a:pt x="64" y="200"/>
                  </a:lnTo>
                  <a:lnTo>
                    <a:pt x="73" y="188"/>
                  </a:lnTo>
                  <a:lnTo>
                    <a:pt x="89" y="161"/>
                  </a:lnTo>
                  <a:lnTo>
                    <a:pt x="108" y="138"/>
                  </a:lnTo>
                  <a:lnTo>
                    <a:pt x="129" y="121"/>
                  </a:lnTo>
                  <a:lnTo>
                    <a:pt x="118" y="134"/>
                  </a:lnTo>
                  <a:lnTo>
                    <a:pt x="108" y="149"/>
                  </a:lnTo>
                  <a:lnTo>
                    <a:pt x="97" y="165"/>
                  </a:lnTo>
                  <a:lnTo>
                    <a:pt x="88" y="180"/>
                  </a:lnTo>
                  <a:lnTo>
                    <a:pt x="80" y="193"/>
                  </a:lnTo>
                  <a:lnTo>
                    <a:pt x="70" y="206"/>
                  </a:lnTo>
                  <a:lnTo>
                    <a:pt x="56" y="216"/>
                  </a:lnTo>
                  <a:lnTo>
                    <a:pt x="65" y="238"/>
                  </a:lnTo>
                  <a:lnTo>
                    <a:pt x="69" y="262"/>
                  </a:lnTo>
                  <a:lnTo>
                    <a:pt x="65" y="286"/>
                  </a:lnTo>
                  <a:lnTo>
                    <a:pt x="57" y="308"/>
                  </a:lnTo>
                  <a:lnTo>
                    <a:pt x="43" y="327"/>
                  </a:lnTo>
                  <a:lnTo>
                    <a:pt x="41" y="359"/>
                  </a:lnTo>
                  <a:lnTo>
                    <a:pt x="42" y="359"/>
                  </a:lnTo>
                  <a:lnTo>
                    <a:pt x="47" y="359"/>
                  </a:lnTo>
                  <a:lnTo>
                    <a:pt x="56" y="362"/>
                  </a:lnTo>
                  <a:lnTo>
                    <a:pt x="68" y="367"/>
                  </a:lnTo>
                  <a:lnTo>
                    <a:pt x="82" y="375"/>
                  </a:lnTo>
                  <a:lnTo>
                    <a:pt x="97" y="388"/>
                  </a:lnTo>
                  <a:lnTo>
                    <a:pt x="111" y="407"/>
                  </a:lnTo>
                  <a:lnTo>
                    <a:pt x="129" y="435"/>
                  </a:lnTo>
                  <a:lnTo>
                    <a:pt x="143" y="470"/>
                  </a:lnTo>
                  <a:lnTo>
                    <a:pt x="154" y="511"/>
                  </a:lnTo>
                  <a:lnTo>
                    <a:pt x="162" y="557"/>
                  </a:lnTo>
                  <a:lnTo>
                    <a:pt x="166" y="609"/>
                  </a:lnTo>
                  <a:lnTo>
                    <a:pt x="165" y="624"/>
                  </a:lnTo>
                  <a:lnTo>
                    <a:pt x="156" y="636"/>
                  </a:lnTo>
                  <a:lnTo>
                    <a:pt x="145" y="646"/>
                  </a:lnTo>
                  <a:lnTo>
                    <a:pt x="130" y="650"/>
                  </a:lnTo>
                  <a:lnTo>
                    <a:pt x="128" y="650"/>
                  </a:lnTo>
                  <a:lnTo>
                    <a:pt x="114" y="646"/>
                  </a:lnTo>
                  <a:lnTo>
                    <a:pt x="102" y="639"/>
                  </a:lnTo>
                  <a:lnTo>
                    <a:pt x="93" y="628"/>
                  </a:lnTo>
                  <a:lnTo>
                    <a:pt x="93" y="853"/>
                  </a:lnTo>
                  <a:lnTo>
                    <a:pt x="97" y="869"/>
                  </a:lnTo>
                  <a:lnTo>
                    <a:pt x="106" y="884"/>
                  </a:lnTo>
                  <a:lnTo>
                    <a:pt x="120" y="892"/>
                  </a:lnTo>
                  <a:lnTo>
                    <a:pt x="136" y="896"/>
                  </a:lnTo>
                  <a:lnTo>
                    <a:pt x="154" y="892"/>
                  </a:lnTo>
                  <a:lnTo>
                    <a:pt x="167" y="884"/>
                  </a:lnTo>
                  <a:lnTo>
                    <a:pt x="177" y="869"/>
                  </a:lnTo>
                  <a:lnTo>
                    <a:pt x="181" y="853"/>
                  </a:lnTo>
                  <a:lnTo>
                    <a:pt x="181" y="613"/>
                  </a:lnTo>
                  <a:lnTo>
                    <a:pt x="220" y="613"/>
                  </a:lnTo>
                  <a:lnTo>
                    <a:pt x="220" y="853"/>
                  </a:lnTo>
                  <a:lnTo>
                    <a:pt x="223" y="869"/>
                  </a:lnTo>
                  <a:lnTo>
                    <a:pt x="232" y="884"/>
                  </a:lnTo>
                  <a:lnTo>
                    <a:pt x="247" y="892"/>
                  </a:lnTo>
                  <a:lnTo>
                    <a:pt x="263" y="896"/>
                  </a:lnTo>
                  <a:lnTo>
                    <a:pt x="280" y="892"/>
                  </a:lnTo>
                  <a:lnTo>
                    <a:pt x="294" y="884"/>
                  </a:lnTo>
                  <a:lnTo>
                    <a:pt x="304" y="869"/>
                  </a:lnTo>
                  <a:lnTo>
                    <a:pt x="307" y="853"/>
                  </a:lnTo>
                  <a:lnTo>
                    <a:pt x="307" y="605"/>
                  </a:lnTo>
                  <a:lnTo>
                    <a:pt x="324" y="602"/>
                  </a:lnTo>
                  <a:lnTo>
                    <a:pt x="339" y="598"/>
                  </a:lnTo>
                  <a:lnTo>
                    <a:pt x="344" y="595"/>
                  </a:lnTo>
                  <a:lnTo>
                    <a:pt x="349" y="593"/>
                  </a:lnTo>
                  <a:lnTo>
                    <a:pt x="354" y="590"/>
                  </a:lnTo>
                  <a:lnTo>
                    <a:pt x="358" y="587"/>
                  </a:lnTo>
                  <a:lnTo>
                    <a:pt x="360" y="583"/>
                  </a:lnTo>
                  <a:lnTo>
                    <a:pt x="360" y="579"/>
                  </a:lnTo>
                  <a:lnTo>
                    <a:pt x="361" y="575"/>
                  </a:lnTo>
                  <a:lnTo>
                    <a:pt x="361" y="564"/>
                  </a:lnTo>
                  <a:lnTo>
                    <a:pt x="363" y="547"/>
                  </a:lnTo>
                  <a:lnTo>
                    <a:pt x="364" y="523"/>
                  </a:lnTo>
                  <a:lnTo>
                    <a:pt x="364" y="495"/>
                  </a:lnTo>
                  <a:lnTo>
                    <a:pt x="364" y="462"/>
                  </a:lnTo>
                  <a:lnTo>
                    <a:pt x="364" y="426"/>
                  </a:lnTo>
                  <a:lnTo>
                    <a:pt x="363" y="389"/>
                  </a:lnTo>
                  <a:lnTo>
                    <a:pt x="359" y="351"/>
                  </a:lnTo>
                  <a:lnTo>
                    <a:pt x="355" y="311"/>
                  </a:lnTo>
                  <a:lnTo>
                    <a:pt x="349" y="272"/>
                  </a:lnTo>
                  <a:lnTo>
                    <a:pt x="339" y="229"/>
                  </a:lnTo>
                  <a:lnTo>
                    <a:pt x="330" y="202"/>
                  </a:lnTo>
                  <a:lnTo>
                    <a:pt x="321" y="175"/>
                  </a:lnTo>
                  <a:lnTo>
                    <a:pt x="335" y="185"/>
                  </a:lnTo>
                  <a:lnTo>
                    <a:pt x="339" y="187"/>
                  </a:lnTo>
                  <a:lnTo>
                    <a:pt x="339" y="188"/>
                  </a:lnTo>
                  <a:lnTo>
                    <a:pt x="339" y="187"/>
                  </a:lnTo>
                  <a:lnTo>
                    <a:pt x="339" y="185"/>
                  </a:lnTo>
                  <a:lnTo>
                    <a:pt x="339" y="185"/>
                  </a:lnTo>
                  <a:lnTo>
                    <a:pt x="339" y="106"/>
                  </a:lnTo>
                  <a:lnTo>
                    <a:pt x="303" y="90"/>
                  </a:lnTo>
                  <a:lnTo>
                    <a:pt x="266" y="79"/>
                  </a:lnTo>
                  <a:lnTo>
                    <a:pt x="283" y="77"/>
                  </a:lnTo>
                  <a:lnTo>
                    <a:pt x="313" y="79"/>
                  </a:lnTo>
                  <a:lnTo>
                    <a:pt x="339" y="81"/>
                  </a:lnTo>
                  <a:lnTo>
                    <a:pt x="349" y="82"/>
                  </a:lnTo>
                  <a:lnTo>
                    <a:pt x="349" y="226"/>
                  </a:lnTo>
                  <a:lnTo>
                    <a:pt x="358" y="267"/>
                  </a:lnTo>
                  <a:lnTo>
                    <a:pt x="364" y="310"/>
                  </a:lnTo>
                  <a:lnTo>
                    <a:pt x="369" y="352"/>
                  </a:lnTo>
                  <a:lnTo>
                    <a:pt x="372" y="393"/>
                  </a:lnTo>
                  <a:lnTo>
                    <a:pt x="374" y="433"/>
                  </a:lnTo>
                  <a:lnTo>
                    <a:pt x="374" y="470"/>
                  </a:lnTo>
                  <a:lnTo>
                    <a:pt x="374" y="503"/>
                  </a:lnTo>
                  <a:lnTo>
                    <a:pt x="372" y="532"/>
                  </a:lnTo>
                  <a:lnTo>
                    <a:pt x="372" y="556"/>
                  </a:lnTo>
                  <a:lnTo>
                    <a:pt x="371" y="572"/>
                  </a:lnTo>
                  <a:lnTo>
                    <a:pt x="370" y="580"/>
                  </a:lnTo>
                  <a:lnTo>
                    <a:pt x="367" y="589"/>
                  </a:lnTo>
                  <a:lnTo>
                    <a:pt x="360" y="597"/>
                  </a:lnTo>
                  <a:lnTo>
                    <a:pt x="349" y="604"/>
                  </a:lnTo>
                  <a:lnTo>
                    <a:pt x="349" y="834"/>
                  </a:lnTo>
                  <a:lnTo>
                    <a:pt x="351" y="854"/>
                  </a:lnTo>
                  <a:lnTo>
                    <a:pt x="360" y="870"/>
                  </a:lnTo>
                  <a:lnTo>
                    <a:pt x="374" y="884"/>
                  </a:lnTo>
                  <a:lnTo>
                    <a:pt x="391" y="892"/>
                  </a:lnTo>
                  <a:lnTo>
                    <a:pt x="411" y="896"/>
                  </a:lnTo>
                  <a:lnTo>
                    <a:pt x="431" y="892"/>
                  </a:lnTo>
                  <a:lnTo>
                    <a:pt x="447" y="884"/>
                  </a:lnTo>
                  <a:lnTo>
                    <a:pt x="461" y="870"/>
                  </a:lnTo>
                  <a:lnTo>
                    <a:pt x="469" y="854"/>
                  </a:lnTo>
                  <a:lnTo>
                    <a:pt x="473" y="834"/>
                  </a:lnTo>
                  <a:lnTo>
                    <a:pt x="473" y="435"/>
                  </a:lnTo>
                  <a:lnTo>
                    <a:pt x="497" y="435"/>
                  </a:lnTo>
                  <a:lnTo>
                    <a:pt x="497" y="834"/>
                  </a:lnTo>
                  <a:lnTo>
                    <a:pt x="499" y="854"/>
                  </a:lnTo>
                  <a:lnTo>
                    <a:pt x="508" y="870"/>
                  </a:lnTo>
                  <a:lnTo>
                    <a:pt x="522" y="884"/>
                  </a:lnTo>
                  <a:lnTo>
                    <a:pt x="539" y="892"/>
                  </a:lnTo>
                  <a:lnTo>
                    <a:pt x="559" y="896"/>
                  </a:lnTo>
                  <a:lnTo>
                    <a:pt x="579" y="892"/>
                  </a:lnTo>
                  <a:lnTo>
                    <a:pt x="595" y="884"/>
                  </a:lnTo>
                  <a:lnTo>
                    <a:pt x="609" y="870"/>
                  </a:lnTo>
                  <a:lnTo>
                    <a:pt x="617" y="854"/>
                  </a:lnTo>
                  <a:lnTo>
                    <a:pt x="621" y="834"/>
                  </a:lnTo>
                  <a:lnTo>
                    <a:pt x="621" y="636"/>
                  </a:lnTo>
                  <a:lnTo>
                    <a:pt x="615" y="640"/>
                  </a:lnTo>
                  <a:lnTo>
                    <a:pt x="609" y="643"/>
                  </a:lnTo>
                  <a:lnTo>
                    <a:pt x="601" y="643"/>
                  </a:lnTo>
                  <a:lnTo>
                    <a:pt x="597" y="643"/>
                  </a:lnTo>
                  <a:lnTo>
                    <a:pt x="585" y="639"/>
                  </a:lnTo>
                  <a:lnTo>
                    <a:pt x="575" y="630"/>
                  </a:lnTo>
                  <a:lnTo>
                    <a:pt x="569" y="619"/>
                  </a:lnTo>
                  <a:lnTo>
                    <a:pt x="568" y="605"/>
                  </a:lnTo>
                  <a:lnTo>
                    <a:pt x="575" y="554"/>
                  </a:lnTo>
                  <a:lnTo>
                    <a:pt x="587" y="510"/>
                  </a:lnTo>
                  <a:lnTo>
                    <a:pt x="602" y="470"/>
                  </a:lnTo>
                  <a:lnTo>
                    <a:pt x="621" y="436"/>
                  </a:lnTo>
                  <a:lnTo>
                    <a:pt x="621" y="137"/>
                  </a:lnTo>
                  <a:lnTo>
                    <a:pt x="625" y="144"/>
                  </a:lnTo>
                  <a:lnTo>
                    <a:pt x="630" y="152"/>
                  </a:lnTo>
                  <a:lnTo>
                    <a:pt x="642" y="179"/>
                  </a:lnTo>
                  <a:lnTo>
                    <a:pt x="656" y="214"/>
                  </a:lnTo>
                  <a:lnTo>
                    <a:pt x="668" y="257"/>
                  </a:lnTo>
                  <a:lnTo>
                    <a:pt x="679" y="239"/>
                  </a:lnTo>
                  <a:lnTo>
                    <a:pt x="694" y="224"/>
                  </a:lnTo>
                  <a:lnTo>
                    <a:pt x="713" y="213"/>
                  </a:lnTo>
                  <a:lnTo>
                    <a:pt x="734" y="206"/>
                  </a:lnTo>
                  <a:lnTo>
                    <a:pt x="719" y="163"/>
                  </a:lnTo>
                  <a:lnTo>
                    <a:pt x="703" y="126"/>
                  </a:lnTo>
                  <a:lnTo>
                    <a:pt x="686" y="96"/>
                  </a:lnTo>
                  <a:lnTo>
                    <a:pt x="667" y="69"/>
                  </a:lnTo>
                  <a:lnTo>
                    <a:pt x="648" y="49"/>
                  </a:lnTo>
                  <a:lnTo>
                    <a:pt x="631" y="34"/>
                  </a:lnTo>
                  <a:lnTo>
                    <a:pt x="615" y="24"/>
                  </a:lnTo>
                  <a:lnTo>
                    <a:pt x="602" y="19"/>
                  </a:lnTo>
                  <a:lnTo>
                    <a:pt x="594" y="14"/>
                  </a:lnTo>
                  <a:lnTo>
                    <a:pt x="582" y="13"/>
                  </a:lnTo>
                  <a:lnTo>
                    <a:pt x="390" y="13"/>
                  </a:lnTo>
                  <a:lnTo>
                    <a:pt x="380" y="10"/>
                  </a:lnTo>
                  <a:lnTo>
                    <a:pt x="366" y="8"/>
                  </a:lnTo>
                  <a:lnTo>
                    <a:pt x="346" y="4"/>
                  </a:lnTo>
                  <a:lnTo>
                    <a:pt x="324" y="3"/>
                  </a:lnTo>
                  <a:lnTo>
                    <a:pt x="297" y="0"/>
                  </a:lnTo>
                  <a:lnTo>
                    <a:pt x="284" y="21"/>
                  </a:lnTo>
                  <a:lnTo>
                    <a:pt x="267" y="38"/>
                  </a:lnTo>
                  <a:lnTo>
                    <a:pt x="247" y="50"/>
                  </a:lnTo>
                  <a:lnTo>
                    <a:pt x="225" y="59"/>
                  </a:lnTo>
                  <a:lnTo>
                    <a:pt x="200" y="61"/>
                  </a:lnTo>
                  <a:lnTo>
                    <a:pt x="176" y="59"/>
                  </a:lnTo>
                  <a:lnTo>
                    <a:pt x="157" y="52"/>
                  </a:lnTo>
                  <a:lnTo>
                    <a:pt x="141" y="44"/>
                  </a:lnTo>
                  <a:lnTo>
                    <a:pt x="126" y="33"/>
                  </a:lnTo>
                  <a:lnTo>
                    <a:pt x="98" y="47"/>
                  </a:lnTo>
                  <a:lnTo>
                    <a:pt x="70" y="67"/>
                  </a:lnTo>
                  <a:lnTo>
                    <a:pt x="46" y="92"/>
                  </a:lnTo>
                  <a:lnTo>
                    <a:pt x="23" y="121"/>
                  </a:lnTo>
                  <a:lnTo>
                    <a:pt x="3" y="154"/>
                  </a:lnTo>
                  <a:lnTo>
                    <a:pt x="2" y="161"/>
                  </a:lnTo>
                  <a:lnTo>
                    <a:pt x="0" y="167"/>
                  </a:lnTo>
                  <a:lnTo>
                    <a:pt x="0" y="172"/>
                  </a:lnTo>
                  <a:lnTo>
                    <a:pt x="11" y="175"/>
                  </a:lnTo>
                  <a:lnTo>
                    <a:pt x="19" y="18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4"/>
            <p:cNvSpPr>
              <a:spLocks/>
            </p:cNvSpPr>
            <p:nvPr/>
          </p:nvSpPr>
          <p:spPr bwMode="gray">
            <a:xfrm>
              <a:off x="1581150" y="1489075"/>
              <a:ext cx="77788" cy="79375"/>
            </a:xfrm>
            <a:custGeom>
              <a:avLst/>
              <a:gdLst>
                <a:gd name="T0" fmla="*/ 185 w 196"/>
                <a:gd name="T1" fmla="*/ 145 h 196"/>
                <a:gd name="T2" fmla="*/ 190 w 196"/>
                <a:gd name="T3" fmla="*/ 134 h 196"/>
                <a:gd name="T4" fmla="*/ 193 w 196"/>
                <a:gd name="T5" fmla="*/ 120 h 196"/>
                <a:gd name="T6" fmla="*/ 196 w 196"/>
                <a:gd name="T7" fmla="*/ 98 h 196"/>
                <a:gd name="T8" fmla="*/ 193 w 196"/>
                <a:gd name="T9" fmla="*/ 77 h 196"/>
                <a:gd name="T10" fmla="*/ 187 w 196"/>
                <a:gd name="T11" fmla="*/ 56 h 196"/>
                <a:gd name="T12" fmla="*/ 175 w 196"/>
                <a:gd name="T13" fmla="*/ 37 h 196"/>
                <a:gd name="T14" fmla="*/ 160 w 196"/>
                <a:gd name="T15" fmla="*/ 22 h 196"/>
                <a:gd name="T16" fmla="*/ 141 w 196"/>
                <a:gd name="T17" fmla="*/ 10 h 196"/>
                <a:gd name="T18" fmla="*/ 120 w 196"/>
                <a:gd name="T19" fmla="*/ 2 h 196"/>
                <a:gd name="T20" fmla="*/ 98 w 196"/>
                <a:gd name="T21" fmla="*/ 0 h 196"/>
                <a:gd name="T22" fmla="*/ 77 w 196"/>
                <a:gd name="T23" fmla="*/ 2 h 196"/>
                <a:gd name="T24" fmla="*/ 55 w 196"/>
                <a:gd name="T25" fmla="*/ 10 h 196"/>
                <a:gd name="T26" fmla="*/ 37 w 196"/>
                <a:gd name="T27" fmla="*/ 21 h 196"/>
                <a:gd name="T28" fmla="*/ 22 w 196"/>
                <a:gd name="T29" fmla="*/ 36 h 196"/>
                <a:gd name="T30" fmla="*/ 9 w 196"/>
                <a:gd name="T31" fmla="*/ 55 h 196"/>
                <a:gd name="T32" fmla="*/ 2 w 196"/>
                <a:gd name="T33" fmla="*/ 76 h 196"/>
                <a:gd name="T34" fmla="*/ 0 w 196"/>
                <a:gd name="T35" fmla="*/ 98 h 196"/>
                <a:gd name="T36" fmla="*/ 2 w 196"/>
                <a:gd name="T37" fmla="*/ 119 h 196"/>
                <a:gd name="T38" fmla="*/ 9 w 196"/>
                <a:gd name="T39" fmla="*/ 139 h 196"/>
                <a:gd name="T40" fmla="*/ 19 w 196"/>
                <a:gd name="T41" fmla="*/ 158 h 196"/>
                <a:gd name="T42" fmla="*/ 34 w 196"/>
                <a:gd name="T43" fmla="*/ 173 h 196"/>
                <a:gd name="T44" fmla="*/ 53 w 196"/>
                <a:gd name="T45" fmla="*/ 186 h 196"/>
                <a:gd name="T46" fmla="*/ 75 w 196"/>
                <a:gd name="T47" fmla="*/ 194 h 196"/>
                <a:gd name="T48" fmla="*/ 101 w 196"/>
                <a:gd name="T49" fmla="*/ 196 h 196"/>
                <a:gd name="T50" fmla="*/ 128 w 196"/>
                <a:gd name="T51" fmla="*/ 192 h 196"/>
                <a:gd name="T52" fmla="*/ 150 w 196"/>
                <a:gd name="T53" fmla="*/ 181 h 196"/>
                <a:gd name="T54" fmla="*/ 170 w 196"/>
                <a:gd name="T55" fmla="*/ 166 h 196"/>
                <a:gd name="T56" fmla="*/ 185 w 196"/>
                <a:gd name="T57" fmla="*/ 14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6" h="196">
                  <a:moveTo>
                    <a:pt x="185" y="145"/>
                  </a:moveTo>
                  <a:lnTo>
                    <a:pt x="190" y="134"/>
                  </a:lnTo>
                  <a:lnTo>
                    <a:pt x="193" y="120"/>
                  </a:lnTo>
                  <a:lnTo>
                    <a:pt x="196" y="98"/>
                  </a:lnTo>
                  <a:lnTo>
                    <a:pt x="193" y="77"/>
                  </a:lnTo>
                  <a:lnTo>
                    <a:pt x="187" y="56"/>
                  </a:lnTo>
                  <a:lnTo>
                    <a:pt x="175" y="37"/>
                  </a:lnTo>
                  <a:lnTo>
                    <a:pt x="160" y="22"/>
                  </a:lnTo>
                  <a:lnTo>
                    <a:pt x="141" y="10"/>
                  </a:lnTo>
                  <a:lnTo>
                    <a:pt x="120" y="2"/>
                  </a:lnTo>
                  <a:lnTo>
                    <a:pt x="98" y="0"/>
                  </a:lnTo>
                  <a:lnTo>
                    <a:pt x="77" y="2"/>
                  </a:lnTo>
                  <a:lnTo>
                    <a:pt x="55" y="10"/>
                  </a:lnTo>
                  <a:lnTo>
                    <a:pt x="37" y="21"/>
                  </a:lnTo>
                  <a:lnTo>
                    <a:pt x="22" y="36"/>
                  </a:lnTo>
                  <a:lnTo>
                    <a:pt x="9" y="55"/>
                  </a:lnTo>
                  <a:lnTo>
                    <a:pt x="2" y="76"/>
                  </a:lnTo>
                  <a:lnTo>
                    <a:pt x="0" y="98"/>
                  </a:lnTo>
                  <a:lnTo>
                    <a:pt x="2" y="119"/>
                  </a:lnTo>
                  <a:lnTo>
                    <a:pt x="9" y="139"/>
                  </a:lnTo>
                  <a:lnTo>
                    <a:pt x="19" y="158"/>
                  </a:lnTo>
                  <a:lnTo>
                    <a:pt x="34" y="173"/>
                  </a:lnTo>
                  <a:lnTo>
                    <a:pt x="53" y="186"/>
                  </a:lnTo>
                  <a:lnTo>
                    <a:pt x="75" y="194"/>
                  </a:lnTo>
                  <a:lnTo>
                    <a:pt x="101" y="196"/>
                  </a:lnTo>
                  <a:lnTo>
                    <a:pt x="128" y="192"/>
                  </a:lnTo>
                  <a:lnTo>
                    <a:pt x="150" y="181"/>
                  </a:lnTo>
                  <a:lnTo>
                    <a:pt x="170" y="166"/>
                  </a:lnTo>
                  <a:lnTo>
                    <a:pt x="185" y="14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5"/>
            <p:cNvSpPr>
              <a:spLocks/>
            </p:cNvSpPr>
            <p:nvPr/>
          </p:nvSpPr>
          <p:spPr bwMode="gray">
            <a:xfrm>
              <a:off x="1497013" y="1617663"/>
              <a:ext cx="66675" cy="66675"/>
            </a:xfrm>
            <a:custGeom>
              <a:avLst/>
              <a:gdLst>
                <a:gd name="T0" fmla="*/ 85 w 169"/>
                <a:gd name="T1" fmla="*/ 169 h 169"/>
                <a:gd name="T2" fmla="*/ 107 w 169"/>
                <a:gd name="T3" fmla="*/ 166 h 169"/>
                <a:gd name="T4" fmla="*/ 127 w 169"/>
                <a:gd name="T5" fmla="*/ 158 h 169"/>
                <a:gd name="T6" fmla="*/ 134 w 169"/>
                <a:gd name="T7" fmla="*/ 153 h 169"/>
                <a:gd name="T8" fmla="*/ 141 w 169"/>
                <a:gd name="T9" fmla="*/ 148 h 169"/>
                <a:gd name="T10" fmla="*/ 144 w 169"/>
                <a:gd name="T11" fmla="*/ 144 h 169"/>
                <a:gd name="T12" fmla="*/ 151 w 169"/>
                <a:gd name="T13" fmla="*/ 138 h 169"/>
                <a:gd name="T14" fmla="*/ 156 w 169"/>
                <a:gd name="T15" fmla="*/ 129 h 169"/>
                <a:gd name="T16" fmla="*/ 166 w 169"/>
                <a:gd name="T17" fmla="*/ 108 h 169"/>
                <a:gd name="T18" fmla="*/ 169 w 169"/>
                <a:gd name="T19" fmla="*/ 84 h 169"/>
                <a:gd name="T20" fmla="*/ 166 w 169"/>
                <a:gd name="T21" fmla="*/ 62 h 169"/>
                <a:gd name="T22" fmla="*/ 157 w 169"/>
                <a:gd name="T23" fmla="*/ 41 h 169"/>
                <a:gd name="T24" fmla="*/ 151 w 169"/>
                <a:gd name="T25" fmla="*/ 32 h 169"/>
                <a:gd name="T26" fmla="*/ 151 w 169"/>
                <a:gd name="T27" fmla="*/ 32 h 169"/>
                <a:gd name="T28" fmla="*/ 138 w 169"/>
                <a:gd name="T29" fmla="*/ 20 h 169"/>
                <a:gd name="T30" fmla="*/ 125 w 169"/>
                <a:gd name="T31" fmla="*/ 10 h 169"/>
                <a:gd name="T32" fmla="*/ 115 w 169"/>
                <a:gd name="T33" fmla="*/ 6 h 169"/>
                <a:gd name="T34" fmla="*/ 112 w 169"/>
                <a:gd name="T35" fmla="*/ 5 h 169"/>
                <a:gd name="T36" fmla="*/ 98 w 169"/>
                <a:gd name="T37" fmla="*/ 1 h 169"/>
                <a:gd name="T38" fmla="*/ 85 w 169"/>
                <a:gd name="T39" fmla="*/ 0 h 169"/>
                <a:gd name="T40" fmla="*/ 62 w 169"/>
                <a:gd name="T41" fmla="*/ 4 h 169"/>
                <a:gd name="T42" fmla="*/ 42 w 169"/>
                <a:gd name="T43" fmla="*/ 12 h 169"/>
                <a:gd name="T44" fmla="*/ 25 w 169"/>
                <a:gd name="T45" fmla="*/ 25 h 169"/>
                <a:gd name="T46" fmla="*/ 11 w 169"/>
                <a:gd name="T47" fmla="*/ 42 h 169"/>
                <a:gd name="T48" fmla="*/ 3 w 169"/>
                <a:gd name="T49" fmla="*/ 62 h 169"/>
                <a:gd name="T50" fmla="*/ 0 w 169"/>
                <a:gd name="T51" fmla="*/ 84 h 169"/>
                <a:gd name="T52" fmla="*/ 4 w 169"/>
                <a:gd name="T53" fmla="*/ 108 h 169"/>
                <a:gd name="T54" fmla="*/ 13 w 169"/>
                <a:gd name="T55" fmla="*/ 129 h 169"/>
                <a:gd name="T56" fmla="*/ 26 w 169"/>
                <a:gd name="T57" fmla="*/ 147 h 169"/>
                <a:gd name="T58" fmla="*/ 45 w 169"/>
                <a:gd name="T59" fmla="*/ 159 h 169"/>
                <a:gd name="T60" fmla="*/ 54 w 169"/>
                <a:gd name="T61" fmla="*/ 164 h 169"/>
                <a:gd name="T62" fmla="*/ 69 w 169"/>
                <a:gd name="T63" fmla="*/ 168 h 169"/>
                <a:gd name="T64" fmla="*/ 85 w 169"/>
                <a:gd name="T6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9" h="169">
                  <a:moveTo>
                    <a:pt x="85" y="169"/>
                  </a:moveTo>
                  <a:lnTo>
                    <a:pt x="107" y="166"/>
                  </a:lnTo>
                  <a:lnTo>
                    <a:pt x="127" y="158"/>
                  </a:lnTo>
                  <a:lnTo>
                    <a:pt x="134" y="153"/>
                  </a:lnTo>
                  <a:lnTo>
                    <a:pt x="141" y="148"/>
                  </a:lnTo>
                  <a:lnTo>
                    <a:pt x="144" y="144"/>
                  </a:lnTo>
                  <a:lnTo>
                    <a:pt x="151" y="138"/>
                  </a:lnTo>
                  <a:lnTo>
                    <a:pt x="156" y="129"/>
                  </a:lnTo>
                  <a:lnTo>
                    <a:pt x="166" y="108"/>
                  </a:lnTo>
                  <a:lnTo>
                    <a:pt x="169" y="84"/>
                  </a:lnTo>
                  <a:lnTo>
                    <a:pt x="166" y="62"/>
                  </a:lnTo>
                  <a:lnTo>
                    <a:pt x="157" y="41"/>
                  </a:lnTo>
                  <a:lnTo>
                    <a:pt x="151" y="32"/>
                  </a:lnTo>
                  <a:lnTo>
                    <a:pt x="151" y="32"/>
                  </a:lnTo>
                  <a:lnTo>
                    <a:pt x="138" y="20"/>
                  </a:lnTo>
                  <a:lnTo>
                    <a:pt x="125" y="10"/>
                  </a:lnTo>
                  <a:lnTo>
                    <a:pt x="115" y="6"/>
                  </a:lnTo>
                  <a:lnTo>
                    <a:pt x="112" y="5"/>
                  </a:lnTo>
                  <a:lnTo>
                    <a:pt x="98" y="1"/>
                  </a:lnTo>
                  <a:lnTo>
                    <a:pt x="85" y="0"/>
                  </a:lnTo>
                  <a:lnTo>
                    <a:pt x="62" y="4"/>
                  </a:lnTo>
                  <a:lnTo>
                    <a:pt x="42" y="12"/>
                  </a:lnTo>
                  <a:lnTo>
                    <a:pt x="25" y="25"/>
                  </a:lnTo>
                  <a:lnTo>
                    <a:pt x="11" y="42"/>
                  </a:lnTo>
                  <a:lnTo>
                    <a:pt x="3" y="62"/>
                  </a:lnTo>
                  <a:lnTo>
                    <a:pt x="0" y="84"/>
                  </a:lnTo>
                  <a:lnTo>
                    <a:pt x="4" y="108"/>
                  </a:lnTo>
                  <a:lnTo>
                    <a:pt x="13" y="129"/>
                  </a:lnTo>
                  <a:lnTo>
                    <a:pt x="26" y="147"/>
                  </a:lnTo>
                  <a:lnTo>
                    <a:pt x="45" y="159"/>
                  </a:lnTo>
                  <a:lnTo>
                    <a:pt x="54" y="164"/>
                  </a:lnTo>
                  <a:lnTo>
                    <a:pt x="69" y="168"/>
                  </a:lnTo>
                  <a:lnTo>
                    <a:pt x="85" y="16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6"/>
            <p:cNvSpPr>
              <a:spLocks/>
            </p:cNvSpPr>
            <p:nvPr/>
          </p:nvSpPr>
          <p:spPr bwMode="gray">
            <a:xfrm>
              <a:off x="1457325" y="1693863"/>
              <a:ext cx="146050" cy="207962"/>
            </a:xfrm>
            <a:custGeom>
              <a:avLst/>
              <a:gdLst>
                <a:gd name="T0" fmla="*/ 29 w 365"/>
                <a:gd name="T1" fmla="*/ 271 h 526"/>
                <a:gd name="T2" fmla="*/ 49 w 365"/>
                <a:gd name="T3" fmla="*/ 264 h 526"/>
                <a:gd name="T4" fmla="*/ 58 w 365"/>
                <a:gd name="T5" fmla="*/ 244 h 526"/>
                <a:gd name="T6" fmla="*/ 66 w 365"/>
                <a:gd name="T7" fmla="*/ 174 h 526"/>
                <a:gd name="T8" fmla="*/ 77 w 365"/>
                <a:gd name="T9" fmla="*/ 124 h 526"/>
                <a:gd name="T10" fmla="*/ 91 w 365"/>
                <a:gd name="T11" fmla="*/ 91 h 526"/>
                <a:gd name="T12" fmla="*/ 98 w 365"/>
                <a:gd name="T13" fmla="*/ 487 h 526"/>
                <a:gd name="T14" fmla="*/ 109 w 365"/>
                <a:gd name="T15" fmla="*/ 515 h 526"/>
                <a:gd name="T16" fmla="*/ 137 w 365"/>
                <a:gd name="T17" fmla="*/ 526 h 526"/>
                <a:gd name="T18" fmla="*/ 164 w 365"/>
                <a:gd name="T19" fmla="*/ 515 h 526"/>
                <a:gd name="T20" fmla="*/ 175 w 365"/>
                <a:gd name="T21" fmla="*/ 487 h 526"/>
                <a:gd name="T22" fmla="*/ 190 w 365"/>
                <a:gd name="T23" fmla="*/ 290 h 526"/>
                <a:gd name="T24" fmla="*/ 193 w 365"/>
                <a:gd name="T25" fmla="*/ 502 h 526"/>
                <a:gd name="T26" fmla="*/ 214 w 365"/>
                <a:gd name="T27" fmla="*/ 522 h 526"/>
                <a:gd name="T28" fmla="*/ 244 w 365"/>
                <a:gd name="T29" fmla="*/ 522 h 526"/>
                <a:gd name="T30" fmla="*/ 264 w 365"/>
                <a:gd name="T31" fmla="*/ 502 h 526"/>
                <a:gd name="T32" fmla="*/ 267 w 365"/>
                <a:gd name="T33" fmla="*/ 80 h 526"/>
                <a:gd name="T34" fmla="*/ 278 w 365"/>
                <a:gd name="T35" fmla="*/ 100 h 526"/>
                <a:gd name="T36" fmla="*/ 293 w 365"/>
                <a:gd name="T37" fmla="*/ 142 h 526"/>
                <a:gd name="T38" fmla="*/ 303 w 365"/>
                <a:gd name="T39" fmla="*/ 204 h 526"/>
                <a:gd name="T40" fmla="*/ 310 w 365"/>
                <a:gd name="T41" fmla="*/ 255 h 526"/>
                <a:gd name="T42" fmla="*/ 326 w 365"/>
                <a:gd name="T43" fmla="*/ 269 h 526"/>
                <a:gd name="T44" fmla="*/ 338 w 365"/>
                <a:gd name="T45" fmla="*/ 271 h 526"/>
                <a:gd name="T46" fmla="*/ 358 w 365"/>
                <a:gd name="T47" fmla="*/ 261 h 526"/>
                <a:gd name="T48" fmla="*/ 365 w 365"/>
                <a:gd name="T49" fmla="*/ 240 h 526"/>
                <a:gd name="T50" fmla="*/ 357 w 365"/>
                <a:gd name="T51" fmla="*/ 162 h 526"/>
                <a:gd name="T52" fmla="*/ 342 w 365"/>
                <a:gd name="T53" fmla="*/ 102 h 526"/>
                <a:gd name="T54" fmla="*/ 322 w 365"/>
                <a:gd name="T55" fmla="*/ 59 h 526"/>
                <a:gd name="T56" fmla="*/ 297 w 365"/>
                <a:gd name="T57" fmla="*/ 25 h 526"/>
                <a:gd name="T58" fmla="*/ 270 w 365"/>
                <a:gd name="T59" fmla="*/ 5 h 526"/>
                <a:gd name="T60" fmla="*/ 254 w 365"/>
                <a:gd name="T61" fmla="*/ 0 h 526"/>
                <a:gd name="T62" fmla="*/ 246 w 365"/>
                <a:gd name="T63" fmla="*/ 0 h 526"/>
                <a:gd name="T64" fmla="*/ 122 w 365"/>
                <a:gd name="T65" fmla="*/ 0 h 526"/>
                <a:gd name="T66" fmla="*/ 112 w 365"/>
                <a:gd name="T67" fmla="*/ 0 h 526"/>
                <a:gd name="T68" fmla="*/ 96 w 365"/>
                <a:gd name="T69" fmla="*/ 5 h 526"/>
                <a:gd name="T70" fmla="*/ 68 w 365"/>
                <a:gd name="T71" fmla="*/ 25 h 526"/>
                <a:gd name="T72" fmla="*/ 42 w 365"/>
                <a:gd name="T73" fmla="*/ 59 h 526"/>
                <a:gd name="T74" fmla="*/ 24 w 365"/>
                <a:gd name="T75" fmla="*/ 102 h 526"/>
                <a:gd name="T76" fmla="*/ 9 w 365"/>
                <a:gd name="T77" fmla="*/ 162 h 526"/>
                <a:gd name="T78" fmla="*/ 0 w 365"/>
                <a:gd name="T79" fmla="*/ 240 h 526"/>
                <a:gd name="T80" fmla="*/ 8 w 365"/>
                <a:gd name="T81" fmla="*/ 261 h 526"/>
                <a:gd name="T82" fmla="*/ 27 w 365"/>
                <a:gd name="T83" fmla="*/ 271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5" h="526">
                  <a:moveTo>
                    <a:pt x="27" y="271"/>
                  </a:moveTo>
                  <a:lnTo>
                    <a:pt x="29" y="271"/>
                  </a:lnTo>
                  <a:lnTo>
                    <a:pt x="40" y="269"/>
                  </a:lnTo>
                  <a:lnTo>
                    <a:pt x="49" y="264"/>
                  </a:lnTo>
                  <a:lnTo>
                    <a:pt x="55" y="255"/>
                  </a:lnTo>
                  <a:lnTo>
                    <a:pt x="58" y="244"/>
                  </a:lnTo>
                  <a:lnTo>
                    <a:pt x="61" y="206"/>
                  </a:lnTo>
                  <a:lnTo>
                    <a:pt x="66" y="174"/>
                  </a:lnTo>
                  <a:lnTo>
                    <a:pt x="71" y="147"/>
                  </a:lnTo>
                  <a:lnTo>
                    <a:pt x="77" y="124"/>
                  </a:lnTo>
                  <a:lnTo>
                    <a:pt x="85" y="106"/>
                  </a:lnTo>
                  <a:lnTo>
                    <a:pt x="91" y="91"/>
                  </a:lnTo>
                  <a:lnTo>
                    <a:pt x="98" y="80"/>
                  </a:lnTo>
                  <a:lnTo>
                    <a:pt x="98" y="487"/>
                  </a:lnTo>
                  <a:lnTo>
                    <a:pt x="101" y="502"/>
                  </a:lnTo>
                  <a:lnTo>
                    <a:pt x="109" y="515"/>
                  </a:lnTo>
                  <a:lnTo>
                    <a:pt x="122" y="522"/>
                  </a:lnTo>
                  <a:lnTo>
                    <a:pt x="137" y="526"/>
                  </a:lnTo>
                  <a:lnTo>
                    <a:pt x="152" y="522"/>
                  </a:lnTo>
                  <a:lnTo>
                    <a:pt x="164" y="515"/>
                  </a:lnTo>
                  <a:lnTo>
                    <a:pt x="173" y="502"/>
                  </a:lnTo>
                  <a:lnTo>
                    <a:pt x="175" y="487"/>
                  </a:lnTo>
                  <a:lnTo>
                    <a:pt x="175" y="290"/>
                  </a:lnTo>
                  <a:lnTo>
                    <a:pt x="190" y="290"/>
                  </a:lnTo>
                  <a:lnTo>
                    <a:pt x="190" y="487"/>
                  </a:lnTo>
                  <a:lnTo>
                    <a:pt x="193" y="502"/>
                  </a:lnTo>
                  <a:lnTo>
                    <a:pt x="201" y="515"/>
                  </a:lnTo>
                  <a:lnTo>
                    <a:pt x="214" y="522"/>
                  </a:lnTo>
                  <a:lnTo>
                    <a:pt x="229" y="526"/>
                  </a:lnTo>
                  <a:lnTo>
                    <a:pt x="244" y="522"/>
                  </a:lnTo>
                  <a:lnTo>
                    <a:pt x="256" y="515"/>
                  </a:lnTo>
                  <a:lnTo>
                    <a:pt x="264" y="502"/>
                  </a:lnTo>
                  <a:lnTo>
                    <a:pt x="267" y="487"/>
                  </a:lnTo>
                  <a:lnTo>
                    <a:pt x="267" y="80"/>
                  </a:lnTo>
                  <a:lnTo>
                    <a:pt x="271" y="86"/>
                  </a:lnTo>
                  <a:lnTo>
                    <a:pt x="278" y="100"/>
                  </a:lnTo>
                  <a:lnTo>
                    <a:pt x="286" y="118"/>
                  </a:lnTo>
                  <a:lnTo>
                    <a:pt x="293" y="142"/>
                  </a:lnTo>
                  <a:lnTo>
                    <a:pt x="298" y="170"/>
                  </a:lnTo>
                  <a:lnTo>
                    <a:pt x="303" y="204"/>
                  </a:lnTo>
                  <a:lnTo>
                    <a:pt x="307" y="244"/>
                  </a:lnTo>
                  <a:lnTo>
                    <a:pt x="310" y="255"/>
                  </a:lnTo>
                  <a:lnTo>
                    <a:pt x="316" y="264"/>
                  </a:lnTo>
                  <a:lnTo>
                    <a:pt x="326" y="269"/>
                  </a:lnTo>
                  <a:lnTo>
                    <a:pt x="336" y="271"/>
                  </a:lnTo>
                  <a:lnTo>
                    <a:pt x="338" y="271"/>
                  </a:lnTo>
                  <a:lnTo>
                    <a:pt x="349" y="269"/>
                  </a:lnTo>
                  <a:lnTo>
                    <a:pt x="358" y="261"/>
                  </a:lnTo>
                  <a:lnTo>
                    <a:pt x="363" y="251"/>
                  </a:lnTo>
                  <a:lnTo>
                    <a:pt x="365" y="240"/>
                  </a:lnTo>
                  <a:lnTo>
                    <a:pt x="362" y="198"/>
                  </a:lnTo>
                  <a:lnTo>
                    <a:pt x="357" y="162"/>
                  </a:lnTo>
                  <a:lnTo>
                    <a:pt x="349" y="129"/>
                  </a:lnTo>
                  <a:lnTo>
                    <a:pt x="342" y="102"/>
                  </a:lnTo>
                  <a:lnTo>
                    <a:pt x="332" y="79"/>
                  </a:lnTo>
                  <a:lnTo>
                    <a:pt x="322" y="59"/>
                  </a:lnTo>
                  <a:lnTo>
                    <a:pt x="312" y="42"/>
                  </a:lnTo>
                  <a:lnTo>
                    <a:pt x="297" y="25"/>
                  </a:lnTo>
                  <a:lnTo>
                    <a:pt x="282" y="13"/>
                  </a:lnTo>
                  <a:lnTo>
                    <a:pt x="270" y="5"/>
                  </a:lnTo>
                  <a:lnTo>
                    <a:pt x="260" y="1"/>
                  </a:lnTo>
                  <a:lnTo>
                    <a:pt x="254" y="0"/>
                  </a:lnTo>
                  <a:lnTo>
                    <a:pt x="247" y="0"/>
                  </a:lnTo>
                  <a:lnTo>
                    <a:pt x="246" y="0"/>
                  </a:lnTo>
                  <a:lnTo>
                    <a:pt x="242" y="0"/>
                  </a:lnTo>
                  <a:lnTo>
                    <a:pt x="122" y="0"/>
                  </a:lnTo>
                  <a:lnTo>
                    <a:pt x="119" y="0"/>
                  </a:lnTo>
                  <a:lnTo>
                    <a:pt x="112" y="0"/>
                  </a:lnTo>
                  <a:lnTo>
                    <a:pt x="106" y="1"/>
                  </a:lnTo>
                  <a:lnTo>
                    <a:pt x="96" y="5"/>
                  </a:lnTo>
                  <a:lnTo>
                    <a:pt x="83" y="13"/>
                  </a:lnTo>
                  <a:lnTo>
                    <a:pt x="68" y="25"/>
                  </a:lnTo>
                  <a:lnTo>
                    <a:pt x="53" y="42"/>
                  </a:lnTo>
                  <a:lnTo>
                    <a:pt x="42" y="59"/>
                  </a:lnTo>
                  <a:lnTo>
                    <a:pt x="32" y="79"/>
                  </a:lnTo>
                  <a:lnTo>
                    <a:pt x="24" y="102"/>
                  </a:lnTo>
                  <a:lnTo>
                    <a:pt x="16" y="129"/>
                  </a:lnTo>
                  <a:lnTo>
                    <a:pt x="9" y="162"/>
                  </a:lnTo>
                  <a:lnTo>
                    <a:pt x="4" y="198"/>
                  </a:lnTo>
                  <a:lnTo>
                    <a:pt x="0" y="240"/>
                  </a:lnTo>
                  <a:lnTo>
                    <a:pt x="1" y="251"/>
                  </a:lnTo>
                  <a:lnTo>
                    <a:pt x="8" y="261"/>
                  </a:lnTo>
                  <a:lnTo>
                    <a:pt x="16" y="269"/>
                  </a:lnTo>
                  <a:lnTo>
                    <a:pt x="27" y="27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7"/>
            <p:cNvSpPr>
              <a:spLocks/>
            </p:cNvSpPr>
            <p:nvPr/>
          </p:nvSpPr>
          <p:spPr bwMode="gray">
            <a:xfrm>
              <a:off x="1806575" y="1633538"/>
              <a:ext cx="61913" cy="60325"/>
            </a:xfrm>
            <a:custGeom>
              <a:avLst/>
              <a:gdLst>
                <a:gd name="T0" fmla="*/ 13 w 155"/>
                <a:gd name="T1" fmla="*/ 121 h 154"/>
                <a:gd name="T2" fmla="*/ 26 w 155"/>
                <a:gd name="T3" fmla="*/ 134 h 154"/>
                <a:gd name="T4" fmla="*/ 41 w 155"/>
                <a:gd name="T5" fmla="*/ 146 h 154"/>
                <a:gd name="T6" fmla="*/ 58 w 155"/>
                <a:gd name="T7" fmla="*/ 152 h 154"/>
                <a:gd name="T8" fmla="*/ 78 w 155"/>
                <a:gd name="T9" fmla="*/ 154 h 154"/>
                <a:gd name="T10" fmla="*/ 87 w 155"/>
                <a:gd name="T11" fmla="*/ 153 h 154"/>
                <a:gd name="T12" fmla="*/ 97 w 155"/>
                <a:gd name="T13" fmla="*/ 152 h 154"/>
                <a:gd name="T14" fmla="*/ 105 w 155"/>
                <a:gd name="T15" fmla="*/ 149 h 154"/>
                <a:gd name="T16" fmla="*/ 125 w 155"/>
                <a:gd name="T17" fmla="*/ 138 h 154"/>
                <a:gd name="T18" fmla="*/ 141 w 155"/>
                <a:gd name="T19" fmla="*/ 121 h 154"/>
                <a:gd name="T20" fmla="*/ 151 w 155"/>
                <a:gd name="T21" fmla="*/ 101 h 154"/>
                <a:gd name="T22" fmla="*/ 155 w 155"/>
                <a:gd name="T23" fmla="*/ 77 h 154"/>
                <a:gd name="T24" fmla="*/ 151 w 155"/>
                <a:gd name="T25" fmla="*/ 56 h 154"/>
                <a:gd name="T26" fmla="*/ 144 w 155"/>
                <a:gd name="T27" fmla="*/ 39 h 154"/>
                <a:gd name="T28" fmla="*/ 131 w 155"/>
                <a:gd name="T29" fmla="*/ 23 h 154"/>
                <a:gd name="T30" fmla="*/ 117 w 155"/>
                <a:gd name="T31" fmla="*/ 10 h 154"/>
                <a:gd name="T32" fmla="*/ 98 w 155"/>
                <a:gd name="T33" fmla="*/ 3 h 154"/>
                <a:gd name="T34" fmla="*/ 78 w 155"/>
                <a:gd name="T35" fmla="*/ 0 h 154"/>
                <a:gd name="T36" fmla="*/ 76 w 155"/>
                <a:gd name="T37" fmla="*/ 0 h 154"/>
                <a:gd name="T38" fmla="*/ 67 w 155"/>
                <a:gd name="T39" fmla="*/ 0 h 154"/>
                <a:gd name="T40" fmla="*/ 43 w 155"/>
                <a:gd name="T41" fmla="*/ 8 h 154"/>
                <a:gd name="T42" fmla="*/ 25 w 155"/>
                <a:gd name="T43" fmla="*/ 21 h 154"/>
                <a:gd name="T44" fmla="*/ 11 w 155"/>
                <a:gd name="T45" fmla="*/ 39 h 154"/>
                <a:gd name="T46" fmla="*/ 2 w 155"/>
                <a:gd name="T47" fmla="*/ 61 h 154"/>
                <a:gd name="T48" fmla="*/ 1 w 155"/>
                <a:gd name="T49" fmla="*/ 69 h 154"/>
                <a:gd name="T50" fmla="*/ 0 w 155"/>
                <a:gd name="T51" fmla="*/ 77 h 154"/>
                <a:gd name="T52" fmla="*/ 3 w 155"/>
                <a:gd name="T53" fmla="*/ 100 h 154"/>
                <a:gd name="T54" fmla="*/ 13 w 155"/>
                <a:gd name="T55" fmla="*/ 1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5" h="154">
                  <a:moveTo>
                    <a:pt x="13" y="121"/>
                  </a:moveTo>
                  <a:lnTo>
                    <a:pt x="26" y="134"/>
                  </a:lnTo>
                  <a:lnTo>
                    <a:pt x="41" y="146"/>
                  </a:lnTo>
                  <a:lnTo>
                    <a:pt x="58" y="152"/>
                  </a:lnTo>
                  <a:lnTo>
                    <a:pt x="78" y="154"/>
                  </a:lnTo>
                  <a:lnTo>
                    <a:pt x="87" y="153"/>
                  </a:lnTo>
                  <a:lnTo>
                    <a:pt x="97" y="152"/>
                  </a:lnTo>
                  <a:lnTo>
                    <a:pt x="105" y="149"/>
                  </a:lnTo>
                  <a:lnTo>
                    <a:pt x="125" y="138"/>
                  </a:lnTo>
                  <a:lnTo>
                    <a:pt x="141" y="121"/>
                  </a:lnTo>
                  <a:lnTo>
                    <a:pt x="151" y="101"/>
                  </a:lnTo>
                  <a:lnTo>
                    <a:pt x="155" y="77"/>
                  </a:lnTo>
                  <a:lnTo>
                    <a:pt x="151" y="56"/>
                  </a:lnTo>
                  <a:lnTo>
                    <a:pt x="144" y="39"/>
                  </a:lnTo>
                  <a:lnTo>
                    <a:pt x="131" y="23"/>
                  </a:lnTo>
                  <a:lnTo>
                    <a:pt x="117" y="10"/>
                  </a:lnTo>
                  <a:lnTo>
                    <a:pt x="98" y="3"/>
                  </a:lnTo>
                  <a:lnTo>
                    <a:pt x="78" y="0"/>
                  </a:lnTo>
                  <a:lnTo>
                    <a:pt x="76" y="0"/>
                  </a:lnTo>
                  <a:lnTo>
                    <a:pt x="67" y="0"/>
                  </a:lnTo>
                  <a:lnTo>
                    <a:pt x="43" y="8"/>
                  </a:lnTo>
                  <a:lnTo>
                    <a:pt x="25" y="21"/>
                  </a:lnTo>
                  <a:lnTo>
                    <a:pt x="11" y="39"/>
                  </a:lnTo>
                  <a:lnTo>
                    <a:pt x="2" y="61"/>
                  </a:lnTo>
                  <a:lnTo>
                    <a:pt x="1" y="69"/>
                  </a:lnTo>
                  <a:lnTo>
                    <a:pt x="0" y="77"/>
                  </a:lnTo>
                  <a:lnTo>
                    <a:pt x="3" y="100"/>
                  </a:lnTo>
                  <a:lnTo>
                    <a:pt x="13" y="1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8"/>
            <p:cNvSpPr>
              <a:spLocks/>
            </p:cNvSpPr>
            <p:nvPr/>
          </p:nvSpPr>
          <p:spPr bwMode="gray">
            <a:xfrm>
              <a:off x="1770063" y="1698625"/>
              <a:ext cx="134938" cy="204787"/>
            </a:xfrm>
            <a:custGeom>
              <a:avLst/>
              <a:gdLst>
                <a:gd name="T0" fmla="*/ 59 w 341"/>
                <a:gd name="T1" fmla="*/ 164 h 513"/>
                <a:gd name="T2" fmla="*/ 74 w 341"/>
                <a:gd name="T3" fmla="*/ 119 h 513"/>
                <a:gd name="T4" fmla="*/ 75 w 341"/>
                <a:gd name="T5" fmla="*/ 142 h 513"/>
                <a:gd name="T6" fmla="*/ 63 w 341"/>
                <a:gd name="T7" fmla="*/ 229 h 513"/>
                <a:gd name="T8" fmla="*/ 58 w 341"/>
                <a:gd name="T9" fmla="*/ 307 h 513"/>
                <a:gd name="T10" fmla="*/ 69 w 341"/>
                <a:gd name="T11" fmla="*/ 320 h 513"/>
                <a:gd name="T12" fmla="*/ 96 w 341"/>
                <a:gd name="T13" fmla="*/ 330 h 513"/>
                <a:gd name="T14" fmla="*/ 99 w 341"/>
                <a:gd name="T15" fmla="*/ 493 h 513"/>
                <a:gd name="T16" fmla="*/ 116 w 341"/>
                <a:gd name="T17" fmla="*/ 511 h 513"/>
                <a:gd name="T18" fmla="*/ 140 w 341"/>
                <a:gd name="T19" fmla="*/ 511 h 513"/>
                <a:gd name="T20" fmla="*/ 157 w 341"/>
                <a:gd name="T21" fmla="*/ 493 h 513"/>
                <a:gd name="T22" fmla="*/ 160 w 341"/>
                <a:gd name="T23" fmla="*/ 342 h 513"/>
                <a:gd name="T24" fmla="*/ 181 w 341"/>
                <a:gd name="T25" fmla="*/ 342 h 513"/>
                <a:gd name="T26" fmla="*/ 183 w 341"/>
                <a:gd name="T27" fmla="*/ 493 h 513"/>
                <a:gd name="T28" fmla="*/ 201 w 341"/>
                <a:gd name="T29" fmla="*/ 511 h 513"/>
                <a:gd name="T30" fmla="*/ 224 w 341"/>
                <a:gd name="T31" fmla="*/ 511 h 513"/>
                <a:gd name="T32" fmla="*/ 242 w 341"/>
                <a:gd name="T33" fmla="*/ 493 h 513"/>
                <a:gd name="T34" fmla="*/ 244 w 341"/>
                <a:gd name="T35" fmla="*/ 330 h 513"/>
                <a:gd name="T36" fmla="*/ 272 w 341"/>
                <a:gd name="T37" fmla="*/ 320 h 513"/>
                <a:gd name="T38" fmla="*/ 283 w 341"/>
                <a:gd name="T39" fmla="*/ 307 h 513"/>
                <a:gd name="T40" fmla="*/ 278 w 341"/>
                <a:gd name="T41" fmla="*/ 229 h 513"/>
                <a:gd name="T42" fmla="*/ 265 w 341"/>
                <a:gd name="T43" fmla="*/ 142 h 513"/>
                <a:gd name="T44" fmla="*/ 268 w 341"/>
                <a:gd name="T45" fmla="*/ 119 h 513"/>
                <a:gd name="T46" fmla="*/ 283 w 341"/>
                <a:gd name="T47" fmla="*/ 165 h 513"/>
                <a:gd name="T48" fmla="*/ 294 w 341"/>
                <a:gd name="T49" fmla="*/ 229 h 513"/>
                <a:gd name="T50" fmla="*/ 306 w 341"/>
                <a:gd name="T51" fmla="*/ 247 h 513"/>
                <a:gd name="T52" fmla="*/ 320 w 341"/>
                <a:gd name="T53" fmla="*/ 250 h 513"/>
                <a:gd name="T54" fmla="*/ 340 w 341"/>
                <a:gd name="T55" fmla="*/ 236 h 513"/>
                <a:gd name="T56" fmla="*/ 335 w 341"/>
                <a:gd name="T57" fmla="*/ 180 h 513"/>
                <a:gd name="T58" fmla="*/ 316 w 341"/>
                <a:gd name="T59" fmla="*/ 110 h 513"/>
                <a:gd name="T60" fmla="*/ 293 w 341"/>
                <a:gd name="T61" fmla="*/ 63 h 513"/>
                <a:gd name="T62" fmla="*/ 263 w 341"/>
                <a:gd name="T63" fmla="*/ 27 h 513"/>
                <a:gd name="T64" fmla="*/ 234 w 341"/>
                <a:gd name="T65" fmla="*/ 10 h 513"/>
                <a:gd name="T66" fmla="*/ 216 w 341"/>
                <a:gd name="T67" fmla="*/ 4 h 513"/>
                <a:gd name="T68" fmla="*/ 191 w 341"/>
                <a:gd name="T69" fmla="*/ 0 h 513"/>
                <a:gd name="T70" fmla="*/ 146 w 341"/>
                <a:gd name="T71" fmla="*/ 0 h 513"/>
                <a:gd name="T72" fmla="*/ 115 w 341"/>
                <a:gd name="T73" fmla="*/ 6 h 513"/>
                <a:gd name="T74" fmla="*/ 110 w 341"/>
                <a:gd name="T75" fmla="*/ 7 h 513"/>
                <a:gd name="T76" fmla="*/ 93 w 341"/>
                <a:gd name="T77" fmla="*/ 17 h 513"/>
                <a:gd name="T78" fmla="*/ 62 w 341"/>
                <a:gd name="T79" fmla="*/ 45 h 513"/>
                <a:gd name="T80" fmla="*/ 48 w 341"/>
                <a:gd name="T81" fmla="*/ 65 h 513"/>
                <a:gd name="T82" fmla="*/ 32 w 341"/>
                <a:gd name="T83" fmla="*/ 93 h 513"/>
                <a:gd name="T84" fmla="*/ 13 w 341"/>
                <a:gd name="T85" fmla="*/ 149 h 513"/>
                <a:gd name="T86" fmla="*/ 0 w 341"/>
                <a:gd name="T87" fmla="*/ 224 h 513"/>
                <a:gd name="T88" fmla="*/ 8 w 341"/>
                <a:gd name="T89" fmla="*/ 246 h 513"/>
                <a:gd name="T90" fmla="*/ 23 w 341"/>
                <a:gd name="T91" fmla="*/ 251 h 513"/>
                <a:gd name="T92" fmla="*/ 34 w 341"/>
                <a:gd name="T93" fmla="*/ 247 h 513"/>
                <a:gd name="T94" fmla="*/ 43 w 341"/>
                <a:gd name="T95" fmla="*/ 240 h 513"/>
                <a:gd name="T96" fmla="*/ 47 w 341"/>
                <a:gd name="T97" fmla="*/ 229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1" h="513">
                  <a:moveTo>
                    <a:pt x="53" y="192"/>
                  </a:moveTo>
                  <a:lnTo>
                    <a:pt x="59" y="164"/>
                  </a:lnTo>
                  <a:lnTo>
                    <a:pt x="65" y="139"/>
                  </a:lnTo>
                  <a:lnTo>
                    <a:pt x="74" y="119"/>
                  </a:lnTo>
                  <a:lnTo>
                    <a:pt x="82" y="102"/>
                  </a:lnTo>
                  <a:lnTo>
                    <a:pt x="75" y="142"/>
                  </a:lnTo>
                  <a:lnTo>
                    <a:pt x="69" y="185"/>
                  </a:lnTo>
                  <a:lnTo>
                    <a:pt x="63" y="229"/>
                  </a:lnTo>
                  <a:lnTo>
                    <a:pt x="59" y="270"/>
                  </a:lnTo>
                  <a:lnTo>
                    <a:pt x="58" y="307"/>
                  </a:lnTo>
                  <a:lnTo>
                    <a:pt x="62" y="314"/>
                  </a:lnTo>
                  <a:lnTo>
                    <a:pt x="69" y="320"/>
                  </a:lnTo>
                  <a:lnTo>
                    <a:pt x="82" y="325"/>
                  </a:lnTo>
                  <a:lnTo>
                    <a:pt x="96" y="330"/>
                  </a:lnTo>
                  <a:lnTo>
                    <a:pt x="96" y="482"/>
                  </a:lnTo>
                  <a:lnTo>
                    <a:pt x="99" y="493"/>
                  </a:lnTo>
                  <a:lnTo>
                    <a:pt x="106" y="503"/>
                  </a:lnTo>
                  <a:lnTo>
                    <a:pt x="116" y="511"/>
                  </a:lnTo>
                  <a:lnTo>
                    <a:pt x="129" y="513"/>
                  </a:lnTo>
                  <a:lnTo>
                    <a:pt x="140" y="511"/>
                  </a:lnTo>
                  <a:lnTo>
                    <a:pt x="150" y="503"/>
                  </a:lnTo>
                  <a:lnTo>
                    <a:pt x="157" y="493"/>
                  </a:lnTo>
                  <a:lnTo>
                    <a:pt x="160" y="482"/>
                  </a:lnTo>
                  <a:lnTo>
                    <a:pt x="160" y="342"/>
                  </a:lnTo>
                  <a:lnTo>
                    <a:pt x="171" y="342"/>
                  </a:lnTo>
                  <a:lnTo>
                    <a:pt x="181" y="342"/>
                  </a:lnTo>
                  <a:lnTo>
                    <a:pt x="181" y="482"/>
                  </a:lnTo>
                  <a:lnTo>
                    <a:pt x="183" y="493"/>
                  </a:lnTo>
                  <a:lnTo>
                    <a:pt x="191" y="503"/>
                  </a:lnTo>
                  <a:lnTo>
                    <a:pt x="201" y="511"/>
                  </a:lnTo>
                  <a:lnTo>
                    <a:pt x="213" y="513"/>
                  </a:lnTo>
                  <a:lnTo>
                    <a:pt x="224" y="511"/>
                  </a:lnTo>
                  <a:lnTo>
                    <a:pt x="234" y="503"/>
                  </a:lnTo>
                  <a:lnTo>
                    <a:pt x="242" y="493"/>
                  </a:lnTo>
                  <a:lnTo>
                    <a:pt x="244" y="482"/>
                  </a:lnTo>
                  <a:lnTo>
                    <a:pt x="244" y="330"/>
                  </a:lnTo>
                  <a:lnTo>
                    <a:pt x="259" y="325"/>
                  </a:lnTo>
                  <a:lnTo>
                    <a:pt x="272" y="320"/>
                  </a:lnTo>
                  <a:lnTo>
                    <a:pt x="279" y="314"/>
                  </a:lnTo>
                  <a:lnTo>
                    <a:pt x="283" y="307"/>
                  </a:lnTo>
                  <a:lnTo>
                    <a:pt x="282" y="270"/>
                  </a:lnTo>
                  <a:lnTo>
                    <a:pt x="278" y="229"/>
                  </a:lnTo>
                  <a:lnTo>
                    <a:pt x="272" y="185"/>
                  </a:lnTo>
                  <a:lnTo>
                    <a:pt x="265" y="142"/>
                  </a:lnTo>
                  <a:lnTo>
                    <a:pt x="259" y="102"/>
                  </a:lnTo>
                  <a:lnTo>
                    <a:pt x="268" y="119"/>
                  </a:lnTo>
                  <a:lnTo>
                    <a:pt x="275" y="140"/>
                  </a:lnTo>
                  <a:lnTo>
                    <a:pt x="283" y="165"/>
                  </a:lnTo>
                  <a:lnTo>
                    <a:pt x="289" y="195"/>
                  </a:lnTo>
                  <a:lnTo>
                    <a:pt x="294" y="229"/>
                  </a:lnTo>
                  <a:lnTo>
                    <a:pt x="298" y="240"/>
                  </a:lnTo>
                  <a:lnTo>
                    <a:pt x="306" y="247"/>
                  </a:lnTo>
                  <a:lnTo>
                    <a:pt x="318" y="251"/>
                  </a:lnTo>
                  <a:lnTo>
                    <a:pt x="320" y="250"/>
                  </a:lnTo>
                  <a:lnTo>
                    <a:pt x="333" y="246"/>
                  </a:lnTo>
                  <a:lnTo>
                    <a:pt x="340" y="236"/>
                  </a:lnTo>
                  <a:lnTo>
                    <a:pt x="341" y="224"/>
                  </a:lnTo>
                  <a:lnTo>
                    <a:pt x="335" y="180"/>
                  </a:lnTo>
                  <a:lnTo>
                    <a:pt x="326" y="143"/>
                  </a:lnTo>
                  <a:lnTo>
                    <a:pt x="316" y="110"/>
                  </a:lnTo>
                  <a:lnTo>
                    <a:pt x="305" y="84"/>
                  </a:lnTo>
                  <a:lnTo>
                    <a:pt x="293" y="63"/>
                  </a:lnTo>
                  <a:lnTo>
                    <a:pt x="279" y="45"/>
                  </a:lnTo>
                  <a:lnTo>
                    <a:pt x="263" y="27"/>
                  </a:lnTo>
                  <a:lnTo>
                    <a:pt x="247" y="16"/>
                  </a:lnTo>
                  <a:lnTo>
                    <a:pt x="234" y="10"/>
                  </a:lnTo>
                  <a:lnTo>
                    <a:pt x="227" y="6"/>
                  </a:lnTo>
                  <a:lnTo>
                    <a:pt x="216" y="4"/>
                  </a:lnTo>
                  <a:lnTo>
                    <a:pt x="201" y="1"/>
                  </a:lnTo>
                  <a:lnTo>
                    <a:pt x="191" y="0"/>
                  </a:lnTo>
                  <a:lnTo>
                    <a:pt x="171" y="0"/>
                  </a:lnTo>
                  <a:lnTo>
                    <a:pt x="146" y="0"/>
                  </a:lnTo>
                  <a:lnTo>
                    <a:pt x="128" y="4"/>
                  </a:lnTo>
                  <a:lnTo>
                    <a:pt x="115" y="6"/>
                  </a:lnTo>
                  <a:lnTo>
                    <a:pt x="114" y="6"/>
                  </a:lnTo>
                  <a:lnTo>
                    <a:pt x="110" y="7"/>
                  </a:lnTo>
                  <a:lnTo>
                    <a:pt x="105" y="10"/>
                  </a:lnTo>
                  <a:lnTo>
                    <a:pt x="93" y="17"/>
                  </a:lnTo>
                  <a:lnTo>
                    <a:pt x="78" y="28"/>
                  </a:lnTo>
                  <a:lnTo>
                    <a:pt x="62" y="45"/>
                  </a:lnTo>
                  <a:lnTo>
                    <a:pt x="53" y="57"/>
                  </a:lnTo>
                  <a:lnTo>
                    <a:pt x="48" y="65"/>
                  </a:lnTo>
                  <a:lnTo>
                    <a:pt x="43" y="72"/>
                  </a:lnTo>
                  <a:lnTo>
                    <a:pt x="32" y="93"/>
                  </a:lnTo>
                  <a:lnTo>
                    <a:pt x="22" y="119"/>
                  </a:lnTo>
                  <a:lnTo>
                    <a:pt x="13" y="149"/>
                  </a:lnTo>
                  <a:lnTo>
                    <a:pt x="4" y="184"/>
                  </a:lnTo>
                  <a:lnTo>
                    <a:pt x="0" y="224"/>
                  </a:lnTo>
                  <a:lnTo>
                    <a:pt x="1" y="236"/>
                  </a:lnTo>
                  <a:lnTo>
                    <a:pt x="8" y="246"/>
                  </a:lnTo>
                  <a:lnTo>
                    <a:pt x="21" y="250"/>
                  </a:lnTo>
                  <a:lnTo>
                    <a:pt x="23" y="251"/>
                  </a:lnTo>
                  <a:lnTo>
                    <a:pt x="29" y="250"/>
                  </a:lnTo>
                  <a:lnTo>
                    <a:pt x="34" y="247"/>
                  </a:lnTo>
                  <a:lnTo>
                    <a:pt x="39" y="245"/>
                  </a:lnTo>
                  <a:lnTo>
                    <a:pt x="43" y="240"/>
                  </a:lnTo>
                  <a:lnTo>
                    <a:pt x="46" y="235"/>
                  </a:lnTo>
                  <a:lnTo>
                    <a:pt x="47" y="229"/>
                  </a:lnTo>
                  <a:lnTo>
                    <a:pt x="53" y="19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5" name="Freeform 572"/>
          <p:cNvSpPr>
            <a:spLocks noChangeAspect="1" noEditPoints="1"/>
          </p:cNvSpPr>
          <p:nvPr/>
        </p:nvSpPr>
        <p:spPr bwMode="gray">
          <a:xfrm>
            <a:off x="3208830" y="4672590"/>
            <a:ext cx="366138" cy="278802"/>
          </a:xfrm>
          <a:custGeom>
            <a:avLst/>
            <a:gdLst>
              <a:gd name="T0" fmla="*/ 75 w 571"/>
              <a:gd name="T1" fmla="*/ 225 h 457"/>
              <a:gd name="T2" fmla="*/ 75 w 571"/>
              <a:gd name="T3" fmla="*/ 457 h 457"/>
              <a:gd name="T4" fmla="*/ 143 w 571"/>
              <a:gd name="T5" fmla="*/ 457 h 457"/>
              <a:gd name="T6" fmla="*/ 143 w 571"/>
              <a:gd name="T7" fmla="*/ 268 h 457"/>
              <a:gd name="T8" fmla="*/ 230 w 571"/>
              <a:gd name="T9" fmla="*/ 268 h 457"/>
              <a:gd name="T10" fmla="*/ 230 w 571"/>
              <a:gd name="T11" fmla="*/ 457 h 457"/>
              <a:gd name="T12" fmla="*/ 495 w 571"/>
              <a:gd name="T13" fmla="*/ 457 h 457"/>
              <a:gd name="T14" fmla="*/ 495 w 571"/>
              <a:gd name="T15" fmla="*/ 225 h 457"/>
              <a:gd name="T16" fmla="*/ 285 w 571"/>
              <a:gd name="T17" fmla="*/ 75 h 457"/>
              <a:gd name="T18" fmla="*/ 75 w 571"/>
              <a:gd name="T19" fmla="*/ 225 h 457"/>
              <a:gd name="T20" fmla="*/ 305 w 571"/>
              <a:gd name="T21" fmla="*/ 268 h 457"/>
              <a:gd name="T22" fmla="*/ 436 w 571"/>
              <a:gd name="T23" fmla="*/ 268 h 457"/>
              <a:gd name="T24" fmla="*/ 436 w 571"/>
              <a:gd name="T25" fmla="*/ 380 h 457"/>
              <a:gd name="T26" fmla="*/ 305 w 571"/>
              <a:gd name="T27" fmla="*/ 380 h 457"/>
              <a:gd name="T28" fmla="*/ 305 w 571"/>
              <a:gd name="T29" fmla="*/ 268 h 457"/>
              <a:gd name="T30" fmla="*/ 571 w 571"/>
              <a:gd name="T31" fmla="*/ 204 h 457"/>
              <a:gd name="T32" fmla="*/ 550 w 571"/>
              <a:gd name="T33" fmla="*/ 234 h 457"/>
              <a:gd name="T34" fmla="*/ 285 w 571"/>
              <a:gd name="T35" fmla="*/ 45 h 457"/>
              <a:gd name="T36" fmla="*/ 20 w 571"/>
              <a:gd name="T37" fmla="*/ 234 h 457"/>
              <a:gd name="T38" fmla="*/ 0 w 571"/>
              <a:gd name="T39" fmla="*/ 205 h 457"/>
              <a:gd name="T40" fmla="*/ 285 w 571"/>
              <a:gd name="T41" fmla="*/ 0 h 457"/>
              <a:gd name="T42" fmla="*/ 413 w 571"/>
              <a:gd name="T43" fmla="*/ 91 h 457"/>
              <a:gd name="T44" fmla="*/ 413 w 571"/>
              <a:gd name="T45" fmla="*/ 17 h 457"/>
              <a:gd name="T46" fmla="*/ 469 w 571"/>
              <a:gd name="T47" fmla="*/ 17 h 457"/>
              <a:gd name="T48" fmla="*/ 469 w 571"/>
              <a:gd name="T49" fmla="*/ 132 h 457"/>
              <a:gd name="T50" fmla="*/ 571 w 571"/>
              <a:gd name="T51" fmla="*/ 204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71" h="457">
                <a:moveTo>
                  <a:pt x="75" y="225"/>
                </a:moveTo>
                <a:lnTo>
                  <a:pt x="75" y="457"/>
                </a:lnTo>
                <a:lnTo>
                  <a:pt x="143" y="457"/>
                </a:lnTo>
                <a:lnTo>
                  <a:pt x="143" y="268"/>
                </a:lnTo>
                <a:lnTo>
                  <a:pt x="230" y="268"/>
                </a:lnTo>
                <a:lnTo>
                  <a:pt x="230" y="457"/>
                </a:lnTo>
                <a:lnTo>
                  <a:pt x="495" y="457"/>
                </a:lnTo>
                <a:lnTo>
                  <a:pt x="495" y="225"/>
                </a:lnTo>
                <a:lnTo>
                  <a:pt x="285" y="75"/>
                </a:lnTo>
                <a:lnTo>
                  <a:pt x="75" y="225"/>
                </a:lnTo>
                <a:close/>
                <a:moveTo>
                  <a:pt x="305" y="268"/>
                </a:moveTo>
                <a:lnTo>
                  <a:pt x="436" y="268"/>
                </a:lnTo>
                <a:lnTo>
                  <a:pt x="436" y="380"/>
                </a:lnTo>
                <a:lnTo>
                  <a:pt x="305" y="380"/>
                </a:lnTo>
                <a:lnTo>
                  <a:pt x="305" y="268"/>
                </a:lnTo>
                <a:close/>
                <a:moveTo>
                  <a:pt x="571" y="204"/>
                </a:moveTo>
                <a:lnTo>
                  <a:pt x="550" y="234"/>
                </a:lnTo>
                <a:lnTo>
                  <a:pt x="285" y="45"/>
                </a:lnTo>
                <a:lnTo>
                  <a:pt x="20" y="234"/>
                </a:lnTo>
                <a:lnTo>
                  <a:pt x="0" y="205"/>
                </a:lnTo>
                <a:lnTo>
                  <a:pt x="285" y="0"/>
                </a:lnTo>
                <a:lnTo>
                  <a:pt x="413" y="91"/>
                </a:lnTo>
                <a:lnTo>
                  <a:pt x="413" y="17"/>
                </a:lnTo>
                <a:lnTo>
                  <a:pt x="469" y="17"/>
                </a:lnTo>
                <a:lnTo>
                  <a:pt x="469" y="132"/>
                </a:lnTo>
                <a:lnTo>
                  <a:pt x="571" y="204"/>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036"/>
          <p:cNvSpPr>
            <a:spLocks noChangeAspect="1"/>
          </p:cNvSpPr>
          <p:nvPr/>
        </p:nvSpPr>
        <p:spPr bwMode="gray">
          <a:xfrm>
            <a:off x="3177201" y="2488499"/>
            <a:ext cx="593793" cy="349170"/>
          </a:xfrm>
          <a:custGeom>
            <a:avLst/>
            <a:gdLst>
              <a:gd name="T0" fmla="*/ 1663 w 1753"/>
              <a:gd name="T1" fmla="*/ 84 h 1033"/>
              <a:gd name="T2" fmla="*/ 1621 w 1753"/>
              <a:gd name="T3" fmla="*/ 163 h 1033"/>
              <a:gd name="T4" fmla="*/ 1388 w 1753"/>
              <a:gd name="T5" fmla="*/ 249 h 1033"/>
              <a:gd name="T6" fmla="*/ 1286 w 1753"/>
              <a:gd name="T7" fmla="*/ 337 h 1033"/>
              <a:gd name="T8" fmla="*/ 1282 w 1753"/>
              <a:gd name="T9" fmla="*/ 273 h 1033"/>
              <a:gd name="T10" fmla="*/ 1254 w 1753"/>
              <a:gd name="T11" fmla="*/ 166 h 1033"/>
              <a:gd name="T12" fmla="*/ 1159 w 1753"/>
              <a:gd name="T13" fmla="*/ 201 h 1033"/>
              <a:gd name="T14" fmla="*/ 1135 w 1753"/>
              <a:gd name="T15" fmla="*/ 321 h 1033"/>
              <a:gd name="T16" fmla="*/ 1136 w 1753"/>
              <a:gd name="T17" fmla="*/ 154 h 1033"/>
              <a:gd name="T18" fmla="*/ 1188 w 1753"/>
              <a:gd name="T19" fmla="*/ 89 h 1033"/>
              <a:gd name="T20" fmla="*/ 1095 w 1753"/>
              <a:gd name="T21" fmla="*/ 69 h 1033"/>
              <a:gd name="T22" fmla="*/ 992 w 1753"/>
              <a:gd name="T23" fmla="*/ 95 h 1033"/>
              <a:gd name="T24" fmla="*/ 882 w 1753"/>
              <a:gd name="T25" fmla="*/ 0 h 1033"/>
              <a:gd name="T26" fmla="*/ 0 w 1753"/>
              <a:gd name="T27" fmla="*/ 306 h 1033"/>
              <a:gd name="T28" fmla="*/ 158 w 1753"/>
              <a:gd name="T29" fmla="*/ 639 h 1033"/>
              <a:gd name="T30" fmla="*/ 292 w 1753"/>
              <a:gd name="T31" fmla="*/ 722 h 1033"/>
              <a:gd name="T32" fmla="*/ 488 w 1753"/>
              <a:gd name="T33" fmla="*/ 777 h 1033"/>
              <a:gd name="T34" fmla="*/ 548 w 1753"/>
              <a:gd name="T35" fmla="*/ 754 h 1033"/>
              <a:gd name="T36" fmla="*/ 628 w 1753"/>
              <a:gd name="T37" fmla="*/ 875 h 1033"/>
              <a:gd name="T38" fmla="*/ 693 w 1753"/>
              <a:gd name="T39" fmla="*/ 843 h 1033"/>
              <a:gd name="T40" fmla="*/ 762 w 1753"/>
              <a:gd name="T41" fmla="*/ 983 h 1033"/>
              <a:gd name="T42" fmla="*/ 820 w 1753"/>
              <a:gd name="T43" fmla="*/ 939 h 1033"/>
              <a:gd name="T44" fmla="*/ 1066 w 1753"/>
              <a:gd name="T45" fmla="*/ 858 h 1033"/>
              <a:gd name="T46" fmla="*/ 1189 w 1753"/>
              <a:gd name="T47" fmla="*/ 840 h 1033"/>
              <a:gd name="T48" fmla="*/ 1278 w 1753"/>
              <a:gd name="T49" fmla="*/ 867 h 1033"/>
              <a:gd name="T50" fmla="*/ 1326 w 1753"/>
              <a:gd name="T51" fmla="*/ 1033 h 1033"/>
              <a:gd name="T52" fmla="*/ 1357 w 1753"/>
              <a:gd name="T53" fmla="*/ 970 h 1033"/>
              <a:gd name="T54" fmla="*/ 1309 w 1753"/>
              <a:gd name="T55" fmla="*/ 808 h 1033"/>
              <a:gd name="T56" fmla="*/ 1408 w 1753"/>
              <a:gd name="T57" fmla="*/ 675 h 1033"/>
              <a:gd name="T58" fmla="*/ 1440 w 1753"/>
              <a:gd name="T59" fmla="*/ 455 h 1033"/>
              <a:gd name="T60" fmla="*/ 1481 w 1753"/>
              <a:gd name="T61" fmla="*/ 511 h 1033"/>
              <a:gd name="T62" fmla="*/ 1495 w 1753"/>
              <a:gd name="T63" fmla="*/ 446 h 1033"/>
              <a:gd name="T64" fmla="*/ 1596 w 1753"/>
              <a:gd name="T65" fmla="*/ 363 h 1033"/>
              <a:gd name="T66" fmla="*/ 1547 w 1753"/>
              <a:gd name="T67" fmla="*/ 346 h 1033"/>
              <a:gd name="T68" fmla="*/ 1644 w 1753"/>
              <a:gd name="T69" fmla="*/ 240 h 1033"/>
              <a:gd name="T70" fmla="*/ 1753 w 1753"/>
              <a:gd name="T71" fmla="*/ 179 h 1033"/>
              <a:gd name="T72" fmla="*/ 1729 w 1753"/>
              <a:gd name="T73" fmla="*/ 84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53" h="1033">
                <a:moveTo>
                  <a:pt x="1729" y="84"/>
                </a:moveTo>
                <a:lnTo>
                  <a:pt x="1663" y="84"/>
                </a:lnTo>
                <a:lnTo>
                  <a:pt x="1661" y="126"/>
                </a:lnTo>
                <a:lnTo>
                  <a:pt x="1621" y="163"/>
                </a:lnTo>
                <a:lnTo>
                  <a:pt x="1502" y="175"/>
                </a:lnTo>
                <a:lnTo>
                  <a:pt x="1388" y="249"/>
                </a:lnTo>
                <a:lnTo>
                  <a:pt x="1373" y="288"/>
                </a:lnTo>
                <a:lnTo>
                  <a:pt x="1286" y="337"/>
                </a:lnTo>
                <a:lnTo>
                  <a:pt x="1254" y="322"/>
                </a:lnTo>
                <a:lnTo>
                  <a:pt x="1282" y="273"/>
                </a:lnTo>
                <a:lnTo>
                  <a:pt x="1249" y="217"/>
                </a:lnTo>
                <a:lnTo>
                  <a:pt x="1254" y="166"/>
                </a:lnTo>
                <a:lnTo>
                  <a:pt x="1215" y="151"/>
                </a:lnTo>
                <a:lnTo>
                  <a:pt x="1159" y="201"/>
                </a:lnTo>
                <a:lnTo>
                  <a:pt x="1158" y="314"/>
                </a:lnTo>
                <a:lnTo>
                  <a:pt x="1135" y="321"/>
                </a:lnTo>
                <a:lnTo>
                  <a:pt x="1108" y="258"/>
                </a:lnTo>
                <a:lnTo>
                  <a:pt x="1136" y="154"/>
                </a:lnTo>
                <a:lnTo>
                  <a:pt x="1240" y="124"/>
                </a:lnTo>
                <a:lnTo>
                  <a:pt x="1188" y="89"/>
                </a:lnTo>
                <a:lnTo>
                  <a:pt x="1141" y="107"/>
                </a:lnTo>
                <a:lnTo>
                  <a:pt x="1095" y="69"/>
                </a:lnTo>
                <a:lnTo>
                  <a:pt x="1036" y="101"/>
                </a:lnTo>
                <a:lnTo>
                  <a:pt x="992" y="95"/>
                </a:lnTo>
                <a:lnTo>
                  <a:pt x="1033" y="45"/>
                </a:lnTo>
                <a:lnTo>
                  <a:pt x="882" y="0"/>
                </a:lnTo>
                <a:lnTo>
                  <a:pt x="34" y="0"/>
                </a:lnTo>
                <a:lnTo>
                  <a:pt x="0" y="306"/>
                </a:lnTo>
                <a:lnTo>
                  <a:pt x="119" y="630"/>
                </a:lnTo>
                <a:lnTo>
                  <a:pt x="158" y="639"/>
                </a:lnTo>
                <a:lnTo>
                  <a:pt x="226" y="723"/>
                </a:lnTo>
                <a:lnTo>
                  <a:pt x="292" y="722"/>
                </a:lnTo>
                <a:lnTo>
                  <a:pt x="391" y="772"/>
                </a:lnTo>
                <a:lnTo>
                  <a:pt x="488" y="777"/>
                </a:lnTo>
                <a:lnTo>
                  <a:pt x="496" y="756"/>
                </a:lnTo>
                <a:lnTo>
                  <a:pt x="548" y="754"/>
                </a:lnTo>
                <a:lnTo>
                  <a:pt x="602" y="842"/>
                </a:lnTo>
                <a:lnTo>
                  <a:pt x="628" y="875"/>
                </a:lnTo>
                <a:lnTo>
                  <a:pt x="648" y="841"/>
                </a:lnTo>
                <a:lnTo>
                  <a:pt x="693" y="843"/>
                </a:lnTo>
                <a:lnTo>
                  <a:pt x="759" y="927"/>
                </a:lnTo>
                <a:lnTo>
                  <a:pt x="762" y="983"/>
                </a:lnTo>
                <a:lnTo>
                  <a:pt x="820" y="1014"/>
                </a:lnTo>
                <a:lnTo>
                  <a:pt x="820" y="939"/>
                </a:lnTo>
                <a:lnTo>
                  <a:pt x="934" y="840"/>
                </a:lnTo>
                <a:lnTo>
                  <a:pt x="1066" y="858"/>
                </a:lnTo>
                <a:lnTo>
                  <a:pt x="1078" y="823"/>
                </a:lnTo>
                <a:lnTo>
                  <a:pt x="1189" y="840"/>
                </a:lnTo>
                <a:lnTo>
                  <a:pt x="1227" y="822"/>
                </a:lnTo>
                <a:lnTo>
                  <a:pt x="1278" y="867"/>
                </a:lnTo>
                <a:lnTo>
                  <a:pt x="1260" y="924"/>
                </a:lnTo>
                <a:lnTo>
                  <a:pt x="1326" y="1033"/>
                </a:lnTo>
                <a:lnTo>
                  <a:pt x="1341" y="1030"/>
                </a:lnTo>
                <a:lnTo>
                  <a:pt x="1357" y="970"/>
                </a:lnTo>
                <a:lnTo>
                  <a:pt x="1338" y="890"/>
                </a:lnTo>
                <a:lnTo>
                  <a:pt x="1309" y="808"/>
                </a:lnTo>
                <a:lnTo>
                  <a:pt x="1319" y="738"/>
                </a:lnTo>
                <a:lnTo>
                  <a:pt x="1408" y="675"/>
                </a:lnTo>
                <a:lnTo>
                  <a:pt x="1478" y="588"/>
                </a:lnTo>
                <a:lnTo>
                  <a:pt x="1440" y="455"/>
                </a:lnTo>
                <a:lnTo>
                  <a:pt x="1452" y="436"/>
                </a:lnTo>
                <a:lnTo>
                  <a:pt x="1481" y="511"/>
                </a:lnTo>
                <a:lnTo>
                  <a:pt x="1500" y="480"/>
                </a:lnTo>
                <a:lnTo>
                  <a:pt x="1495" y="446"/>
                </a:lnTo>
                <a:lnTo>
                  <a:pt x="1581" y="385"/>
                </a:lnTo>
                <a:lnTo>
                  <a:pt x="1596" y="363"/>
                </a:lnTo>
                <a:lnTo>
                  <a:pt x="1526" y="366"/>
                </a:lnTo>
                <a:lnTo>
                  <a:pt x="1547" y="346"/>
                </a:lnTo>
                <a:lnTo>
                  <a:pt x="1649" y="317"/>
                </a:lnTo>
                <a:lnTo>
                  <a:pt x="1644" y="240"/>
                </a:lnTo>
                <a:lnTo>
                  <a:pt x="1718" y="224"/>
                </a:lnTo>
                <a:lnTo>
                  <a:pt x="1753" y="179"/>
                </a:lnTo>
                <a:lnTo>
                  <a:pt x="1728" y="125"/>
                </a:lnTo>
                <a:lnTo>
                  <a:pt x="1729" y="84"/>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8" name="Group 27"/>
          <p:cNvGrpSpPr>
            <a:grpSpLocks noChangeAspect="1"/>
          </p:cNvGrpSpPr>
          <p:nvPr/>
        </p:nvGrpSpPr>
        <p:grpSpPr bwMode="gray">
          <a:xfrm>
            <a:off x="3299946" y="3544883"/>
            <a:ext cx="336559" cy="300174"/>
            <a:chOff x="1157055" y="4250883"/>
            <a:chExt cx="939800" cy="838200"/>
          </a:xfrm>
        </p:grpSpPr>
        <p:sp>
          <p:nvSpPr>
            <p:cNvPr id="29" name="Freeform 1068"/>
            <p:cNvSpPr>
              <a:spLocks noEditPoints="1"/>
            </p:cNvSpPr>
            <p:nvPr/>
          </p:nvSpPr>
          <p:spPr bwMode="gray">
            <a:xfrm>
              <a:off x="1463442" y="4250883"/>
              <a:ext cx="633413" cy="838200"/>
            </a:xfrm>
            <a:custGeom>
              <a:avLst/>
              <a:gdLst>
                <a:gd name="T0" fmla="*/ 284 w 399"/>
                <a:gd name="T1" fmla="*/ 92 h 528"/>
                <a:gd name="T2" fmla="*/ 288 w 399"/>
                <a:gd name="T3" fmla="*/ 73 h 528"/>
                <a:gd name="T4" fmla="*/ 253 w 399"/>
                <a:gd name="T5" fmla="*/ 13 h 528"/>
                <a:gd name="T6" fmla="*/ 243 w 399"/>
                <a:gd name="T7" fmla="*/ 5 h 528"/>
                <a:gd name="T8" fmla="*/ 231 w 399"/>
                <a:gd name="T9" fmla="*/ 0 h 528"/>
                <a:gd name="T10" fmla="*/ 160 w 399"/>
                <a:gd name="T11" fmla="*/ 2 h 528"/>
                <a:gd name="T12" fmla="*/ 149 w 399"/>
                <a:gd name="T13" fmla="*/ 7 h 528"/>
                <a:gd name="T14" fmla="*/ 113 w 399"/>
                <a:gd name="T15" fmla="*/ 63 h 528"/>
                <a:gd name="T16" fmla="*/ 109 w 399"/>
                <a:gd name="T17" fmla="*/ 82 h 528"/>
                <a:gd name="T18" fmla="*/ 148 w 399"/>
                <a:gd name="T19" fmla="*/ 136 h 528"/>
                <a:gd name="T20" fmla="*/ 111 w 399"/>
                <a:gd name="T21" fmla="*/ 149 h 528"/>
                <a:gd name="T22" fmla="*/ 71 w 399"/>
                <a:gd name="T23" fmla="*/ 175 h 528"/>
                <a:gd name="T24" fmla="*/ 35 w 399"/>
                <a:gd name="T25" fmla="*/ 214 h 528"/>
                <a:gd name="T26" fmla="*/ 10 w 399"/>
                <a:gd name="T27" fmla="*/ 264 h 528"/>
                <a:gd name="T28" fmla="*/ 0 w 399"/>
                <a:gd name="T29" fmla="*/ 328 h 528"/>
                <a:gd name="T30" fmla="*/ 14 w 399"/>
                <a:gd name="T31" fmla="*/ 402 h 528"/>
                <a:gd name="T32" fmla="*/ 52 w 399"/>
                <a:gd name="T33" fmla="*/ 427 h 528"/>
                <a:gd name="T34" fmla="*/ 87 w 399"/>
                <a:gd name="T35" fmla="*/ 402 h 528"/>
                <a:gd name="T36" fmla="*/ 68 w 399"/>
                <a:gd name="T37" fmla="*/ 354 h 528"/>
                <a:gd name="T38" fmla="*/ 68 w 399"/>
                <a:gd name="T39" fmla="*/ 300 h 528"/>
                <a:gd name="T40" fmla="*/ 89 w 399"/>
                <a:gd name="T41" fmla="*/ 252 h 528"/>
                <a:gd name="T42" fmla="*/ 123 w 399"/>
                <a:gd name="T43" fmla="*/ 220 h 528"/>
                <a:gd name="T44" fmla="*/ 163 w 399"/>
                <a:gd name="T45" fmla="*/ 201 h 528"/>
                <a:gd name="T46" fmla="*/ 199 w 399"/>
                <a:gd name="T47" fmla="*/ 194 h 528"/>
                <a:gd name="T48" fmla="*/ 257 w 399"/>
                <a:gd name="T49" fmla="*/ 209 h 528"/>
                <a:gd name="T50" fmla="*/ 303 w 399"/>
                <a:gd name="T51" fmla="*/ 245 h 528"/>
                <a:gd name="T52" fmla="*/ 328 w 399"/>
                <a:gd name="T53" fmla="*/ 298 h 528"/>
                <a:gd name="T54" fmla="*/ 329 w 399"/>
                <a:gd name="T55" fmla="*/ 357 h 528"/>
                <a:gd name="T56" fmla="*/ 305 w 399"/>
                <a:gd name="T57" fmla="*/ 408 h 528"/>
                <a:gd name="T58" fmla="*/ 265 w 399"/>
                <a:gd name="T59" fmla="*/ 443 h 528"/>
                <a:gd name="T60" fmla="*/ 216 w 399"/>
                <a:gd name="T61" fmla="*/ 460 h 528"/>
                <a:gd name="T62" fmla="*/ 163 w 399"/>
                <a:gd name="T63" fmla="*/ 491 h 528"/>
                <a:gd name="T64" fmla="*/ 164 w 399"/>
                <a:gd name="T65" fmla="*/ 525 h 528"/>
                <a:gd name="T66" fmla="*/ 239 w 399"/>
                <a:gd name="T67" fmla="*/ 524 h 528"/>
                <a:gd name="T68" fmla="*/ 310 w 399"/>
                <a:gd name="T69" fmla="*/ 494 h 528"/>
                <a:gd name="T70" fmla="*/ 365 w 399"/>
                <a:gd name="T71" fmla="*/ 439 h 528"/>
                <a:gd name="T72" fmla="*/ 395 w 399"/>
                <a:gd name="T73" fmla="*/ 368 h 528"/>
                <a:gd name="T74" fmla="*/ 395 w 399"/>
                <a:gd name="T75" fmla="*/ 290 h 528"/>
                <a:gd name="T76" fmla="*/ 367 w 399"/>
                <a:gd name="T77" fmla="*/ 220 h 528"/>
                <a:gd name="T78" fmla="*/ 317 w 399"/>
                <a:gd name="T79" fmla="*/ 167 h 528"/>
                <a:gd name="T80" fmla="*/ 250 w 399"/>
                <a:gd name="T81" fmla="*/ 136 h 528"/>
                <a:gd name="T82" fmla="*/ 208 w 399"/>
                <a:gd name="T83" fmla="*/ 99 h 528"/>
                <a:gd name="T84" fmla="*/ 208 w 399"/>
                <a:gd name="T85" fmla="*/ 149 h 528"/>
                <a:gd name="T86" fmla="*/ 214 w 399"/>
                <a:gd name="T87" fmla="*/ 80 h 528"/>
                <a:gd name="T88" fmla="*/ 260 w 399"/>
                <a:gd name="T89" fmla="*/ 70 h 528"/>
                <a:gd name="T90" fmla="*/ 199 w 399"/>
                <a:gd name="T91" fmla="*/ 74 h 528"/>
                <a:gd name="T92" fmla="*/ 223 w 399"/>
                <a:gd name="T93" fmla="*/ 26 h 528"/>
                <a:gd name="T94" fmla="*/ 184 w 399"/>
                <a:gd name="T95" fmla="*/ 81 h 528"/>
                <a:gd name="T96" fmla="*/ 161 w 399"/>
                <a:gd name="T97" fmla="*/ 35 h 528"/>
                <a:gd name="T98" fmla="*/ 191 w 399"/>
                <a:gd name="T99" fmla="*/ 99 h 528"/>
                <a:gd name="T100" fmla="*/ 143 w 399"/>
                <a:gd name="T101" fmla="*/ 89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9" h="528">
                  <a:moveTo>
                    <a:pt x="250" y="136"/>
                  </a:moveTo>
                  <a:lnTo>
                    <a:pt x="284" y="92"/>
                  </a:lnTo>
                  <a:lnTo>
                    <a:pt x="288" y="82"/>
                  </a:lnTo>
                  <a:lnTo>
                    <a:pt x="288" y="73"/>
                  </a:lnTo>
                  <a:lnTo>
                    <a:pt x="284" y="63"/>
                  </a:lnTo>
                  <a:lnTo>
                    <a:pt x="253" y="13"/>
                  </a:lnTo>
                  <a:lnTo>
                    <a:pt x="249" y="7"/>
                  </a:lnTo>
                  <a:lnTo>
                    <a:pt x="243" y="5"/>
                  </a:lnTo>
                  <a:lnTo>
                    <a:pt x="238" y="2"/>
                  </a:lnTo>
                  <a:lnTo>
                    <a:pt x="231" y="0"/>
                  </a:lnTo>
                  <a:lnTo>
                    <a:pt x="167" y="0"/>
                  </a:lnTo>
                  <a:lnTo>
                    <a:pt x="160" y="2"/>
                  </a:lnTo>
                  <a:lnTo>
                    <a:pt x="154" y="5"/>
                  </a:lnTo>
                  <a:lnTo>
                    <a:pt x="149" y="7"/>
                  </a:lnTo>
                  <a:lnTo>
                    <a:pt x="146" y="13"/>
                  </a:lnTo>
                  <a:lnTo>
                    <a:pt x="113" y="63"/>
                  </a:lnTo>
                  <a:lnTo>
                    <a:pt x="109" y="73"/>
                  </a:lnTo>
                  <a:lnTo>
                    <a:pt x="109" y="82"/>
                  </a:lnTo>
                  <a:lnTo>
                    <a:pt x="115" y="92"/>
                  </a:lnTo>
                  <a:lnTo>
                    <a:pt x="148" y="136"/>
                  </a:lnTo>
                  <a:lnTo>
                    <a:pt x="130" y="141"/>
                  </a:lnTo>
                  <a:lnTo>
                    <a:pt x="111" y="149"/>
                  </a:lnTo>
                  <a:lnTo>
                    <a:pt x="92" y="162"/>
                  </a:lnTo>
                  <a:lnTo>
                    <a:pt x="71" y="175"/>
                  </a:lnTo>
                  <a:lnTo>
                    <a:pt x="52" y="193"/>
                  </a:lnTo>
                  <a:lnTo>
                    <a:pt x="35" y="214"/>
                  </a:lnTo>
                  <a:lnTo>
                    <a:pt x="20" y="237"/>
                  </a:lnTo>
                  <a:lnTo>
                    <a:pt x="10" y="264"/>
                  </a:lnTo>
                  <a:lnTo>
                    <a:pt x="1" y="294"/>
                  </a:lnTo>
                  <a:lnTo>
                    <a:pt x="0" y="328"/>
                  </a:lnTo>
                  <a:lnTo>
                    <a:pt x="3" y="367"/>
                  </a:lnTo>
                  <a:lnTo>
                    <a:pt x="14" y="402"/>
                  </a:lnTo>
                  <a:lnTo>
                    <a:pt x="30" y="434"/>
                  </a:lnTo>
                  <a:lnTo>
                    <a:pt x="52" y="427"/>
                  </a:lnTo>
                  <a:lnTo>
                    <a:pt x="72" y="414"/>
                  </a:lnTo>
                  <a:lnTo>
                    <a:pt x="87" y="402"/>
                  </a:lnTo>
                  <a:lnTo>
                    <a:pt x="76" y="379"/>
                  </a:lnTo>
                  <a:lnTo>
                    <a:pt x="68" y="354"/>
                  </a:lnTo>
                  <a:lnTo>
                    <a:pt x="66" y="328"/>
                  </a:lnTo>
                  <a:lnTo>
                    <a:pt x="68" y="300"/>
                  </a:lnTo>
                  <a:lnTo>
                    <a:pt x="76" y="274"/>
                  </a:lnTo>
                  <a:lnTo>
                    <a:pt x="89" y="252"/>
                  </a:lnTo>
                  <a:lnTo>
                    <a:pt x="105" y="234"/>
                  </a:lnTo>
                  <a:lnTo>
                    <a:pt x="123" y="220"/>
                  </a:lnTo>
                  <a:lnTo>
                    <a:pt x="142" y="208"/>
                  </a:lnTo>
                  <a:lnTo>
                    <a:pt x="163" y="201"/>
                  </a:lnTo>
                  <a:lnTo>
                    <a:pt x="182" y="196"/>
                  </a:lnTo>
                  <a:lnTo>
                    <a:pt x="199" y="194"/>
                  </a:lnTo>
                  <a:lnTo>
                    <a:pt x="229" y="199"/>
                  </a:lnTo>
                  <a:lnTo>
                    <a:pt x="257" y="209"/>
                  </a:lnTo>
                  <a:lnTo>
                    <a:pt x="281" y="224"/>
                  </a:lnTo>
                  <a:lnTo>
                    <a:pt x="303" y="245"/>
                  </a:lnTo>
                  <a:lnTo>
                    <a:pt x="318" y="270"/>
                  </a:lnTo>
                  <a:lnTo>
                    <a:pt x="328" y="298"/>
                  </a:lnTo>
                  <a:lnTo>
                    <a:pt x="332" y="328"/>
                  </a:lnTo>
                  <a:lnTo>
                    <a:pt x="329" y="357"/>
                  </a:lnTo>
                  <a:lnTo>
                    <a:pt x="320" y="384"/>
                  </a:lnTo>
                  <a:lnTo>
                    <a:pt x="305" y="408"/>
                  </a:lnTo>
                  <a:lnTo>
                    <a:pt x="287" y="427"/>
                  </a:lnTo>
                  <a:lnTo>
                    <a:pt x="265" y="443"/>
                  </a:lnTo>
                  <a:lnTo>
                    <a:pt x="242" y="454"/>
                  </a:lnTo>
                  <a:lnTo>
                    <a:pt x="216" y="460"/>
                  </a:lnTo>
                  <a:lnTo>
                    <a:pt x="190" y="461"/>
                  </a:lnTo>
                  <a:lnTo>
                    <a:pt x="163" y="491"/>
                  </a:lnTo>
                  <a:lnTo>
                    <a:pt x="131" y="516"/>
                  </a:lnTo>
                  <a:lnTo>
                    <a:pt x="164" y="525"/>
                  </a:lnTo>
                  <a:lnTo>
                    <a:pt x="199" y="528"/>
                  </a:lnTo>
                  <a:lnTo>
                    <a:pt x="239" y="524"/>
                  </a:lnTo>
                  <a:lnTo>
                    <a:pt x="276" y="511"/>
                  </a:lnTo>
                  <a:lnTo>
                    <a:pt x="310" y="494"/>
                  </a:lnTo>
                  <a:lnTo>
                    <a:pt x="340" y="469"/>
                  </a:lnTo>
                  <a:lnTo>
                    <a:pt x="365" y="439"/>
                  </a:lnTo>
                  <a:lnTo>
                    <a:pt x="382" y="406"/>
                  </a:lnTo>
                  <a:lnTo>
                    <a:pt x="395" y="368"/>
                  </a:lnTo>
                  <a:lnTo>
                    <a:pt x="399" y="328"/>
                  </a:lnTo>
                  <a:lnTo>
                    <a:pt x="395" y="290"/>
                  </a:lnTo>
                  <a:lnTo>
                    <a:pt x="384" y="253"/>
                  </a:lnTo>
                  <a:lnTo>
                    <a:pt x="367" y="220"/>
                  </a:lnTo>
                  <a:lnTo>
                    <a:pt x="344" y="192"/>
                  </a:lnTo>
                  <a:lnTo>
                    <a:pt x="317" y="167"/>
                  </a:lnTo>
                  <a:lnTo>
                    <a:pt x="285" y="148"/>
                  </a:lnTo>
                  <a:lnTo>
                    <a:pt x="250" y="136"/>
                  </a:lnTo>
                  <a:close/>
                  <a:moveTo>
                    <a:pt x="208" y="149"/>
                  </a:moveTo>
                  <a:lnTo>
                    <a:pt x="208" y="99"/>
                  </a:lnTo>
                  <a:lnTo>
                    <a:pt x="254" y="89"/>
                  </a:lnTo>
                  <a:lnTo>
                    <a:pt x="208" y="149"/>
                  </a:lnTo>
                  <a:close/>
                  <a:moveTo>
                    <a:pt x="260" y="70"/>
                  </a:moveTo>
                  <a:lnTo>
                    <a:pt x="214" y="80"/>
                  </a:lnTo>
                  <a:lnTo>
                    <a:pt x="236" y="35"/>
                  </a:lnTo>
                  <a:lnTo>
                    <a:pt x="260" y="70"/>
                  </a:lnTo>
                  <a:close/>
                  <a:moveTo>
                    <a:pt x="223" y="26"/>
                  </a:moveTo>
                  <a:lnTo>
                    <a:pt x="199" y="74"/>
                  </a:lnTo>
                  <a:lnTo>
                    <a:pt x="175" y="26"/>
                  </a:lnTo>
                  <a:lnTo>
                    <a:pt x="223" y="26"/>
                  </a:lnTo>
                  <a:close/>
                  <a:moveTo>
                    <a:pt x="161" y="35"/>
                  </a:moveTo>
                  <a:lnTo>
                    <a:pt x="184" y="81"/>
                  </a:lnTo>
                  <a:lnTo>
                    <a:pt x="138" y="70"/>
                  </a:lnTo>
                  <a:lnTo>
                    <a:pt x="161" y="35"/>
                  </a:lnTo>
                  <a:close/>
                  <a:moveTo>
                    <a:pt x="143" y="89"/>
                  </a:moveTo>
                  <a:lnTo>
                    <a:pt x="191" y="99"/>
                  </a:lnTo>
                  <a:lnTo>
                    <a:pt x="191" y="149"/>
                  </a:lnTo>
                  <a:lnTo>
                    <a:pt x="143" y="89"/>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1069"/>
            <p:cNvSpPr>
              <a:spLocks/>
            </p:cNvSpPr>
            <p:nvPr/>
          </p:nvSpPr>
          <p:spPr bwMode="gray">
            <a:xfrm>
              <a:off x="1157055" y="4449320"/>
              <a:ext cx="638175" cy="639763"/>
            </a:xfrm>
            <a:custGeom>
              <a:avLst/>
              <a:gdLst>
                <a:gd name="T0" fmla="*/ 402 w 402"/>
                <a:gd name="T1" fmla="*/ 202 h 403"/>
                <a:gd name="T2" fmla="*/ 397 w 402"/>
                <a:gd name="T3" fmla="*/ 154 h 403"/>
                <a:gd name="T4" fmla="*/ 373 w 402"/>
                <a:gd name="T5" fmla="*/ 97 h 403"/>
                <a:gd name="T6" fmla="*/ 331 w 402"/>
                <a:gd name="T7" fmla="*/ 115 h 403"/>
                <a:gd name="T8" fmla="*/ 327 w 402"/>
                <a:gd name="T9" fmla="*/ 156 h 403"/>
                <a:gd name="T10" fmla="*/ 335 w 402"/>
                <a:gd name="T11" fmla="*/ 207 h 403"/>
                <a:gd name="T12" fmla="*/ 327 w 402"/>
                <a:gd name="T13" fmla="*/ 250 h 403"/>
                <a:gd name="T14" fmla="*/ 301 w 402"/>
                <a:gd name="T15" fmla="*/ 292 h 403"/>
                <a:gd name="T16" fmla="*/ 257 w 402"/>
                <a:gd name="T17" fmla="*/ 324 h 403"/>
                <a:gd name="T18" fmla="*/ 201 w 402"/>
                <a:gd name="T19" fmla="*/ 336 h 403"/>
                <a:gd name="T20" fmla="*/ 142 w 402"/>
                <a:gd name="T21" fmla="*/ 322 h 403"/>
                <a:gd name="T22" fmla="*/ 96 w 402"/>
                <a:gd name="T23" fmla="*/ 285 h 403"/>
                <a:gd name="T24" fmla="*/ 70 w 402"/>
                <a:gd name="T25" fmla="*/ 232 h 403"/>
                <a:gd name="T26" fmla="*/ 70 w 402"/>
                <a:gd name="T27" fmla="*/ 172 h 403"/>
                <a:gd name="T28" fmla="*/ 89 w 402"/>
                <a:gd name="T29" fmla="*/ 127 h 403"/>
                <a:gd name="T30" fmla="*/ 118 w 402"/>
                <a:gd name="T31" fmla="*/ 95 h 403"/>
                <a:gd name="T32" fmla="*/ 153 w 402"/>
                <a:gd name="T33" fmla="*/ 76 h 403"/>
                <a:gd name="T34" fmla="*/ 188 w 402"/>
                <a:gd name="T35" fmla="*/ 68 h 403"/>
                <a:gd name="T36" fmla="*/ 213 w 402"/>
                <a:gd name="T37" fmla="*/ 68 h 403"/>
                <a:gd name="T38" fmla="*/ 272 w 402"/>
                <a:gd name="T39" fmla="*/ 13 h 403"/>
                <a:gd name="T40" fmla="*/ 201 w 402"/>
                <a:gd name="T41" fmla="*/ 0 h 403"/>
                <a:gd name="T42" fmla="*/ 123 w 402"/>
                <a:gd name="T43" fmla="*/ 16 h 403"/>
                <a:gd name="T44" fmla="*/ 59 w 402"/>
                <a:gd name="T45" fmla="*/ 60 h 403"/>
                <a:gd name="T46" fmla="*/ 15 w 402"/>
                <a:gd name="T47" fmla="*/ 123 h 403"/>
                <a:gd name="T48" fmla="*/ 0 w 402"/>
                <a:gd name="T49" fmla="*/ 202 h 403"/>
                <a:gd name="T50" fmla="*/ 15 w 402"/>
                <a:gd name="T51" fmla="*/ 280 h 403"/>
                <a:gd name="T52" fmla="*/ 59 w 402"/>
                <a:gd name="T53" fmla="*/ 344 h 403"/>
                <a:gd name="T54" fmla="*/ 123 w 402"/>
                <a:gd name="T55" fmla="*/ 386 h 403"/>
                <a:gd name="T56" fmla="*/ 201 w 402"/>
                <a:gd name="T57" fmla="*/ 403 h 403"/>
                <a:gd name="T58" fmla="*/ 274 w 402"/>
                <a:gd name="T59" fmla="*/ 389 h 403"/>
                <a:gd name="T60" fmla="*/ 336 w 402"/>
                <a:gd name="T61" fmla="*/ 350 h 403"/>
                <a:gd name="T62" fmla="*/ 380 w 402"/>
                <a:gd name="T63" fmla="*/ 292 h 403"/>
                <a:gd name="T64" fmla="*/ 401 w 402"/>
                <a:gd name="T65" fmla="*/ 221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2" h="403">
                  <a:moveTo>
                    <a:pt x="401" y="221"/>
                  </a:moveTo>
                  <a:lnTo>
                    <a:pt x="402" y="202"/>
                  </a:lnTo>
                  <a:lnTo>
                    <a:pt x="401" y="180"/>
                  </a:lnTo>
                  <a:lnTo>
                    <a:pt x="397" y="154"/>
                  </a:lnTo>
                  <a:lnTo>
                    <a:pt x="388" y="127"/>
                  </a:lnTo>
                  <a:lnTo>
                    <a:pt x="373" y="97"/>
                  </a:lnTo>
                  <a:lnTo>
                    <a:pt x="350" y="104"/>
                  </a:lnTo>
                  <a:lnTo>
                    <a:pt x="331" y="115"/>
                  </a:lnTo>
                  <a:lnTo>
                    <a:pt x="315" y="128"/>
                  </a:lnTo>
                  <a:lnTo>
                    <a:pt x="327" y="156"/>
                  </a:lnTo>
                  <a:lnTo>
                    <a:pt x="334" y="183"/>
                  </a:lnTo>
                  <a:lnTo>
                    <a:pt x="335" y="207"/>
                  </a:lnTo>
                  <a:lnTo>
                    <a:pt x="334" y="227"/>
                  </a:lnTo>
                  <a:lnTo>
                    <a:pt x="327" y="250"/>
                  </a:lnTo>
                  <a:lnTo>
                    <a:pt x="316" y="272"/>
                  </a:lnTo>
                  <a:lnTo>
                    <a:pt x="301" y="292"/>
                  </a:lnTo>
                  <a:lnTo>
                    <a:pt x="280" y="310"/>
                  </a:lnTo>
                  <a:lnTo>
                    <a:pt x="257" y="324"/>
                  </a:lnTo>
                  <a:lnTo>
                    <a:pt x="231" y="333"/>
                  </a:lnTo>
                  <a:lnTo>
                    <a:pt x="201" y="336"/>
                  </a:lnTo>
                  <a:lnTo>
                    <a:pt x="170" y="333"/>
                  </a:lnTo>
                  <a:lnTo>
                    <a:pt x="142" y="322"/>
                  </a:lnTo>
                  <a:lnTo>
                    <a:pt x="116" y="307"/>
                  </a:lnTo>
                  <a:lnTo>
                    <a:pt x="96" y="285"/>
                  </a:lnTo>
                  <a:lnTo>
                    <a:pt x="80" y="261"/>
                  </a:lnTo>
                  <a:lnTo>
                    <a:pt x="70" y="232"/>
                  </a:lnTo>
                  <a:lnTo>
                    <a:pt x="66" y="202"/>
                  </a:lnTo>
                  <a:lnTo>
                    <a:pt x="70" y="172"/>
                  </a:lnTo>
                  <a:lnTo>
                    <a:pt x="77" y="147"/>
                  </a:lnTo>
                  <a:lnTo>
                    <a:pt x="89" y="127"/>
                  </a:lnTo>
                  <a:lnTo>
                    <a:pt x="103" y="109"/>
                  </a:lnTo>
                  <a:lnTo>
                    <a:pt x="118" y="95"/>
                  </a:lnTo>
                  <a:lnTo>
                    <a:pt x="136" y="84"/>
                  </a:lnTo>
                  <a:lnTo>
                    <a:pt x="153" y="76"/>
                  </a:lnTo>
                  <a:lnTo>
                    <a:pt x="171" y="71"/>
                  </a:lnTo>
                  <a:lnTo>
                    <a:pt x="188" y="68"/>
                  </a:lnTo>
                  <a:lnTo>
                    <a:pt x="201" y="67"/>
                  </a:lnTo>
                  <a:lnTo>
                    <a:pt x="213" y="68"/>
                  </a:lnTo>
                  <a:lnTo>
                    <a:pt x="241" y="38"/>
                  </a:lnTo>
                  <a:lnTo>
                    <a:pt x="272" y="13"/>
                  </a:lnTo>
                  <a:lnTo>
                    <a:pt x="238" y="4"/>
                  </a:lnTo>
                  <a:lnTo>
                    <a:pt x="201" y="0"/>
                  </a:lnTo>
                  <a:lnTo>
                    <a:pt x="160" y="4"/>
                  </a:lnTo>
                  <a:lnTo>
                    <a:pt x="123" y="16"/>
                  </a:lnTo>
                  <a:lnTo>
                    <a:pt x="89" y="35"/>
                  </a:lnTo>
                  <a:lnTo>
                    <a:pt x="59" y="60"/>
                  </a:lnTo>
                  <a:lnTo>
                    <a:pt x="35" y="89"/>
                  </a:lnTo>
                  <a:lnTo>
                    <a:pt x="15" y="123"/>
                  </a:lnTo>
                  <a:lnTo>
                    <a:pt x="4" y="161"/>
                  </a:lnTo>
                  <a:lnTo>
                    <a:pt x="0" y="202"/>
                  </a:lnTo>
                  <a:lnTo>
                    <a:pt x="4" y="242"/>
                  </a:lnTo>
                  <a:lnTo>
                    <a:pt x="15" y="280"/>
                  </a:lnTo>
                  <a:lnTo>
                    <a:pt x="35" y="314"/>
                  </a:lnTo>
                  <a:lnTo>
                    <a:pt x="59" y="344"/>
                  </a:lnTo>
                  <a:lnTo>
                    <a:pt x="89" y="369"/>
                  </a:lnTo>
                  <a:lnTo>
                    <a:pt x="123" y="386"/>
                  </a:lnTo>
                  <a:lnTo>
                    <a:pt x="160" y="399"/>
                  </a:lnTo>
                  <a:lnTo>
                    <a:pt x="201" y="403"/>
                  </a:lnTo>
                  <a:lnTo>
                    <a:pt x="238" y="399"/>
                  </a:lnTo>
                  <a:lnTo>
                    <a:pt x="274" y="389"/>
                  </a:lnTo>
                  <a:lnTo>
                    <a:pt x="306" y="371"/>
                  </a:lnTo>
                  <a:lnTo>
                    <a:pt x="336" y="350"/>
                  </a:lnTo>
                  <a:lnTo>
                    <a:pt x="361" y="322"/>
                  </a:lnTo>
                  <a:lnTo>
                    <a:pt x="380" y="292"/>
                  </a:lnTo>
                  <a:lnTo>
                    <a:pt x="394" y="258"/>
                  </a:lnTo>
                  <a:lnTo>
                    <a:pt x="401" y="221"/>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1" name="Group 60"/>
          <p:cNvGrpSpPr>
            <a:grpSpLocks noChangeAspect="1"/>
          </p:cNvGrpSpPr>
          <p:nvPr/>
        </p:nvGrpSpPr>
        <p:grpSpPr bwMode="gray">
          <a:xfrm>
            <a:off x="7454174" y="3104335"/>
            <a:ext cx="408713" cy="341333"/>
            <a:chOff x="2928" y="1580"/>
            <a:chExt cx="461" cy="385"/>
          </a:xfrm>
          <a:solidFill>
            <a:srgbClr val="5A5B5D"/>
          </a:solidFill>
        </p:grpSpPr>
        <p:sp>
          <p:nvSpPr>
            <p:cNvPr id="32" name="Freeform 61"/>
            <p:cNvSpPr>
              <a:spLocks/>
            </p:cNvSpPr>
            <p:nvPr/>
          </p:nvSpPr>
          <p:spPr bwMode="gray">
            <a:xfrm>
              <a:off x="2928" y="1580"/>
              <a:ext cx="399" cy="313"/>
            </a:xfrm>
            <a:custGeom>
              <a:avLst/>
              <a:gdLst>
                <a:gd name="T0" fmla="*/ 129 w 748"/>
                <a:gd name="T1" fmla="*/ 473 h 588"/>
                <a:gd name="T2" fmla="*/ 72 w 748"/>
                <a:gd name="T3" fmla="*/ 346 h 588"/>
                <a:gd name="T4" fmla="*/ 106 w 748"/>
                <a:gd name="T5" fmla="*/ 259 h 588"/>
                <a:gd name="T6" fmla="*/ 244 w 748"/>
                <a:gd name="T7" fmla="*/ 198 h 588"/>
                <a:gd name="T8" fmla="*/ 247 w 748"/>
                <a:gd name="T9" fmla="*/ 351 h 588"/>
                <a:gd name="T10" fmla="*/ 395 w 748"/>
                <a:gd name="T11" fmla="*/ 351 h 588"/>
                <a:gd name="T12" fmla="*/ 410 w 748"/>
                <a:gd name="T13" fmla="*/ 323 h 588"/>
                <a:gd name="T14" fmla="*/ 368 w 748"/>
                <a:gd name="T15" fmla="*/ 312 h 588"/>
                <a:gd name="T16" fmla="*/ 294 w 748"/>
                <a:gd name="T17" fmla="*/ 283 h 588"/>
                <a:gd name="T18" fmla="*/ 313 w 748"/>
                <a:gd name="T19" fmla="*/ 216 h 588"/>
                <a:gd name="T20" fmla="*/ 316 w 748"/>
                <a:gd name="T21" fmla="*/ 203 h 588"/>
                <a:gd name="T22" fmla="*/ 311 w 748"/>
                <a:gd name="T23" fmla="*/ 192 h 588"/>
                <a:gd name="T24" fmla="*/ 316 w 748"/>
                <a:gd name="T25" fmla="*/ 180 h 588"/>
                <a:gd name="T26" fmla="*/ 328 w 748"/>
                <a:gd name="T27" fmla="*/ 175 h 588"/>
                <a:gd name="T28" fmla="*/ 339 w 748"/>
                <a:gd name="T29" fmla="*/ 180 h 588"/>
                <a:gd name="T30" fmla="*/ 343 w 748"/>
                <a:gd name="T31" fmla="*/ 189 h 588"/>
                <a:gd name="T32" fmla="*/ 355 w 748"/>
                <a:gd name="T33" fmla="*/ 194 h 588"/>
                <a:gd name="T34" fmla="*/ 384 w 748"/>
                <a:gd name="T35" fmla="*/ 188 h 588"/>
                <a:gd name="T36" fmla="*/ 394 w 748"/>
                <a:gd name="T37" fmla="*/ 196 h 588"/>
                <a:gd name="T38" fmla="*/ 397 w 748"/>
                <a:gd name="T39" fmla="*/ 215 h 588"/>
                <a:gd name="T40" fmla="*/ 389 w 748"/>
                <a:gd name="T41" fmla="*/ 223 h 588"/>
                <a:gd name="T42" fmla="*/ 353 w 748"/>
                <a:gd name="T43" fmla="*/ 232 h 588"/>
                <a:gd name="T44" fmla="*/ 335 w 748"/>
                <a:gd name="T45" fmla="*/ 259 h 588"/>
                <a:gd name="T46" fmla="*/ 380 w 748"/>
                <a:gd name="T47" fmla="*/ 268 h 588"/>
                <a:gd name="T48" fmla="*/ 451 w 748"/>
                <a:gd name="T49" fmla="*/ 300 h 588"/>
                <a:gd name="T50" fmla="*/ 448 w 748"/>
                <a:gd name="T51" fmla="*/ 351 h 588"/>
                <a:gd name="T52" fmla="*/ 517 w 748"/>
                <a:gd name="T53" fmla="*/ 351 h 588"/>
                <a:gd name="T54" fmla="*/ 502 w 748"/>
                <a:gd name="T55" fmla="*/ 239 h 588"/>
                <a:gd name="T56" fmla="*/ 390 w 748"/>
                <a:gd name="T57" fmla="*/ 134 h 588"/>
                <a:gd name="T58" fmla="*/ 527 w 748"/>
                <a:gd name="T59" fmla="*/ 73 h 588"/>
                <a:gd name="T60" fmla="*/ 605 w 748"/>
                <a:gd name="T61" fmla="*/ 107 h 588"/>
                <a:gd name="T62" fmla="*/ 615 w 748"/>
                <a:gd name="T63" fmla="*/ 107 h 588"/>
                <a:gd name="T64" fmla="*/ 671 w 748"/>
                <a:gd name="T65" fmla="*/ 234 h 588"/>
                <a:gd name="T66" fmla="*/ 638 w 748"/>
                <a:gd name="T67" fmla="*/ 330 h 588"/>
                <a:gd name="T68" fmla="*/ 591 w 748"/>
                <a:gd name="T69" fmla="*/ 351 h 588"/>
                <a:gd name="T70" fmla="*/ 678 w 748"/>
                <a:gd name="T71" fmla="*/ 351 h 588"/>
                <a:gd name="T72" fmla="*/ 748 w 748"/>
                <a:gd name="T73" fmla="*/ 320 h 588"/>
                <a:gd name="T74" fmla="*/ 606 w 748"/>
                <a:gd name="T75" fmla="*/ 0 h 588"/>
                <a:gd name="T76" fmla="*/ 0 w 748"/>
                <a:gd name="T77" fmla="*/ 268 h 588"/>
                <a:gd name="T78" fmla="*/ 141 w 748"/>
                <a:gd name="T79" fmla="*/ 588 h 588"/>
                <a:gd name="T80" fmla="*/ 178 w 748"/>
                <a:gd name="T81" fmla="*/ 571 h 588"/>
                <a:gd name="T82" fmla="*/ 178 w 748"/>
                <a:gd name="T83" fmla="*/ 481 h 588"/>
                <a:gd name="T84" fmla="*/ 138 w 748"/>
                <a:gd name="T85" fmla="*/ 473 h 588"/>
                <a:gd name="T86" fmla="*/ 129 w 748"/>
                <a:gd name="T87" fmla="*/ 473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48" h="588">
                  <a:moveTo>
                    <a:pt x="129" y="473"/>
                  </a:moveTo>
                  <a:cubicBezTo>
                    <a:pt x="72" y="346"/>
                    <a:pt x="72" y="346"/>
                    <a:pt x="72" y="346"/>
                  </a:cubicBezTo>
                  <a:cubicBezTo>
                    <a:pt x="96" y="324"/>
                    <a:pt x="109" y="291"/>
                    <a:pt x="106" y="259"/>
                  </a:cubicBezTo>
                  <a:cubicBezTo>
                    <a:pt x="244" y="198"/>
                    <a:pt x="244" y="198"/>
                    <a:pt x="244" y="198"/>
                  </a:cubicBezTo>
                  <a:cubicBezTo>
                    <a:pt x="224" y="241"/>
                    <a:pt x="223" y="298"/>
                    <a:pt x="247" y="351"/>
                  </a:cubicBezTo>
                  <a:cubicBezTo>
                    <a:pt x="395" y="351"/>
                    <a:pt x="395" y="351"/>
                    <a:pt x="395" y="351"/>
                  </a:cubicBezTo>
                  <a:cubicBezTo>
                    <a:pt x="408" y="344"/>
                    <a:pt x="414" y="333"/>
                    <a:pt x="410" y="323"/>
                  </a:cubicBezTo>
                  <a:cubicBezTo>
                    <a:pt x="405" y="313"/>
                    <a:pt x="392" y="310"/>
                    <a:pt x="368" y="312"/>
                  </a:cubicBezTo>
                  <a:cubicBezTo>
                    <a:pt x="333" y="315"/>
                    <a:pt x="306" y="310"/>
                    <a:pt x="294" y="283"/>
                  </a:cubicBezTo>
                  <a:cubicBezTo>
                    <a:pt x="284" y="260"/>
                    <a:pt x="290" y="235"/>
                    <a:pt x="313" y="216"/>
                  </a:cubicBezTo>
                  <a:cubicBezTo>
                    <a:pt x="316" y="213"/>
                    <a:pt x="318" y="207"/>
                    <a:pt x="316" y="203"/>
                  </a:cubicBezTo>
                  <a:cubicBezTo>
                    <a:pt x="311" y="192"/>
                    <a:pt x="311" y="192"/>
                    <a:pt x="311" y="192"/>
                  </a:cubicBezTo>
                  <a:cubicBezTo>
                    <a:pt x="309" y="187"/>
                    <a:pt x="311" y="182"/>
                    <a:pt x="316" y="180"/>
                  </a:cubicBezTo>
                  <a:cubicBezTo>
                    <a:pt x="328" y="175"/>
                    <a:pt x="328" y="175"/>
                    <a:pt x="328" y="175"/>
                  </a:cubicBezTo>
                  <a:cubicBezTo>
                    <a:pt x="332" y="173"/>
                    <a:pt x="337" y="175"/>
                    <a:pt x="339" y="180"/>
                  </a:cubicBezTo>
                  <a:cubicBezTo>
                    <a:pt x="343" y="189"/>
                    <a:pt x="343" y="189"/>
                    <a:pt x="343" y="189"/>
                  </a:cubicBezTo>
                  <a:cubicBezTo>
                    <a:pt x="345" y="193"/>
                    <a:pt x="350" y="195"/>
                    <a:pt x="355" y="194"/>
                  </a:cubicBezTo>
                  <a:cubicBezTo>
                    <a:pt x="366" y="190"/>
                    <a:pt x="376" y="188"/>
                    <a:pt x="384" y="188"/>
                  </a:cubicBezTo>
                  <a:cubicBezTo>
                    <a:pt x="389" y="188"/>
                    <a:pt x="393" y="192"/>
                    <a:pt x="394" y="196"/>
                  </a:cubicBezTo>
                  <a:cubicBezTo>
                    <a:pt x="397" y="215"/>
                    <a:pt x="397" y="215"/>
                    <a:pt x="397" y="215"/>
                  </a:cubicBezTo>
                  <a:cubicBezTo>
                    <a:pt x="397" y="220"/>
                    <a:pt x="394" y="223"/>
                    <a:pt x="389" y="223"/>
                  </a:cubicBezTo>
                  <a:cubicBezTo>
                    <a:pt x="380" y="224"/>
                    <a:pt x="368" y="225"/>
                    <a:pt x="353" y="232"/>
                  </a:cubicBezTo>
                  <a:cubicBezTo>
                    <a:pt x="334" y="240"/>
                    <a:pt x="332" y="251"/>
                    <a:pt x="335" y="259"/>
                  </a:cubicBezTo>
                  <a:cubicBezTo>
                    <a:pt x="339" y="268"/>
                    <a:pt x="352" y="270"/>
                    <a:pt x="380" y="268"/>
                  </a:cubicBezTo>
                  <a:cubicBezTo>
                    <a:pt x="420" y="265"/>
                    <a:pt x="440" y="274"/>
                    <a:pt x="451" y="300"/>
                  </a:cubicBezTo>
                  <a:cubicBezTo>
                    <a:pt x="459" y="317"/>
                    <a:pt x="457" y="335"/>
                    <a:pt x="448" y="351"/>
                  </a:cubicBezTo>
                  <a:cubicBezTo>
                    <a:pt x="517" y="351"/>
                    <a:pt x="517" y="351"/>
                    <a:pt x="517" y="351"/>
                  </a:cubicBezTo>
                  <a:cubicBezTo>
                    <a:pt x="523" y="316"/>
                    <a:pt x="518" y="277"/>
                    <a:pt x="502" y="239"/>
                  </a:cubicBezTo>
                  <a:cubicBezTo>
                    <a:pt x="478" y="186"/>
                    <a:pt x="436" y="148"/>
                    <a:pt x="390" y="134"/>
                  </a:cubicBezTo>
                  <a:cubicBezTo>
                    <a:pt x="527" y="73"/>
                    <a:pt x="527" y="73"/>
                    <a:pt x="527" y="73"/>
                  </a:cubicBezTo>
                  <a:cubicBezTo>
                    <a:pt x="547" y="95"/>
                    <a:pt x="576" y="107"/>
                    <a:pt x="605" y="107"/>
                  </a:cubicBezTo>
                  <a:cubicBezTo>
                    <a:pt x="608" y="107"/>
                    <a:pt x="612" y="107"/>
                    <a:pt x="615" y="107"/>
                  </a:cubicBezTo>
                  <a:cubicBezTo>
                    <a:pt x="671" y="234"/>
                    <a:pt x="671" y="234"/>
                    <a:pt x="671" y="234"/>
                  </a:cubicBezTo>
                  <a:cubicBezTo>
                    <a:pt x="644" y="258"/>
                    <a:pt x="631" y="294"/>
                    <a:pt x="638" y="330"/>
                  </a:cubicBezTo>
                  <a:cubicBezTo>
                    <a:pt x="591" y="351"/>
                    <a:pt x="591" y="351"/>
                    <a:pt x="591" y="351"/>
                  </a:cubicBezTo>
                  <a:cubicBezTo>
                    <a:pt x="678" y="351"/>
                    <a:pt x="678" y="351"/>
                    <a:pt x="678" y="351"/>
                  </a:cubicBezTo>
                  <a:cubicBezTo>
                    <a:pt x="748" y="320"/>
                    <a:pt x="748" y="320"/>
                    <a:pt x="748" y="320"/>
                  </a:cubicBezTo>
                  <a:cubicBezTo>
                    <a:pt x="606" y="0"/>
                    <a:pt x="606" y="0"/>
                    <a:pt x="606" y="0"/>
                  </a:cubicBezTo>
                  <a:cubicBezTo>
                    <a:pt x="0" y="268"/>
                    <a:pt x="0" y="268"/>
                    <a:pt x="0" y="268"/>
                  </a:cubicBezTo>
                  <a:cubicBezTo>
                    <a:pt x="141" y="588"/>
                    <a:pt x="141" y="588"/>
                    <a:pt x="141" y="588"/>
                  </a:cubicBezTo>
                  <a:cubicBezTo>
                    <a:pt x="178" y="571"/>
                    <a:pt x="178" y="571"/>
                    <a:pt x="178" y="571"/>
                  </a:cubicBezTo>
                  <a:cubicBezTo>
                    <a:pt x="178" y="481"/>
                    <a:pt x="178" y="481"/>
                    <a:pt x="178" y="481"/>
                  </a:cubicBezTo>
                  <a:cubicBezTo>
                    <a:pt x="165" y="476"/>
                    <a:pt x="152" y="473"/>
                    <a:pt x="138" y="473"/>
                  </a:cubicBezTo>
                  <a:cubicBezTo>
                    <a:pt x="135" y="473"/>
                    <a:pt x="132" y="473"/>
                    <a:pt x="129" y="473"/>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33" name="Freeform 62"/>
            <p:cNvSpPr>
              <a:spLocks noEditPoints="1"/>
            </p:cNvSpPr>
            <p:nvPr/>
          </p:nvSpPr>
          <p:spPr bwMode="gray">
            <a:xfrm>
              <a:off x="3035" y="1779"/>
              <a:ext cx="354" cy="186"/>
            </a:xfrm>
            <a:custGeom>
              <a:avLst/>
              <a:gdLst>
                <a:gd name="T0" fmla="*/ 0 w 663"/>
                <a:gd name="T1" fmla="*/ 0 h 350"/>
                <a:gd name="T2" fmla="*/ 0 w 663"/>
                <a:gd name="T3" fmla="*/ 350 h 350"/>
                <a:gd name="T4" fmla="*/ 663 w 663"/>
                <a:gd name="T5" fmla="*/ 350 h 350"/>
                <a:gd name="T6" fmla="*/ 663 w 663"/>
                <a:gd name="T7" fmla="*/ 0 h 350"/>
                <a:gd name="T8" fmla="*/ 0 w 663"/>
                <a:gd name="T9" fmla="*/ 0 h 350"/>
                <a:gd name="T10" fmla="*/ 248 w 663"/>
                <a:gd name="T11" fmla="*/ 315 h 350"/>
                <a:gd name="T12" fmla="*/ 104 w 663"/>
                <a:gd name="T13" fmla="*/ 315 h 350"/>
                <a:gd name="T14" fmla="*/ 35 w 663"/>
                <a:gd name="T15" fmla="*/ 240 h 350"/>
                <a:gd name="T16" fmla="*/ 35 w 663"/>
                <a:gd name="T17" fmla="*/ 101 h 350"/>
                <a:gd name="T18" fmla="*/ 83 w 663"/>
                <a:gd name="T19" fmla="*/ 67 h 350"/>
                <a:gd name="T20" fmla="*/ 90 w 663"/>
                <a:gd name="T21" fmla="*/ 58 h 350"/>
                <a:gd name="T22" fmla="*/ 96 w 663"/>
                <a:gd name="T23" fmla="*/ 47 h 350"/>
                <a:gd name="T24" fmla="*/ 101 w 663"/>
                <a:gd name="T25" fmla="*/ 35 h 350"/>
                <a:gd name="T26" fmla="*/ 252 w 663"/>
                <a:gd name="T27" fmla="*/ 35 h 350"/>
                <a:gd name="T28" fmla="*/ 209 w 663"/>
                <a:gd name="T29" fmla="*/ 95 h 350"/>
                <a:gd name="T30" fmla="*/ 203 w 663"/>
                <a:gd name="T31" fmla="*/ 110 h 350"/>
                <a:gd name="T32" fmla="*/ 199 w 663"/>
                <a:gd name="T33" fmla="*/ 125 h 350"/>
                <a:gd name="T34" fmla="*/ 192 w 663"/>
                <a:gd name="T35" fmla="*/ 177 h 350"/>
                <a:gd name="T36" fmla="*/ 248 w 663"/>
                <a:gd name="T37" fmla="*/ 315 h 350"/>
                <a:gd name="T38" fmla="*/ 353 w 663"/>
                <a:gd name="T39" fmla="*/ 267 h 350"/>
                <a:gd name="T40" fmla="*/ 345 w 663"/>
                <a:gd name="T41" fmla="*/ 278 h 350"/>
                <a:gd name="T42" fmla="*/ 345 w 663"/>
                <a:gd name="T43" fmla="*/ 293 h 350"/>
                <a:gd name="T44" fmla="*/ 336 w 663"/>
                <a:gd name="T45" fmla="*/ 301 h 350"/>
                <a:gd name="T46" fmla="*/ 323 w 663"/>
                <a:gd name="T47" fmla="*/ 301 h 350"/>
                <a:gd name="T48" fmla="*/ 314 w 663"/>
                <a:gd name="T49" fmla="*/ 293 h 350"/>
                <a:gd name="T50" fmla="*/ 314 w 663"/>
                <a:gd name="T51" fmla="*/ 280 h 350"/>
                <a:gd name="T52" fmla="*/ 306 w 663"/>
                <a:gd name="T53" fmla="*/ 271 h 350"/>
                <a:gd name="T54" fmla="*/ 269 w 663"/>
                <a:gd name="T55" fmla="*/ 262 h 350"/>
                <a:gd name="T56" fmla="*/ 264 w 663"/>
                <a:gd name="T57" fmla="*/ 250 h 350"/>
                <a:gd name="T58" fmla="*/ 269 w 663"/>
                <a:gd name="T59" fmla="*/ 230 h 350"/>
                <a:gd name="T60" fmla="*/ 278 w 663"/>
                <a:gd name="T61" fmla="*/ 226 h 350"/>
                <a:gd name="T62" fmla="*/ 322 w 663"/>
                <a:gd name="T63" fmla="*/ 236 h 350"/>
                <a:gd name="T64" fmla="*/ 352 w 663"/>
                <a:gd name="T65" fmla="*/ 216 h 350"/>
                <a:gd name="T66" fmla="*/ 319 w 663"/>
                <a:gd name="T67" fmla="*/ 189 h 350"/>
                <a:gd name="T68" fmla="*/ 263 w 663"/>
                <a:gd name="T69" fmla="*/ 133 h 350"/>
                <a:gd name="T70" fmla="*/ 307 w 663"/>
                <a:gd name="T71" fmla="*/ 79 h 350"/>
                <a:gd name="T72" fmla="*/ 314 w 663"/>
                <a:gd name="T73" fmla="*/ 74 h 350"/>
                <a:gd name="T74" fmla="*/ 316 w 663"/>
                <a:gd name="T75" fmla="*/ 68 h 350"/>
                <a:gd name="T76" fmla="*/ 316 w 663"/>
                <a:gd name="T77" fmla="*/ 56 h 350"/>
                <a:gd name="T78" fmla="*/ 324 w 663"/>
                <a:gd name="T79" fmla="*/ 48 h 350"/>
                <a:gd name="T80" fmla="*/ 338 w 663"/>
                <a:gd name="T81" fmla="*/ 48 h 350"/>
                <a:gd name="T82" fmla="*/ 342 w 663"/>
                <a:gd name="T83" fmla="*/ 49 h 350"/>
                <a:gd name="T84" fmla="*/ 346 w 663"/>
                <a:gd name="T85" fmla="*/ 56 h 350"/>
                <a:gd name="T86" fmla="*/ 346 w 663"/>
                <a:gd name="T87" fmla="*/ 66 h 350"/>
                <a:gd name="T88" fmla="*/ 355 w 663"/>
                <a:gd name="T89" fmla="*/ 76 h 350"/>
                <a:gd name="T90" fmla="*/ 384 w 663"/>
                <a:gd name="T91" fmla="*/ 82 h 350"/>
                <a:gd name="T92" fmla="*/ 389 w 663"/>
                <a:gd name="T93" fmla="*/ 94 h 350"/>
                <a:gd name="T94" fmla="*/ 385 w 663"/>
                <a:gd name="T95" fmla="*/ 112 h 350"/>
                <a:gd name="T96" fmla="*/ 374 w 663"/>
                <a:gd name="T97" fmla="*/ 117 h 350"/>
                <a:gd name="T98" fmla="*/ 338 w 663"/>
                <a:gd name="T99" fmla="*/ 110 h 350"/>
                <a:gd name="T100" fmla="*/ 311 w 663"/>
                <a:gd name="T101" fmla="*/ 127 h 350"/>
                <a:gd name="T102" fmla="*/ 348 w 663"/>
                <a:gd name="T103" fmla="*/ 154 h 350"/>
                <a:gd name="T104" fmla="*/ 400 w 663"/>
                <a:gd name="T105" fmla="*/ 212 h 350"/>
                <a:gd name="T106" fmla="*/ 353 w 663"/>
                <a:gd name="T107" fmla="*/ 267 h 350"/>
                <a:gd name="T108" fmla="*/ 628 w 663"/>
                <a:gd name="T109" fmla="*/ 240 h 350"/>
                <a:gd name="T110" fmla="*/ 558 w 663"/>
                <a:gd name="T111" fmla="*/ 315 h 350"/>
                <a:gd name="T112" fmla="*/ 415 w 663"/>
                <a:gd name="T113" fmla="*/ 315 h 350"/>
                <a:gd name="T114" fmla="*/ 471 w 663"/>
                <a:gd name="T115" fmla="*/ 177 h 350"/>
                <a:gd name="T116" fmla="*/ 411 w 663"/>
                <a:gd name="T117" fmla="*/ 35 h 350"/>
                <a:gd name="T118" fmla="*/ 561 w 663"/>
                <a:gd name="T119" fmla="*/ 35 h 350"/>
                <a:gd name="T120" fmla="*/ 628 w 663"/>
                <a:gd name="T121" fmla="*/ 101 h 350"/>
                <a:gd name="T122" fmla="*/ 628 w 663"/>
                <a:gd name="T123" fmla="*/ 24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63" h="350">
                  <a:moveTo>
                    <a:pt x="0" y="0"/>
                  </a:moveTo>
                  <a:cubicBezTo>
                    <a:pt x="0" y="350"/>
                    <a:pt x="0" y="350"/>
                    <a:pt x="0" y="350"/>
                  </a:cubicBezTo>
                  <a:cubicBezTo>
                    <a:pt x="663" y="350"/>
                    <a:pt x="663" y="350"/>
                    <a:pt x="663" y="350"/>
                  </a:cubicBezTo>
                  <a:cubicBezTo>
                    <a:pt x="663" y="0"/>
                    <a:pt x="663" y="0"/>
                    <a:pt x="663" y="0"/>
                  </a:cubicBezTo>
                  <a:lnTo>
                    <a:pt x="0" y="0"/>
                  </a:lnTo>
                  <a:close/>
                  <a:moveTo>
                    <a:pt x="248" y="315"/>
                  </a:moveTo>
                  <a:cubicBezTo>
                    <a:pt x="104" y="315"/>
                    <a:pt x="104" y="315"/>
                    <a:pt x="104" y="315"/>
                  </a:cubicBezTo>
                  <a:cubicBezTo>
                    <a:pt x="95" y="280"/>
                    <a:pt x="69" y="252"/>
                    <a:pt x="35" y="240"/>
                  </a:cubicBezTo>
                  <a:cubicBezTo>
                    <a:pt x="35" y="101"/>
                    <a:pt x="35" y="101"/>
                    <a:pt x="35" y="101"/>
                  </a:cubicBezTo>
                  <a:cubicBezTo>
                    <a:pt x="54" y="94"/>
                    <a:pt x="71" y="82"/>
                    <a:pt x="83" y="67"/>
                  </a:cubicBezTo>
                  <a:cubicBezTo>
                    <a:pt x="86" y="64"/>
                    <a:pt x="88" y="61"/>
                    <a:pt x="90" y="58"/>
                  </a:cubicBezTo>
                  <a:cubicBezTo>
                    <a:pt x="92" y="54"/>
                    <a:pt x="94" y="51"/>
                    <a:pt x="96" y="47"/>
                  </a:cubicBezTo>
                  <a:cubicBezTo>
                    <a:pt x="98" y="43"/>
                    <a:pt x="100" y="39"/>
                    <a:pt x="101" y="35"/>
                  </a:cubicBezTo>
                  <a:cubicBezTo>
                    <a:pt x="252" y="35"/>
                    <a:pt x="252" y="35"/>
                    <a:pt x="252" y="35"/>
                  </a:cubicBezTo>
                  <a:cubicBezTo>
                    <a:pt x="234" y="51"/>
                    <a:pt x="219" y="71"/>
                    <a:pt x="209" y="95"/>
                  </a:cubicBezTo>
                  <a:cubicBezTo>
                    <a:pt x="207" y="100"/>
                    <a:pt x="205" y="105"/>
                    <a:pt x="203" y="110"/>
                  </a:cubicBezTo>
                  <a:cubicBezTo>
                    <a:pt x="202" y="115"/>
                    <a:pt x="200" y="120"/>
                    <a:pt x="199" y="125"/>
                  </a:cubicBezTo>
                  <a:cubicBezTo>
                    <a:pt x="195" y="141"/>
                    <a:pt x="192" y="159"/>
                    <a:pt x="192" y="177"/>
                  </a:cubicBezTo>
                  <a:cubicBezTo>
                    <a:pt x="192" y="233"/>
                    <a:pt x="214" y="283"/>
                    <a:pt x="248" y="315"/>
                  </a:cubicBezTo>
                  <a:close/>
                  <a:moveTo>
                    <a:pt x="353" y="267"/>
                  </a:moveTo>
                  <a:cubicBezTo>
                    <a:pt x="349" y="269"/>
                    <a:pt x="345" y="273"/>
                    <a:pt x="345" y="278"/>
                  </a:cubicBezTo>
                  <a:cubicBezTo>
                    <a:pt x="345" y="293"/>
                    <a:pt x="345" y="293"/>
                    <a:pt x="345" y="293"/>
                  </a:cubicBezTo>
                  <a:cubicBezTo>
                    <a:pt x="345" y="297"/>
                    <a:pt x="341" y="301"/>
                    <a:pt x="336" y="301"/>
                  </a:cubicBezTo>
                  <a:cubicBezTo>
                    <a:pt x="323" y="301"/>
                    <a:pt x="323" y="301"/>
                    <a:pt x="323" y="301"/>
                  </a:cubicBezTo>
                  <a:cubicBezTo>
                    <a:pt x="318" y="301"/>
                    <a:pt x="314" y="297"/>
                    <a:pt x="314" y="293"/>
                  </a:cubicBezTo>
                  <a:cubicBezTo>
                    <a:pt x="314" y="280"/>
                    <a:pt x="314" y="280"/>
                    <a:pt x="314" y="280"/>
                  </a:cubicBezTo>
                  <a:cubicBezTo>
                    <a:pt x="314" y="275"/>
                    <a:pt x="310" y="271"/>
                    <a:pt x="306" y="271"/>
                  </a:cubicBezTo>
                  <a:cubicBezTo>
                    <a:pt x="292" y="270"/>
                    <a:pt x="279" y="266"/>
                    <a:pt x="269" y="262"/>
                  </a:cubicBezTo>
                  <a:cubicBezTo>
                    <a:pt x="265" y="260"/>
                    <a:pt x="262" y="255"/>
                    <a:pt x="264" y="250"/>
                  </a:cubicBezTo>
                  <a:cubicBezTo>
                    <a:pt x="269" y="230"/>
                    <a:pt x="269" y="230"/>
                    <a:pt x="269" y="230"/>
                  </a:cubicBezTo>
                  <a:cubicBezTo>
                    <a:pt x="270" y="226"/>
                    <a:pt x="274" y="224"/>
                    <a:pt x="278" y="226"/>
                  </a:cubicBezTo>
                  <a:cubicBezTo>
                    <a:pt x="291" y="231"/>
                    <a:pt x="306" y="236"/>
                    <a:pt x="322" y="236"/>
                  </a:cubicBezTo>
                  <a:cubicBezTo>
                    <a:pt x="340" y="236"/>
                    <a:pt x="352" y="229"/>
                    <a:pt x="352" y="216"/>
                  </a:cubicBezTo>
                  <a:cubicBezTo>
                    <a:pt x="352" y="205"/>
                    <a:pt x="342" y="197"/>
                    <a:pt x="319" y="189"/>
                  </a:cubicBezTo>
                  <a:cubicBezTo>
                    <a:pt x="286" y="178"/>
                    <a:pt x="263" y="163"/>
                    <a:pt x="263" y="133"/>
                  </a:cubicBezTo>
                  <a:cubicBezTo>
                    <a:pt x="263" y="107"/>
                    <a:pt x="279" y="87"/>
                    <a:pt x="307" y="79"/>
                  </a:cubicBezTo>
                  <a:cubicBezTo>
                    <a:pt x="310" y="78"/>
                    <a:pt x="312" y="77"/>
                    <a:pt x="314" y="74"/>
                  </a:cubicBezTo>
                  <a:cubicBezTo>
                    <a:pt x="315" y="72"/>
                    <a:pt x="316" y="71"/>
                    <a:pt x="316" y="68"/>
                  </a:cubicBezTo>
                  <a:cubicBezTo>
                    <a:pt x="316" y="56"/>
                    <a:pt x="316" y="56"/>
                    <a:pt x="316" y="56"/>
                  </a:cubicBezTo>
                  <a:cubicBezTo>
                    <a:pt x="316" y="52"/>
                    <a:pt x="320" y="48"/>
                    <a:pt x="324" y="48"/>
                  </a:cubicBezTo>
                  <a:cubicBezTo>
                    <a:pt x="338" y="48"/>
                    <a:pt x="338" y="48"/>
                    <a:pt x="338" y="48"/>
                  </a:cubicBezTo>
                  <a:cubicBezTo>
                    <a:pt x="339" y="48"/>
                    <a:pt x="341" y="48"/>
                    <a:pt x="342" y="49"/>
                  </a:cubicBezTo>
                  <a:cubicBezTo>
                    <a:pt x="344" y="51"/>
                    <a:pt x="346" y="53"/>
                    <a:pt x="346" y="56"/>
                  </a:cubicBezTo>
                  <a:cubicBezTo>
                    <a:pt x="346" y="66"/>
                    <a:pt x="346" y="66"/>
                    <a:pt x="346" y="66"/>
                  </a:cubicBezTo>
                  <a:cubicBezTo>
                    <a:pt x="346" y="71"/>
                    <a:pt x="350" y="75"/>
                    <a:pt x="355" y="76"/>
                  </a:cubicBezTo>
                  <a:cubicBezTo>
                    <a:pt x="367" y="77"/>
                    <a:pt x="376" y="79"/>
                    <a:pt x="384" y="82"/>
                  </a:cubicBezTo>
                  <a:cubicBezTo>
                    <a:pt x="388" y="84"/>
                    <a:pt x="391" y="89"/>
                    <a:pt x="389" y="94"/>
                  </a:cubicBezTo>
                  <a:cubicBezTo>
                    <a:pt x="385" y="112"/>
                    <a:pt x="385" y="112"/>
                    <a:pt x="385" y="112"/>
                  </a:cubicBezTo>
                  <a:cubicBezTo>
                    <a:pt x="383" y="117"/>
                    <a:pt x="379" y="119"/>
                    <a:pt x="374" y="117"/>
                  </a:cubicBezTo>
                  <a:cubicBezTo>
                    <a:pt x="366" y="113"/>
                    <a:pt x="354" y="110"/>
                    <a:pt x="338" y="110"/>
                  </a:cubicBezTo>
                  <a:cubicBezTo>
                    <a:pt x="317" y="110"/>
                    <a:pt x="311" y="119"/>
                    <a:pt x="311" y="127"/>
                  </a:cubicBezTo>
                  <a:cubicBezTo>
                    <a:pt x="311" y="137"/>
                    <a:pt x="322" y="144"/>
                    <a:pt x="348" y="154"/>
                  </a:cubicBezTo>
                  <a:cubicBezTo>
                    <a:pt x="385" y="167"/>
                    <a:pt x="400" y="184"/>
                    <a:pt x="400" y="212"/>
                  </a:cubicBezTo>
                  <a:cubicBezTo>
                    <a:pt x="400" y="238"/>
                    <a:pt x="384" y="259"/>
                    <a:pt x="353" y="267"/>
                  </a:cubicBezTo>
                  <a:close/>
                  <a:moveTo>
                    <a:pt x="628" y="240"/>
                  </a:moveTo>
                  <a:cubicBezTo>
                    <a:pt x="594" y="251"/>
                    <a:pt x="567" y="279"/>
                    <a:pt x="558" y="315"/>
                  </a:cubicBezTo>
                  <a:cubicBezTo>
                    <a:pt x="415" y="315"/>
                    <a:pt x="415" y="315"/>
                    <a:pt x="415" y="315"/>
                  </a:cubicBezTo>
                  <a:cubicBezTo>
                    <a:pt x="449" y="283"/>
                    <a:pt x="471" y="233"/>
                    <a:pt x="471" y="177"/>
                  </a:cubicBezTo>
                  <a:cubicBezTo>
                    <a:pt x="471" y="118"/>
                    <a:pt x="447" y="66"/>
                    <a:pt x="411" y="35"/>
                  </a:cubicBezTo>
                  <a:cubicBezTo>
                    <a:pt x="561" y="35"/>
                    <a:pt x="561" y="35"/>
                    <a:pt x="561" y="35"/>
                  </a:cubicBezTo>
                  <a:cubicBezTo>
                    <a:pt x="572" y="66"/>
                    <a:pt x="597" y="91"/>
                    <a:pt x="628" y="101"/>
                  </a:cubicBezTo>
                  <a:lnTo>
                    <a:pt x="628" y="24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grpSp>
      <p:sp>
        <p:nvSpPr>
          <p:cNvPr id="35" name="Freeform 1970"/>
          <p:cNvSpPr>
            <a:spLocks noChangeAspect="1" noEditPoints="1"/>
          </p:cNvSpPr>
          <p:nvPr/>
        </p:nvSpPr>
        <p:spPr bwMode="gray">
          <a:xfrm>
            <a:off x="7454174" y="940709"/>
            <a:ext cx="452673" cy="292047"/>
          </a:xfrm>
          <a:custGeom>
            <a:avLst/>
            <a:gdLst>
              <a:gd name="T0" fmla="*/ 170 w 341"/>
              <a:gd name="T1" fmla="*/ 168 h 220"/>
              <a:gd name="T2" fmla="*/ 170 w 341"/>
              <a:gd name="T3" fmla="*/ 0 h 220"/>
              <a:gd name="T4" fmla="*/ 319 w 341"/>
              <a:gd name="T5" fmla="*/ 89 h 220"/>
              <a:gd name="T6" fmla="*/ 308 w 341"/>
              <a:gd name="T7" fmla="*/ 145 h 220"/>
              <a:gd name="T8" fmla="*/ 295 w 341"/>
              <a:gd name="T9" fmla="*/ 93 h 220"/>
              <a:gd name="T10" fmla="*/ 260 w 341"/>
              <a:gd name="T11" fmla="*/ 89 h 220"/>
              <a:gd name="T12" fmla="*/ 222 w 341"/>
              <a:gd name="T13" fmla="*/ 83 h 220"/>
              <a:gd name="T14" fmla="*/ 189 w 341"/>
              <a:gd name="T15" fmla="*/ 78 h 220"/>
              <a:gd name="T16" fmla="*/ 170 w 341"/>
              <a:gd name="T17" fmla="*/ 75 h 220"/>
              <a:gd name="T18" fmla="*/ 181 w 341"/>
              <a:gd name="T19" fmla="*/ 80 h 220"/>
              <a:gd name="T20" fmla="*/ 208 w 341"/>
              <a:gd name="T21" fmla="*/ 86 h 220"/>
              <a:gd name="T22" fmla="*/ 243 w 341"/>
              <a:gd name="T23" fmla="*/ 94 h 220"/>
              <a:gd name="T24" fmla="*/ 279 w 341"/>
              <a:gd name="T25" fmla="*/ 100 h 220"/>
              <a:gd name="T26" fmla="*/ 272 w 341"/>
              <a:gd name="T27" fmla="*/ 162 h 220"/>
              <a:gd name="T28" fmla="*/ 170 w 341"/>
              <a:gd name="T29" fmla="*/ 182 h 220"/>
              <a:gd name="T30" fmla="*/ 69 w 341"/>
              <a:gd name="T31" fmla="*/ 161 h 220"/>
              <a:gd name="T32" fmla="*/ 69 w 341"/>
              <a:gd name="T33" fmla="*/ 176 h 220"/>
              <a:gd name="T34" fmla="*/ 83 w 341"/>
              <a:gd name="T35" fmla="*/ 195 h 220"/>
              <a:gd name="T36" fmla="*/ 110 w 341"/>
              <a:gd name="T37" fmla="*/ 210 h 220"/>
              <a:gd name="T38" fmla="*/ 148 w 341"/>
              <a:gd name="T39" fmla="*/ 219 h 220"/>
              <a:gd name="T40" fmla="*/ 193 w 341"/>
              <a:gd name="T41" fmla="*/ 219 h 220"/>
              <a:gd name="T42" fmla="*/ 230 w 341"/>
              <a:gd name="T43" fmla="*/ 210 h 220"/>
              <a:gd name="T44" fmla="*/ 258 w 341"/>
              <a:gd name="T45" fmla="*/ 195 h 220"/>
              <a:gd name="T46" fmla="*/ 272 w 341"/>
              <a:gd name="T47" fmla="*/ 176 h 220"/>
              <a:gd name="T48" fmla="*/ 272 w 341"/>
              <a:gd name="T49" fmla="*/ 162 h 220"/>
              <a:gd name="T50" fmla="*/ 308 w 341"/>
              <a:gd name="T51" fmla="*/ 179 h 220"/>
              <a:gd name="T52" fmla="*/ 295 w 341"/>
              <a:gd name="T53" fmla="*/ 199 h 220"/>
              <a:gd name="T54" fmla="*/ 303 w 341"/>
              <a:gd name="T55" fmla="*/ 203 h 220"/>
              <a:gd name="T56" fmla="*/ 323 w 341"/>
              <a:gd name="T57" fmla="*/ 203 h 220"/>
              <a:gd name="T58" fmla="*/ 331 w 341"/>
              <a:gd name="T59" fmla="*/ 199 h 220"/>
              <a:gd name="T60" fmla="*/ 319 w 341"/>
              <a:gd name="T61" fmla="*/ 179 h 220"/>
              <a:gd name="T62" fmla="*/ 301 w 341"/>
              <a:gd name="T63" fmla="*/ 162 h 220"/>
              <a:gd name="T64" fmla="*/ 303 w 341"/>
              <a:gd name="T65" fmla="*/ 168 h 220"/>
              <a:gd name="T66" fmla="*/ 310 w 341"/>
              <a:gd name="T67" fmla="*/ 171 h 220"/>
              <a:gd name="T68" fmla="*/ 317 w 341"/>
              <a:gd name="T69" fmla="*/ 171 h 220"/>
              <a:gd name="T70" fmla="*/ 323 w 341"/>
              <a:gd name="T71" fmla="*/ 168 h 220"/>
              <a:gd name="T72" fmla="*/ 325 w 341"/>
              <a:gd name="T73" fmla="*/ 162 h 220"/>
              <a:gd name="T74" fmla="*/ 323 w 341"/>
              <a:gd name="T75" fmla="*/ 156 h 220"/>
              <a:gd name="T76" fmla="*/ 317 w 341"/>
              <a:gd name="T77" fmla="*/ 153 h 220"/>
              <a:gd name="T78" fmla="*/ 310 w 341"/>
              <a:gd name="T79" fmla="*/ 153 h 220"/>
              <a:gd name="T80" fmla="*/ 303 w 341"/>
              <a:gd name="T81" fmla="*/ 156 h 220"/>
              <a:gd name="T82" fmla="*/ 301 w 341"/>
              <a:gd name="T83" fmla="*/ 16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41" h="220">
                <a:moveTo>
                  <a:pt x="293" y="103"/>
                </a:moveTo>
                <a:lnTo>
                  <a:pt x="170" y="168"/>
                </a:lnTo>
                <a:lnTo>
                  <a:pt x="0" y="77"/>
                </a:lnTo>
                <a:lnTo>
                  <a:pt x="170" y="0"/>
                </a:lnTo>
                <a:lnTo>
                  <a:pt x="341" y="77"/>
                </a:lnTo>
                <a:lnTo>
                  <a:pt x="319" y="89"/>
                </a:lnTo>
                <a:lnTo>
                  <a:pt x="319" y="145"/>
                </a:lnTo>
                <a:lnTo>
                  <a:pt x="308" y="145"/>
                </a:lnTo>
                <a:lnTo>
                  <a:pt x="308" y="95"/>
                </a:lnTo>
                <a:lnTo>
                  <a:pt x="295" y="93"/>
                </a:lnTo>
                <a:lnTo>
                  <a:pt x="279" y="91"/>
                </a:lnTo>
                <a:lnTo>
                  <a:pt x="260" y="89"/>
                </a:lnTo>
                <a:lnTo>
                  <a:pt x="241" y="85"/>
                </a:lnTo>
                <a:lnTo>
                  <a:pt x="222" y="83"/>
                </a:lnTo>
                <a:lnTo>
                  <a:pt x="204" y="80"/>
                </a:lnTo>
                <a:lnTo>
                  <a:pt x="189" y="78"/>
                </a:lnTo>
                <a:lnTo>
                  <a:pt x="177" y="76"/>
                </a:lnTo>
                <a:lnTo>
                  <a:pt x="170" y="75"/>
                </a:lnTo>
                <a:lnTo>
                  <a:pt x="173" y="77"/>
                </a:lnTo>
                <a:lnTo>
                  <a:pt x="181" y="80"/>
                </a:lnTo>
                <a:lnTo>
                  <a:pt x="194" y="83"/>
                </a:lnTo>
                <a:lnTo>
                  <a:pt x="208" y="86"/>
                </a:lnTo>
                <a:lnTo>
                  <a:pt x="226" y="91"/>
                </a:lnTo>
                <a:lnTo>
                  <a:pt x="243" y="94"/>
                </a:lnTo>
                <a:lnTo>
                  <a:pt x="262" y="98"/>
                </a:lnTo>
                <a:lnTo>
                  <a:pt x="279" y="100"/>
                </a:lnTo>
                <a:lnTo>
                  <a:pt x="293" y="103"/>
                </a:lnTo>
                <a:close/>
                <a:moveTo>
                  <a:pt x="272" y="162"/>
                </a:moveTo>
                <a:lnTo>
                  <a:pt x="267" y="129"/>
                </a:lnTo>
                <a:lnTo>
                  <a:pt x="170" y="182"/>
                </a:lnTo>
                <a:lnTo>
                  <a:pt x="74" y="129"/>
                </a:lnTo>
                <a:lnTo>
                  <a:pt x="69" y="161"/>
                </a:lnTo>
                <a:lnTo>
                  <a:pt x="68" y="166"/>
                </a:lnTo>
                <a:lnTo>
                  <a:pt x="69" y="176"/>
                </a:lnTo>
                <a:lnTo>
                  <a:pt x="74" y="187"/>
                </a:lnTo>
                <a:lnTo>
                  <a:pt x="83" y="195"/>
                </a:lnTo>
                <a:lnTo>
                  <a:pt x="96" y="203"/>
                </a:lnTo>
                <a:lnTo>
                  <a:pt x="110" y="210"/>
                </a:lnTo>
                <a:lnTo>
                  <a:pt x="129" y="215"/>
                </a:lnTo>
                <a:lnTo>
                  <a:pt x="148" y="219"/>
                </a:lnTo>
                <a:lnTo>
                  <a:pt x="170" y="220"/>
                </a:lnTo>
                <a:lnTo>
                  <a:pt x="193" y="219"/>
                </a:lnTo>
                <a:lnTo>
                  <a:pt x="212" y="215"/>
                </a:lnTo>
                <a:lnTo>
                  <a:pt x="230" y="210"/>
                </a:lnTo>
                <a:lnTo>
                  <a:pt x="245" y="203"/>
                </a:lnTo>
                <a:lnTo>
                  <a:pt x="258" y="195"/>
                </a:lnTo>
                <a:lnTo>
                  <a:pt x="267" y="187"/>
                </a:lnTo>
                <a:lnTo>
                  <a:pt x="272" y="176"/>
                </a:lnTo>
                <a:lnTo>
                  <a:pt x="273" y="166"/>
                </a:lnTo>
                <a:lnTo>
                  <a:pt x="272" y="162"/>
                </a:lnTo>
                <a:close/>
                <a:moveTo>
                  <a:pt x="313" y="179"/>
                </a:moveTo>
                <a:lnTo>
                  <a:pt x="308" y="179"/>
                </a:lnTo>
                <a:lnTo>
                  <a:pt x="302" y="176"/>
                </a:lnTo>
                <a:lnTo>
                  <a:pt x="295" y="199"/>
                </a:lnTo>
                <a:lnTo>
                  <a:pt x="297" y="200"/>
                </a:lnTo>
                <a:lnTo>
                  <a:pt x="303" y="203"/>
                </a:lnTo>
                <a:lnTo>
                  <a:pt x="313" y="204"/>
                </a:lnTo>
                <a:lnTo>
                  <a:pt x="323" y="203"/>
                </a:lnTo>
                <a:lnTo>
                  <a:pt x="329" y="200"/>
                </a:lnTo>
                <a:lnTo>
                  <a:pt x="331" y="199"/>
                </a:lnTo>
                <a:lnTo>
                  <a:pt x="324" y="176"/>
                </a:lnTo>
                <a:lnTo>
                  <a:pt x="319" y="179"/>
                </a:lnTo>
                <a:lnTo>
                  <a:pt x="313" y="179"/>
                </a:lnTo>
                <a:close/>
                <a:moveTo>
                  <a:pt x="301" y="162"/>
                </a:moveTo>
                <a:lnTo>
                  <a:pt x="301" y="165"/>
                </a:lnTo>
                <a:lnTo>
                  <a:pt x="303" y="168"/>
                </a:lnTo>
                <a:lnTo>
                  <a:pt x="305" y="170"/>
                </a:lnTo>
                <a:lnTo>
                  <a:pt x="310" y="171"/>
                </a:lnTo>
                <a:lnTo>
                  <a:pt x="313" y="171"/>
                </a:lnTo>
                <a:lnTo>
                  <a:pt x="317" y="171"/>
                </a:lnTo>
                <a:lnTo>
                  <a:pt x="320" y="170"/>
                </a:lnTo>
                <a:lnTo>
                  <a:pt x="323" y="168"/>
                </a:lnTo>
                <a:lnTo>
                  <a:pt x="324" y="165"/>
                </a:lnTo>
                <a:lnTo>
                  <a:pt x="325" y="162"/>
                </a:lnTo>
                <a:lnTo>
                  <a:pt x="324" y="159"/>
                </a:lnTo>
                <a:lnTo>
                  <a:pt x="323" y="156"/>
                </a:lnTo>
                <a:lnTo>
                  <a:pt x="320" y="154"/>
                </a:lnTo>
                <a:lnTo>
                  <a:pt x="317" y="153"/>
                </a:lnTo>
                <a:lnTo>
                  <a:pt x="313" y="153"/>
                </a:lnTo>
                <a:lnTo>
                  <a:pt x="310" y="153"/>
                </a:lnTo>
                <a:lnTo>
                  <a:pt x="305" y="154"/>
                </a:lnTo>
                <a:lnTo>
                  <a:pt x="303" y="156"/>
                </a:lnTo>
                <a:lnTo>
                  <a:pt x="301" y="159"/>
                </a:lnTo>
                <a:lnTo>
                  <a:pt x="301" y="162"/>
                </a:lnTo>
                <a:close/>
              </a:path>
            </a:pathLst>
          </a:custGeom>
          <a:solidFill>
            <a:srgbClr val="5F5F5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42" name="Group 41"/>
          <p:cNvGrpSpPr>
            <a:grpSpLocks noChangeAspect="1"/>
          </p:cNvGrpSpPr>
          <p:nvPr/>
        </p:nvGrpSpPr>
        <p:grpSpPr bwMode="gray">
          <a:xfrm>
            <a:off x="7597999" y="1781086"/>
            <a:ext cx="264888" cy="546079"/>
            <a:chOff x="5284788" y="3444875"/>
            <a:chExt cx="309563" cy="638176"/>
          </a:xfrm>
        </p:grpSpPr>
        <p:sp>
          <p:nvSpPr>
            <p:cNvPr id="43" name="Freeform 2179"/>
            <p:cNvSpPr>
              <a:spLocks/>
            </p:cNvSpPr>
            <p:nvPr/>
          </p:nvSpPr>
          <p:spPr bwMode="gray">
            <a:xfrm>
              <a:off x="5365750" y="3444875"/>
              <a:ext cx="125413" cy="125413"/>
            </a:xfrm>
            <a:custGeom>
              <a:avLst/>
              <a:gdLst>
                <a:gd name="T0" fmla="*/ 92 w 237"/>
                <a:gd name="T1" fmla="*/ 3 h 237"/>
                <a:gd name="T2" fmla="*/ 66 w 237"/>
                <a:gd name="T3" fmla="*/ 13 h 237"/>
                <a:gd name="T4" fmla="*/ 44 w 237"/>
                <a:gd name="T5" fmla="*/ 27 h 237"/>
                <a:gd name="T6" fmla="*/ 25 w 237"/>
                <a:gd name="T7" fmla="*/ 45 h 237"/>
                <a:gd name="T8" fmla="*/ 13 w 237"/>
                <a:gd name="T9" fmla="*/ 68 h 237"/>
                <a:gd name="T10" fmla="*/ 3 w 237"/>
                <a:gd name="T11" fmla="*/ 92 h 237"/>
                <a:gd name="T12" fmla="*/ 0 w 237"/>
                <a:gd name="T13" fmla="*/ 118 h 237"/>
                <a:gd name="T14" fmla="*/ 3 w 237"/>
                <a:gd name="T15" fmla="*/ 145 h 237"/>
                <a:gd name="T16" fmla="*/ 13 w 237"/>
                <a:gd name="T17" fmla="*/ 171 h 237"/>
                <a:gd name="T18" fmla="*/ 27 w 237"/>
                <a:gd name="T19" fmla="*/ 193 h 237"/>
                <a:gd name="T20" fmla="*/ 45 w 237"/>
                <a:gd name="T21" fmla="*/ 212 h 237"/>
                <a:gd name="T22" fmla="*/ 68 w 237"/>
                <a:gd name="T23" fmla="*/ 226 h 237"/>
                <a:gd name="T24" fmla="*/ 92 w 237"/>
                <a:gd name="T25" fmla="*/ 234 h 237"/>
                <a:gd name="T26" fmla="*/ 119 w 237"/>
                <a:gd name="T27" fmla="*/ 237 h 237"/>
                <a:gd name="T28" fmla="*/ 145 w 237"/>
                <a:gd name="T29" fmla="*/ 234 h 237"/>
                <a:gd name="T30" fmla="*/ 172 w 237"/>
                <a:gd name="T31" fmla="*/ 224 h 237"/>
                <a:gd name="T32" fmla="*/ 193 w 237"/>
                <a:gd name="T33" fmla="*/ 210 h 237"/>
                <a:gd name="T34" fmla="*/ 212 w 237"/>
                <a:gd name="T35" fmla="*/ 192 h 237"/>
                <a:gd name="T36" fmla="*/ 226 w 237"/>
                <a:gd name="T37" fmla="*/ 169 h 237"/>
                <a:gd name="T38" fmla="*/ 234 w 237"/>
                <a:gd name="T39" fmla="*/ 145 h 237"/>
                <a:gd name="T40" fmla="*/ 237 w 237"/>
                <a:gd name="T41" fmla="*/ 118 h 237"/>
                <a:gd name="T42" fmla="*/ 234 w 237"/>
                <a:gd name="T43" fmla="*/ 92 h 237"/>
                <a:gd name="T44" fmla="*/ 224 w 237"/>
                <a:gd name="T45" fmla="*/ 66 h 237"/>
                <a:gd name="T46" fmla="*/ 210 w 237"/>
                <a:gd name="T47" fmla="*/ 44 h 237"/>
                <a:gd name="T48" fmla="*/ 192 w 237"/>
                <a:gd name="T49" fmla="*/ 25 h 237"/>
                <a:gd name="T50" fmla="*/ 171 w 237"/>
                <a:gd name="T51" fmla="*/ 11 h 237"/>
                <a:gd name="T52" fmla="*/ 145 w 237"/>
                <a:gd name="T53" fmla="*/ 3 h 237"/>
                <a:gd name="T54" fmla="*/ 119 w 237"/>
                <a:gd name="T55" fmla="*/ 0 h 237"/>
                <a:gd name="T56" fmla="*/ 92 w 237"/>
                <a:gd name="T57" fmla="*/ 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7" h="237">
                  <a:moveTo>
                    <a:pt x="92" y="3"/>
                  </a:moveTo>
                  <a:lnTo>
                    <a:pt x="66" y="13"/>
                  </a:lnTo>
                  <a:lnTo>
                    <a:pt x="44" y="27"/>
                  </a:lnTo>
                  <a:lnTo>
                    <a:pt x="25" y="45"/>
                  </a:lnTo>
                  <a:lnTo>
                    <a:pt x="13" y="68"/>
                  </a:lnTo>
                  <a:lnTo>
                    <a:pt x="3" y="92"/>
                  </a:lnTo>
                  <a:lnTo>
                    <a:pt x="0" y="118"/>
                  </a:lnTo>
                  <a:lnTo>
                    <a:pt x="3" y="145"/>
                  </a:lnTo>
                  <a:lnTo>
                    <a:pt x="13" y="171"/>
                  </a:lnTo>
                  <a:lnTo>
                    <a:pt x="27" y="193"/>
                  </a:lnTo>
                  <a:lnTo>
                    <a:pt x="45" y="212"/>
                  </a:lnTo>
                  <a:lnTo>
                    <a:pt x="68" y="226"/>
                  </a:lnTo>
                  <a:lnTo>
                    <a:pt x="92" y="234"/>
                  </a:lnTo>
                  <a:lnTo>
                    <a:pt x="119" y="237"/>
                  </a:lnTo>
                  <a:lnTo>
                    <a:pt x="145" y="234"/>
                  </a:lnTo>
                  <a:lnTo>
                    <a:pt x="172" y="224"/>
                  </a:lnTo>
                  <a:lnTo>
                    <a:pt x="193" y="210"/>
                  </a:lnTo>
                  <a:lnTo>
                    <a:pt x="212" y="192"/>
                  </a:lnTo>
                  <a:lnTo>
                    <a:pt x="226" y="169"/>
                  </a:lnTo>
                  <a:lnTo>
                    <a:pt x="234" y="145"/>
                  </a:lnTo>
                  <a:lnTo>
                    <a:pt x="237" y="118"/>
                  </a:lnTo>
                  <a:lnTo>
                    <a:pt x="234" y="92"/>
                  </a:lnTo>
                  <a:lnTo>
                    <a:pt x="224" y="66"/>
                  </a:lnTo>
                  <a:lnTo>
                    <a:pt x="210" y="44"/>
                  </a:lnTo>
                  <a:lnTo>
                    <a:pt x="192" y="25"/>
                  </a:lnTo>
                  <a:lnTo>
                    <a:pt x="171" y="11"/>
                  </a:lnTo>
                  <a:lnTo>
                    <a:pt x="145" y="3"/>
                  </a:lnTo>
                  <a:lnTo>
                    <a:pt x="119" y="0"/>
                  </a:lnTo>
                  <a:lnTo>
                    <a:pt x="92" y="3"/>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2180"/>
            <p:cNvSpPr>
              <a:spLocks noEditPoints="1"/>
            </p:cNvSpPr>
            <p:nvPr/>
          </p:nvSpPr>
          <p:spPr bwMode="gray">
            <a:xfrm>
              <a:off x="5284788" y="3589338"/>
              <a:ext cx="309563" cy="493713"/>
            </a:xfrm>
            <a:custGeom>
              <a:avLst/>
              <a:gdLst>
                <a:gd name="T0" fmla="*/ 62 w 584"/>
                <a:gd name="T1" fmla="*/ 257 h 935"/>
                <a:gd name="T2" fmla="*/ 127 w 584"/>
                <a:gd name="T3" fmla="*/ 238 h 935"/>
                <a:gd name="T4" fmla="*/ 200 w 584"/>
                <a:gd name="T5" fmla="*/ 198 h 935"/>
                <a:gd name="T6" fmla="*/ 265 w 584"/>
                <a:gd name="T7" fmla="*/ 150 h 935"/>
                <a:gd name="T8" fmla="*/ 264 w 584"/>
                <a:gd name="T9" fmla="*/ 103 h 935"/>
                <a:gd name="T10" fmla="*/ 248 w 584"/>
                <a:gd name="T11" fmla="*/ 90 h 935"/>
                <a:gd name="T12" fmla="*/ 220 w 584"/>
                <a:gd name="T13" fmla="*/ 86 h 935"/>
                <a:gd name="T14" fmla="*/ 150 w 584"/>
                <a:gd name="T15" fmla="*/ 130 h 935"/>
                <a:gd name="T16" fmla="*/ 102 w 584"/>
                <a:gd name="T17" fmla="*/ 158 h 935"/>
                <a:gd name="T18" fmla="*/ 127 w 584"/>
                <a:gd name="T19" fmla="*/ 121 h 935"/>
                <a:gd name="T20" fmla="*/ 161 w 584"/>
                <a:gd name="T21" fmla="*/ 112 h 935"/>
                <a:gd name="T22" fmla="*/ 199 w 584"/>
                <a:gd name="T23" fmla="*/ 85 h 935"/>
                <a:gd name="T24" fmla="*/ 229 w 584"/>
                <a:gd name="T25" fmla="*/ 75 h 935"/>
                <a:gd name="T26" fmla="*/ 260 w 584"/>
                <a:gd name="T27" fmla="*/ 85 h 935"/>
                <a:gd name="T28" fmla="*/ 291 w 584"/>
                <a:gd name="T29" fmla="*/ 93 h 935"/>
                <a:gd name="T30" fmla="*/ 282 w 584"/>
                <a:gd name="T31" fmla="*/ 353 h 935"/>
                <a:gd name="T32" fmla="*/ 220 w 584"/>
                <a:gd name="T33" fmla="*/ 306 h 935"/>
                <a:gd name="T34" fmla="*/ 202 w 584"/>
                <a:gd name="T35" fmla="*/ 209 h 935"/>
                <a:gd name="T36" fmla="*/ 136 w 584"/>
                <a:gd name="T37" fmla="*/ 247 h 935"/>
                <a:gd name="T38" fmla="*/ 131 w 584"/>
                <a:gd name="T39" fmla="*/ 890 h 935"/>
                <a:gd name="T40" fmla="*/ 172 w 584"/>
                <a:gd name="T41" fmla="*/ 931 h 935"/>
                <a:gd name="T42" fmla="*/ 231 w 584"/>
                <a:gd name="T43" fmla="*/ 922 h 935"/>
                <a:gd name="T44" fmla="*/ 258 w 584"/>
                <a:gd name="T45" fmla="*/ 869 h 935"/>
                <a:gd name="T46" fmla="*/ 282 w 584"/>
                <a:gd name="T47" fmla="*/ 869 h 935"/>
                <a:gd name="T48" fmla="*/ 309 w 584"/>
                <a:gd name="T49" fmla="*/ 922 h 935"/>
                <a:gd name="T50" fmla="*/ 368 w 584"/>
                <a:gd name="T51" fmla="*/ 931 h 935"/>
                <a:gd name="T52" fmla="*/ 409 w 584"/>
                <a:gd name="T53" fmla="*/ 890 h 935"/>
                <a:gd name="T54" fmla="*/ 412 w 584"/>
                <a:gd name="T55" fmla="*/ 292 h 935"/>
                <a:gd name="T56" fmla="*/ 437 w 584"/>
                <a:gd name="T57" fmla="*/ 138 h 935"/>
                <a:gd name="T58" fmla="*/ 471 w 584"/>
                <a:gd name="T59" fmla="*/ 206 h 935"/>
                <a:gd name="T60" fmla="*/ 485 w 584"/>
                <a:gd name="T61" fmla="*/ 315 h 935"/>
                <a:gd name="T62" fmla="*/ 485 w 584"/>
                <a:gd name="T63" fmla="*/ 389 h 935"/>
                <a:gd name="T64" fmla="*/ 509 w 584"/>
                <a:gd name="T65" fmla="*/ 441 h 935"/>
                <a:gd name="T66" fmla="*/ 467 w 584"/>
                <a:gd name="T67" fmla="*/ 454 h 935"/>
                <a:gd name="T68" fmla="*/ 467 w 584"/>
                <a:gd name="T69" fmla="*/ 653 h 935"/>
                <a:gd name="T70" fmla="*/ 559 w 584"/>
                <a:gd name="T71" fmla="*/ 666 h 935"/>
                <a:gd name="T72" fmla="*/ 584 w 584"/>
                <a:gd name="T73" fmla="*/ 640 h 935"/>
                <a:gd name="T74" fmla="*/ 571 w 584"/>
                <a:gd name="T75" fmla="*/ 446 h 935"/>
                <a:gd name="T76" fmla="*/ 537 w 584"/>
                <a:gd name="T77" fmla="*/ 415 h 935"/>
                <a:gd name="T78" fmla="*/ 567 w 584"/>
                <a:gd name="T79" fmla="*/ 379 h 935"/>
                <a:gd name="T80" fmla="*/ 567 w 584"/>
                <a:gd name="T81" fmla="*/ 264 h 935"/>
                <a:gd name="T82" fmla="*/ 537 w 584"/>
                <a:gd name="T83" fmla="*/ 144 h 935"/>
                <a:gd name="T84" fmla="*/ 485 w 584"/>
                <a:gd name="T85" fmla="*/ 65 h 935"/>
                <a:gd name="T86" fmla="*/ 426 w 584"/>
                <a:gd name="T87" fmla="*/ 17 h 935"/>
                <a:gd name="T88" fmla="*/ 394 w 584"/>
                <a:gd name="T89" fmla="*/ 3 h 935"/>
                <a:gd name="T90" fmla="*/ 377 w 584"/>
                <a:gd name="T91" fmla="*/ 0 h 935"/>
                <a:gd name="T92" fmla="*/ 164 w 584"/>
                <a:gd name="T93" fmla="*/ 0 h 935"/>
                <a:gd name="T94" fmla="*/ 144 w 584"/>
                <a:gd name="T95" fmla="*/ 3 h 935"/>
                <a:gd name="T96" fmla="*/ 102 w 584"/>
                <a:gd name="T97" fmla="*/ 27 h 935"/>
                <a:gd name="T98" fmla="*/ 28 w 584"/>
                <a:gd name="T99" fmla="*/ 116 h 935"/>
                <a:gd name="T100" fmla="*/ 0 w 584"/>
                <a:gd name="T101" fmla="*/ 196 h 935"/>
                <a:gd name="T102" fmla="*/ 3 w 584"/>
                <a:gd name="T103" fmla="*/ 216 h 935"/>
                <a:gd name="T104" fmla="*/ 27 w 584"/>
                <a:gd name="T105" fmla="*/ 247 h 935"/>
                <a:gd name="T106" fmla="*/ 301 w 584"/>
                <a:gd name="T107" fmla="*/ 69 h 935"/>
                <a:gd name="T108" fmla="*/ 270 w 584"/>
                <a:gd name="T109" fmla="*/ 82 h 935"/>
                <a:gd name="T110" fmla="*/ 240 w 584"/>
                <a:gd name="T111" fmla="*/ 69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4" h="935">
                  <a:moveTo>
                    <a:pt x="27" y="247"/>
                  </a:moveTo>
                  <a:lnTo>
                    <a:pt x="45" y="255"/>
                  </a:lnTo>
                  <a:lnTo>
                    <a:pt x="62" y="257"/>
                  </a:lnTo>
                  <a:lnTo>
                    <a:pt x="92" y="253"/>
                  </a:lnTo>
                  <a:lnTo>
                    <a:pt x="121" y="241"/>
                  </a:lnTo>
                  <a:lnTo>
                    <a:pt x="127" y="238"/>
                  </a:lnTo>
                  <a:lnTo>
                    <a:pt x="140" y="233"/>
                  </a:lnTo>
                  <a:lnTo>
                    <a:pt x="168" y="217"/>
                  </a:lnTo>
                  <a:lnTo>
                    <a:pt x="200" y="198"/>
                  </a:lnTo>
                  <a:lnTo>
                    <a:pt x="239" y="172"/>
                  </a:lnTo>
                  <a:lnTo>
                    <a:pt x="253" y="162"/>
                  </a:lnTo>
                  <a:lnTo>
                    <a:pt x="265" y="150"/>
                  </a:lnTo>
                  <a:lnTo>
                    <a:pt x="271" y="135"/>
                  </a:lnTo>
                  <a:lnTo>
                    <a:pt x="270" y="119"/>
                  </a:lnTo>
                  <a:lnTo>
                    <a:pt x="264" y="103"/>
                  </a:lnTo>
                  <a:lnTo>
                    <a:pt x="260" y="99"/>
                  </a:lnTo>
                  <a:lnTo>
                    <a:pt x="255" y="96"/>
                  </a:lnTo>
                  <a:lnTo>
                    <a:pt x="248" y="90"/>
                  </a:lnTo>
                  <a:lnTo>
                    <a:pt x="243" y="88"/>
                  </a:lnTo>
                  <a:lnTo>
                    <a:pt x="236" y="86"/>
                  </a:lnTo>
                  <a:lnTo>
                    <a:pt x="220" y="86"/>
                  </a:lnTo>
                  <a:lnTo>
                    <a:pt x="205" y="93"/>
                  </a:lnTo>
                  <a:lnTo>
                    <a:pt x="176" y="113"/>
                  </a:lnTo>
                  <a:lnTo>
                    <a:pt x="150" y="130"/>
                  </a:lnTo>
                  <a:lnTo>
                    <a:pt x="127" y="144"/>
                  </a:lnTo>
                  <a:lnTo>
                    <a:pt x="114" y="151"/>
                  </a:lnTo>
                  <a:lnTo>
                    <a:pt x="102" y="158"/>
                  </a:lnTo>
                  <a:lnTo>
                    <a:pt x="102" y="158"/>
                  </a:lnTo>
                  <a:lnTo>
                    <a:pt x="106" y="151"/>
                  </a:lnTo>
                  <a:lnTo>
                    <a:pt x="127" y="121"/>
                  </a:lnTo>
                  <a:lnTo>
                    <a:pt x="127" y="135"/>
                  </a:lnTo>
                  <a:lnTo>
                    <a:pt x="144" y="123"/>
                  </a:lnTo>
                  <a:lnTo>
                    <a:pt x="161" y="112"/>
                  </a:lnTo>
                  <a:lnTo>
                    <a:pt x="176" y="100"/>
                  </a:lnTo>
                  <a:lnTo>
                    <a:pt x="191" y="90"/>
                  </a:lnTo>
                  <a:lnTo>
                    <a:pt x="199" y="85"/>
                  </a:lnTo>
                  <a:lnTo>
                    <a:pt x="212" y="78"/>
                  </a:lnTo>
                  <a:lnTo>
                    <a:pt x="226" y="75"/>
                  </a:lnTo>
                  <a:lnTo>
                    <a:pt x="229" y="75"/>
                  </a:lnTo>
                  <a:lnTo>
                    <a:pt x="237" y="76"/>
                  </a:lnTo>
                  <a:lnTo>
                    <a:pt x="246" y="78"/>
                  </a:lnTo>
                  <a:lnTo>
                    <a:pt x="260" y="85"/>
                  </a:lnTo>
                  <a:lnTo>
                    <a:pt x="272" y="97"/>
                  </a:lnTo>
                  <a:lnTo>
                    <a:pt x="282" y="96"/>
                  </a:lnTo>
                  <a:lnTo>
                    <a:pt x="291" y="93"/>
                  </a:lnTo>
                  <a:lnTo>
                    <a:pt x="312" y="247"/>
                  </a:lnTo>
                  <a:lnTo>
                    <a:pt x="320" y="306"/>
                  </a:lnTo>
                  <a:lnTo>
                    <a:pt x="282" y="353"/>
                  </a:lnTo>
                  <a:lnTo>
                    <a:pt x="270" y="368"/>
                  </a:lnTo>
                  <a:lnTo>
                    <a:pt x="258" y="353"/>
                  </a:lnTo>
                  <a:lnTo>
                    <a:pt x="220" y="306"/>
                  </a:lnTo>
                  <a:lnTo>
                    <a:pt x="227" y="247"/>
                  </a:lnTo>
                  <a:lnTo>
                    <a:pt x="236" y="186"/>
                  </a:lnTo>
                  <a:lnTo>
                    <a:pt x="202" y="209"/>
                  </a:lnTo>
                  <a:lnTo>
                    <a:pt x="172" y="227"/>
                  </a:lnTo>
                  <a:lnTo>
                    <a:pt x="145" y="243"/>
                  </a:lnTo>
                  <a:lnTo>
                    <a:pt x="136" y="247"/>
                  </a:lnTo>
                  <a:lnTo>
                    <a:pt x="127" y="250"/>
                  </a:lnTo>
                  <a:lnTo>
                    <a:pt x="127" y="869"/>
                  </a:lnTo>
                  <a:lnTo>
                    <a:pt x="131" y="890"/>
                  </a:lnTo>
                  <a:lnTo>
                    <a:pt x="140" y="908"/>
                  </a:lnTo>
                  <a:lnTo>
                    <a:pt x="154" y="922"/>
                  </a:lnTo>
                  <a:lnTo>
                    <a:pt x="172" y="931"/>
                  </a:lnTo>
                  <a:lnTo>
                    <a:pt x="192" y="935"/>
                  </a:lnTo>
                  <a:lnTo>
                    <a:pt x="213" y="931"/>
                  </a:lnTo>
                  <a:lnTo>
                    <a:pt x="231" y="922"/>
                  </a:lnTo>
                  <a:lnTo>
                    <a:pt x="246" y="908"/>
                  </a:lnTo>
                  <a:lnTo>
                    <a:pt x="254" y="890"/>
                  </a:lnTo>
                  <a:lnTo>
                    <a:pt x="258" y="869"/>
                  </a:lnTo>
                  <a:lnTo>
                    <a:pt x="258" y="441"/>
                  </a:lnTo>
                  <a:lnTo>
                    <a:pt x="282" y="441"/>
                  </a:lnTo>
                  <a:lnTo>
                    <a:pt x="282" y="869"/>
                  </a:lnTo>
                  <a:lnTo>
                    <a:pt x="286" y="890"/>
                  </a:lnTo>
                  <a:lnTo>
                    <a:pt x="295" y="908"/>
                  </a:lnTo>
                  <a:lnTo>
                    <a:pt x="309" y="922"/>
                  </a:lnTo>
                  <a:lnTo>
                    <a:pt x="327" y="931"/>
                  </a:lnTo>
                  <a:lnTo>
                    <a:pt x="349" y="935"/>
                  </a:lnTo>
                  <a:lnTo>
                    <a:pt x="368" y="931"/>
                  </a:lnTo>
                  <a:lnTo>
                    <a:pt x="387" y="922"/>
                  </a:lnTo>
                  <a:lnTo>
                    <a:pt x="401" y="908"/>
                  </a:lnTo>
                  <a:lnTo>
                    <a:pt x="409" y="890"/>
                  </a:lnTo>
                  <a:lnTo>
                    <a:pt x="413" y="869"/>
                  </a:lnTo>
                  <a:lnTo>
                    <a:pt x="413" y="302"/>
                  </a:lnTo>
                  <a:lnTo>
                    <a:pt x="412" y="292"/>
                  </a:lnTo>
                  <a:lnTo>
                    <a:pt x="412" y="110"/>
                  </a:lnTo>
                  <a:lnTo>
                    <a:pt x="425" y="123"/>
                  </a:lnTo>
                  <a:lnTo>
                    <a:pt x="437" y="138"/>
                  </a:lnTo>
                  <a:lnTo>
                    <a:pt x="450" y="157"/>
                  </a:lnTo>
                  <a:lnTo>
                    <a:pt x="461" y="179"/>
                  </a:lnTo>
                  <a:lnTo>
                    <a:pt x="471" y="206"/>
                  </a:lnTo>
                  <a:lnTo>
                    <a:pt x="478" y="237"/>
                  </a:lnTo>
                  <a:lnTo>
                    <a:pt x="484" y="272"/>
                  </a:lnTo>
                  <a:lnTo>
                    <a:pt x="485" y="315"/>
                  </a:lnTo>
                  <a:lnTo>
                    <a:pt x="485" y="341"/>
                  </a:lnTo>
                  <a:lnTo>
                    <a:pt x="482" y="371"/>
                  </a:lnTo>
                  <a:lnTo>
                    <a:pt x="485" y="389"/>
                  </a:lnTo>
                  <a:lnTo>
                    <a:pt x="495" y="403"/>
                  </a:lnTo>
                  <a:lnTo>
                    <a:pt x="509" y="413"/>
                  </a:lnTo>
                  <a:lnTo>
                    <a:pt x="509" y="441"/>
                  </a:lnTo>
                  <a:lnTo>
                    <a:pt x="488" y="441"/>
                  </a:lnTo>
                  <a:lnTo>
                    <a:pt x="477" y="446"/>
                  </a:lnTo>
                  <a:lnTo>
                    <a:pt x="467" y="454"/>
                  </a:lnTo>
                  <a:lnTo>
                    <a:pt x="464" y="467"/>
                  </a:lnTo>
                  <a:lnTo>
                    <a:pt x="464" y="640"/>
                  </a:lnTo>
                  <a:lnTo>
                    <a:pt x="467" y="653"/>
                  </a:lnTo>
                  <a:lnTo>
                    <a:pt x="477" y="661"/>
                  </a:lnTo>
                  <a:lnTo>
                    <a:pt x="488" y="666"/>
                  </a:lnTo>
                  <a:lnTo>
                    <a:pt x="559" y="666"/>
                  </a:lnTo>
                  <a:lnTo>
                    <a:pt x="571" y="661"/>
                  </a:lnTo>
                  <a:lnTo>
                    <a:pt x="580" y="653"/>
                  </a:lnTo>
                  <a:lnTo>
                    <a:pt x="584" y="640"/>
                  </a:lnTo>
                  <a:lnTo>
                    <a:pt x="584" y="467"/>
                  </a:lnTo>
                  <a:lnTo>
                    <a:pt x="580" y="454"/>
                  </a:lnTo>
                  <a:lnTo>
                    <a:pt x="571" y="446"/>
                  </a:lnTo>
                  <a:lnTo>
                    <a:pt x="559" y="441"/>
                  </a:lnTo>
                  <a:lnTo>
                    <a:pt x="537" y="441"/>
                  </a:lnTo>
                  <a:lnTo>
                    <a:pt x="537" y="415"/>
                  </a:lnTo>
                  <a:lnTo>
                    <a:pt x="552" y="406"/>
                  </a:lnTo>
                  <a:lnTo>
                    <a:pt x="561" y="395"/>
                  </a:lnTo>
                  <a:lnTo>
                    <a:pt x="567" y="379"/>
                  </a:lnTo>
                  <a:lnTo>
                    <a:pt x="568" y="346"/>
                  </a:lnTo>
                  <a:lnTo>
                    <a:pt x="570" y="315"/>
                  </a:lnTo>
                  <a:lnTo>
                    <a:pt x="567" y="264"/>
                  </a:lnTo>
                  <a:lnTo>
                    <a:pt x="561" y="220"/>
                  </a:lnTo>
                  <a:lnTo>
                    <a:pt x="550" y="179"/>
                  </a:lnTo>
                  <a:lnTo>
                    <a:pt x="537" y="144"/>
                  </a:lnTo>
                  <a:lnTo>
                    <a:pt x="522" y="113"/>
                  </a:lnTo>
                  <a:lnTo>
                    <a:pt x="505" y="88"/>
                  </a:lnTo>
                  <a:lnTo>
                    <a:pt x="485" y="65"/>
                  </a:lnTo>
                  <a:lnTo>
                    <a:pt x="464" y="44"/>
                  </a:lnTo>
                  <a:lnTo>
                    <a:pt x="444" y="28"/>
                  </a:lnTo>
                  <a:lnTo>
                    <a:pt x="426" y="17"/>
                  </a:lnTo>
                  <a:lnTo>
                    <a:pt x="411" y="10"/>
                  </a:lnTo>
                  <a:lnTo>
                    <a:pt x="399" y="4"/>
                  </a:lnTo>
                  <a:lnTo>
                    <a:pt x="394" y="3"/>
                  </a:lnTo>
                  <a:lnTo>
                    <a:pt x="388" y="2"/>
                  </a:lnTo>
                  <a:lnTo>
                    <a:pt x="381" y="2"/>
                  </a:lnTo>
                  <a:lnTo>
                    <a:pt x="377" y="0"/>
                  </a:lnTo>
                  <a:lnTo>
                    <a:pt x="371" y="0"/>
                  </a:lnTo>
                  <a:lnTo>
                    <a:pt x="168" y="0"/>
                  </a:lnTo>
                  <a:lnTo>
                    <a:pt x="164" y="0"/>
                  </a:lnTo>
                  <a:lnTo>
                    <a:pt x="158" y="2"/>
                  </a:lnTo>
                  <a:lnTo>
                    <a:pt x="158" y="2"/>
                  </a:lnTo>
                  <a:lnTo>
                    <a:pt x="144" y="3"/>
                  </a:lnTo>
                  <a:lnTo>
                    <a:pt x="133" y="7"/>
                  </a:lnTo>
                  <a:lnTo>
                    <a:pt x="123" y="11"/>
                  </a:lnTo>
                  <a:lnTo>
                    <a:pt x="102" y="27"/>
                  </a:lnTo>
                  <a:lnTo>
                    <a:pt x="82" y="45"/>
                  </a:lnTo>
                  <a:lnTo>
                    <a:pt x="54" y="79"/>
                  </a:lnTo>
                  <a:lnTo>
                    <a:pt x="28" y="116"/>
                  </a:lnTo>
                  <a:lnTo>
                    <a:pt x="10" y="154"/>
                  </a:lnTo>
                  <a:lnTo>
                    <a:pt x="3" y="174"/>
                  </a:lnTo>
                  <a:lnTo>
                    <a:pt x="0" y="196"/>
                  </a:lnTo>
                  <a:lnTo>
                    <a:pt x="0" y="202"/>
                  </a:lnTo>
                  <a:lnTo>
                    <a:pt x="2" y="209"/>
                  </a:lnTo>
                  <a:lnTo>
                    <a:pt x="3" y="216"/>
                  </a:lnTo>
                  <a:lnTo>
                    <a:pt x="9" y="229"/>
                  </a:lnTo>
                  <a:lnTo>
                    <a:pt x="17" y="238"/>
                  </a:lnTo>
                  <a:lnTo>
                    <a:pt x="27" y="247"/>
                  </a:lnTo>
                  <a:close/>
                  <a:moveTo>
                    <a:pt x="250" y="30"/>
                  </a:moveTo>
                  <a:lnTo>
                    <a:pt x="289" y="30"/>
                  </a:lnTo>
                  <a:lnTo>
                    <a:pt x="301" y="69"/>
                  </a:lnTo>
                  <a:lnTo>
                    <a:pt x="298" y="71"/>
                  </a:lnTo>
                  <a:lnTo>
                    <a:pt x="285" y="79"/>
                  </a:lnTo>
                  <a:lnTo>
                    <a:pt x="270" y="82"/>
                  </a:lnTo>
                  <a:lnTo>
                    <a:pt x="255" y="79"/>
                  </a:lnTo>
                  <a:lnTo>
                    <a:pt x="241" y="71"/>
                  </a:lnTo>
                  <a:lnTo>
                    <a:pt x="240" y="69"/>
                  </a:lnTo>
                  <a:lnTo>
                    <a:pt x="250" y="30"/>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5" name="Group 44"/>
          <p:cNvGrpSpPr>
            <a:grpSpLocks noChangeAspect="1"/>
          </p:cNvGrpSpPr>
          <p:nvPr/>
        </p:nvGrpSpPr>
        <p:grpSpPr bwMode="gray">
          <a:xfrm>
            <a:off x="3493420" y="896175"/>
            <a:ext cx="216710" cy="443181"/>
            <a:chOff x="3432175" y="2260601"/>
            <a:chExt cx="176213" cy="360363"/>
          </a:xfrm>
        </p:grpSpPr>
        <p:sp>
          <p:nvSpPr>
            <p:cNvPr id="46" name="Freeform 4719"/>
            <p:cNvSpPr>
              <a:spLocks/>
            </p:cNvSpPr>
            <p:nvPr/>
          </p:nvSpPr>
          <p:spPr bwMode="gray">
            <a:xfrm>
              <a:off x="3432175" y="2333626"/>
              <a:ext cx="176213" cy="287338"/>
            </a:xfrm>
            <a:custGeom>
              <a:avLst/>
              <a:gdLst>
                <a:gd name="T0" fmla="*/ 50 w 221"/>
                <a:gd name="T1" fmla="*/ 0 h 361"/>
                <a:gd name="T2" fmla="*/ 170 w 221"/>
                <a:gd name="T3" fmla="*/ 0 h 361"/>
                <a:gd name="T4" fmla="*/ 173 w 221"/>
                <a:gd name="T5" fmla="*/ 0 h 361"/>
                <a:gd name="T6" fmla="*/ 178 w 221"/>
                <a:gd name="T7" fmla="*/ 2 h 361"/>
                <a:gd name="T8" fmla="*/ 181 w 221"/>
                <a:gd name="T9" fmla="*/ 5 h 361"/>
                <a:gd name="T10" fmla="*/ 184 w 221"/>
                <a:gd name="T11" fmla="*/ 9 h 361"/>
                <a:gd name="T12" fmla="*/ 186 w 221"/>
                <a:gd name="T13" fmla="*/ 14 h 361"/>
                <a:gd name="T14" fmla="*/ 221 w 221"/>
                <a:gd name="T15" fmla="*/ 134 h 361"/>
                <a:gd name="T16" fmla="*/ 221 w 221"/>
                <a:gd name="T17" fmla="*/ 144 h 361"/>
                <a:gd name="T18" fmla="*/ 217 w 221"/>
                <a:gd name="T19" fmla="*/ 152 h 361"/>
                <a:gd name="T20" fmla="*/ 209 w 221"/>
                <a:gd name="T21" fmla="*/ 156 h 361"/>
                <a:gd name="T22" fmla="*/ 200 w 221"/>
                <a:gd name="T23" fmla="*/ 156 h 361"/>
                <a:gd name="T24" fmla="*/ 192 w 221"/>
                <a:gd name="T25" fmla="*/ 152 h 361"/>
                <a:gd name="T26" fmla="*/ 187 w 221"/>
                <a:gd name="T27" fmla="*/ 144 h 361"/>
                <a:gd name="T28" fmla="*/ 157 w 221"/>
                <a:gd name="T29" fmla="*/ 38 h 361"/>
                <a:gd name="T30" fmla="*/ 153 w 221"/>
                <a:gd name="T31" fmla="*/ 38 h 361"/>
                <a:gd name="T32" fmla="*/ 153 w 221"/>
                <a:gd name="T33" fmla="*/ 46 h 361"/>
                <a:gd name="T34" fmla="*/ 206 w 221"/>
                <a:gd name="T35" fmla="*/ 235 h 361"/>
                <a:gd name="T36" fmla="*/ 153 w 221"/>
                <a:gd name="T37" fmla="*/ 235 h 361"/>
                <a:gd name="T38" fmla="*/ 153 w 221"/>
                <a:gd name="T39" fmla="*/ 338 h 361"/>
                <a:gd name="T40" fmla="*/ 150 w 221"/>
                <a:gd name="T41" fmla="*/ 350 h 361"/>
                <a:gd name="T42" fmla="*/ 143 w 221"/>
                <a:gd name="T43" fmla="*/ 358 h 361"/>
                <a:gd name="T44" fmla="*/ 134 w 221"/>
                <a:gd name="T45" fmla="*/ 361 h 361"/>
                <a:gd name="T46" fmla="*/ 123 w 221"/>
                <a:gd name="T47" fmla="*/ 358 h 361"/>
                <a:gd name="T48" fmla="*/ 117 w 221"/>
                <a:gd name="T49" fmla="*/ 350 h 361"/>
                <a:gd name="T50" fmla="*/ 114 w 221"/>
                <a:gd name="T51" fmla="*/ 338 h 361"/>
                <a:gd name="T52" fmla="*/ 114 w 221"/>
                <a:gd name="T53" fmla="*/ 235 h 361"/>
                <a:gd name="T54" fmla="*/ 107 w 221"/>
                <a:gd name="T55" fmla="*/ 235 h 361"/>
                <a:gd name="T56" fmla="*/ 107 w 221"/>
                <a:gd name="T57" fmla="*/ 338 h 361"/>
                <a:gd name="T58" fmla="*/ 104 w 221"/>
                <a:gd name="T59" fmla="*/ 350 h 361"/>
                <a:gd name="T60" fmla="*/ 98 w 221"/>
                <a:gd name="T61" fmla="*/ 358 h 361"/>
                <a:gd name="T62" fmla="*/ 87 w 221"/>
                <a:gd name="T63" fmla="*/ 361 h 361"/>
                <a:gd name="T64" fmla="*/ 78 w 221"/>
                <a:gd name="T65" fmla="*/ 358 h 361"/>
                <a:gd name="T66" fmla="*/ 71 w 221"/>
                <a:gd name="T67" fmla="*/ 350 h 361"/>
                <a:gd name="T68" fmla="*/ 68 w 221"/>
                <a:gd name="T69" fmla="*/ 338 h 361"/>
                <a:gd name="T70" fmla="*/ 68 w 221"/>
                <a:gd name="T71" fmla="*/ 235 h 361"/>
                <a:gd name="T72" fmla="*/ 15 w 221"/>
                <a:gd name="T73" fmla="*/ 235 h 361"/>
                <a:gd name="T74" fmla="*/ 68 w 221"/>
                <a:gd name="T75" fmla="*/ 46 h 361"/>
                <a:gd name="T76" fmla="*/ 68 w 221"/>
                <a:gd name="T77" fmla="*/ 38 h 361"/>
                <a:gd name="T78" fmla="*/ 64 w 221"/>
                <a:gd name="T79" fmla="*/ 38 h 361"/>
                <a:gd name="T80" fmla="*/ 34 w 221"/>
                <a:gd name="T81" fmla="*/ 144 h 361"/>
                <a:gd name="T82" fmla="*/ 29 w 221"/>
                <a:gd name="T83" fmla="*/ 152 h 361"/>
                <a:gd name="T84" fmla="*/ 21 w 221"/>
                <a:gd name="T85" fmla="*/ 156 h 361"/>
                <a:gd name="T86" fmla="*/ 12 w 221"/>
                <a:gd name="T87" fmla="*/ 156 h 361"/>
                <a:gd name="T88" fmla="*/ 4 w 221"/>
                <a:gd name="T89" fmla="*/ 152 h 361"/>
                <a:gd name="T90" fmla="*/ 0 w 221"/>
                <a:gd name="T91" fmla="*/ 144 h 361"/>
                <a:gd name="T92" fmla="*/ 0 w 221"/>
                <a:gd name="T93" fmla="*/ 134 h 361"/>
                <a:gd name="T94" fmla="*/ 34 w 221"/>
                <a:gd name="T95" fmla="*/ 14 h 361"/>
                <a:gd name="T96" fmla="*/ 36 w 221"/>
                <a:gd name="T97" fmla="*/ 9 h 361"/>
                <a:gd name="T98" fmla="*/ 39 w 221"/>
                <a:gd name="T99" fmla="*/ 5 h 361"/>
                <a:gd name="T100" fmla="*/ 43 w 221"/>
                <a:gd name="T101" fmla="*/ 2 h 361"/>
                <a:gd name="T102" fmla="*/ 48 w 221"/>
                <a:gd name="T103" fmla="*/ 0 h 361"/>
                <a:gd name="T104" fmla="*/ 50 w 221"/>
                <a:gd name="T105"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1" h="361">
                  <a:moveTo>
                    <a:pt x="50" y="0"/>
                  </a:moveTo>
                  <a:lnTo>
                    <a:pt x="170" y="0"/>
                  </a:lnTo>
                  <a:lnTo>
                    <a:pt x="173" y="0"/>
                  </a:lnTo>
                  <a:lnTo>
                    <a:pt x="178" y="2"/>
                  </a:lnTo>
                  <a:lnTo>
                    <a:pt x="181" y="5"/>
                  </a:lnTo>
                  <a:lnTo>
                    <a:pt x="184" y="9"/>
                  </a:lnTo>
                  <a:lnTo>
                    <a:pt x="186" y="14"/>
                  </a:lnTo>
                  <a:lnTo>
                    <a:pt x="221" y="134"/>
                  </a:lnTo>
                  <a:lnTo>
                    <a:pt x="221" y="144"/>
                  </a:lnTo>
                  <a:lnTo>
                    <a:pt x="217" y="152"/>
                  </a:lnTo>
                  <a:lnTo>
                    <a:pt x="209" y="156"/>
                  </a:lnTo>
                  <a:lnTo>
                    <a:pt x="200" y="156"/>
                  </a:lnTo>
                  <a:lnTo>
                    <a:pt x="192" y="152"/>
                  </a:lnTo>
                  <a:lnTo>
                    <a:pt x="187" y="144"/>
                  </a:lnTo>
                  <a:lnTo>
                    <a:pt x="157" y="38"/>
                  </a:lnTo>
                  <a:lnTo>
                    <a:pt x="153" y="38"/>
                  </a:lnTo>
                  <a:lnTo>
                    <a:pt x="153" y="46"/>
                  </a:lnTo>
                  <a:lnTo>
                    <a:pt x="206" y="235"/>
                  </a:lnTo>
                  <a:lnTo>
                    <a:pt x="153" y="235"/>
                  </a:lnTo>
                  <a:lnTo>
                    <a:pt x="153" y="338"/>
                  </a:lnTo>
                  <a:lnTo>
                    <a:pt x="150" y="350"/>
                  </a:lnTo>
                  <a:lnTo>
                    <a:pt x="143" y="358"/>
                  </a:lnTo>
                  <a:lnTo>
                    <a:pt x="134" y="361"/>
                  </a:lnTo>
                  <a:lnTo>
                    <a:pt x="123" y="358"/>
                  </a:lnTo>
                  <a:lnTo>
                    <a:pt x="117" y="350"/>
                  </a:lnTo>
                  <a:lnTo>
                    <a:pt x="114" y="338"/>
                  </a:lnTo>
                  <a:lnTo>
                    <a:pt x="114" y="235"/>
                  </a:lnTo>
                  <a:lnTo>
                    <a:pt x="107" y="235"/>
                  </a:lnTo>
                  <a:lnTo>
                    <a:pt x="107" y="338"/>
                  </a:lnTo>
                  <a:lnTo>
                    <a:pt x="104" y="350"/>
                  </a:lnTo>
                  <a:lnTo>
                    <a:pt x="98" y="358"/>
                  </a:lnTo>
                  <a:lnTo>
                    <a:pt x="87" y="361"/>
                  </a:lnTo>
                  <a:lnTo>
                    <a:pt x="78" y="358"/>
                  </a:lnTo>
                  <a:lnTo>
                    <a:pt x="71" y="350"/>
                  </a:lnTo>
                  <a:lnTo>
                    <a:pt x="68" y="338"/>
                  </a:lnTo>
                  <a:lnTo>
                    <a:pt x="68" y="235"/>
                  </a:lnTo>
                  <a:lnTo>
                    <a:pt x="15" y="235"/>
                  </a:lnTo>
                  <a:lnTo>
                    <a:pt x="68" y="46"/>
                  </a:lnTo>
                  <a:lnTo>
                    <a:pt x="68" y="38"/>
                  </a:lnTo>
                  <a:lnTo>
                    <a:pt x="64" y="38"/>
                  </a:lnTo>
                  <a:lnTo>
                    <a:pt x="34" y="144"/>
                  </a:lnTo>
                  <a:lnTo>
                    <a:pt x="29" y="152"/>
                  </a:lnTo>
                  <a:lnTo>
                    <a:pt x="21" y="156"/>
                  </a:lnTo>
                  <a:lnTo>
                    <a:pt x="12" y="156"/>
                  </a:lnTo>
                  <a:lnTo>
                    <a:pt x="4" y="152"/>
                  </a:lnTo>
                  <a:lnTo>
                    <a:pt x="0" y="144"/>
                  </a:lnTo>
                  <a:lnTo>
                    <a:pt x="0" y="134"/>
                  </a:lnTo>
                  <a:lnTo>
                    <a:pt x="34" y="14"/>
                  </a:lnTo>
                  <a:lnTo>
                    <a:pt x="36" y="9"/>
                  </a:lnTo>
                  <a:lnTo>
                    <a:pt x="39" y="5"/>
                  </a:lnTo>
                  <a:lnTo>
                    <a:pt x="43" y="2"/>
                  </a:lnTo>
                  <a:lnTo>
                    <a:pt x="48" y="0"/>
                  </a:lnTo>
                  <a:lnTo>
                    <a:pt x="50" y="0"/>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4720"/>
            <p:cNvSpPr>
              <a:spLocks/>
            </p:cNvSpPr>
            <p:nvPr/>
          </p:nvSpPr>
          <p:spPr bwMode="gray">
            <a:xfrm>
              <a:off x="3487738" y="2260601"/>
              <a:ext cx="63500" cy="63500"/>
            </a:xfrm>
            <a:custGeom>
              <a:avLst/>
              <a:gdLst>
                <a:gd name="T0" fmla="*/ 39 w 79"/>
                <a:gd name="T1" fmla="*/ 0 h 80"/>
                <a:gd name="T2" fmla="*/ 52 w 79"/>
                <a:gd name="T3" fmla="*/ 2 h 80"/>
                <a:gd name="T4" fmla="*/ 63 w 79"/>
                <a:gd name="T5" fmla="*/ 8 h 80"/>
                <a:gd name="T6" fmla="*/ 72 w 79"/>
                <a:gd name="T7" fmla="*/ 16 h 80"/>
                <a:gd name="T8" fmla="*/ 77 w 79"/>
                <a:gd name="T9" fmla="*/ 27 h 80"/>
                <a:gd name="T10" fmla="*/ 79 w 79"/>
                <a:gd name="T11" fmla="*/ 40 h 80"/>
                <a:gd name="T12" fmla="*/ 77 w 79"/>
                <a:gd name="T13" fmla="*/ 53 h 80"/>
                <a:gd name="T14" fmla="*/ 72 w 79"/>
                <a:gd name="T15" fmla="*/ 63 h 80"/>
                <a:gd name="T16" fmla="*/ 63 w 79"/>
                <a:gd name="T17" fmla="*/ 73 h 80"/>
                <a:gd name="T18" fmla="*/ 52 w 79"/>
                <a:gd name="T19" fmla="*/ 78 h 80"/>
                <a:gd name="T20" fmla="*/ 39 w 79"/>
                <a:gd name="T21" fmla="*/ 80 h 80"/>
                <a:gd name="T22" fmla="*/ 27 w 79"/>
                <a:gd name="T23" fmla="*/ 78 h 80"/>
                <a:gd name="T24" fmla="*/ 15 w 79"/>
                <a:gd name="T25" fmla="*/ 73 h 80"/>
                <a:gd name="T26" fmla="*/ 7 w 79"/>
                <a:gd name="T27" fmla="*/ 63 h 80"/>
                <a:gd name="T28" fmla="*/ 1 w 79"/>
                <a:gd name="T29" fmla="*/ 53 h 80"/>
                <a:gd name="T30" fmla="*/ 0 w 79"/>
                <a:gd name="T31" fmla="*/ 40 h 80"/>
                <a:gd name="T32" fmla="*/ 1 w 79"/>
                <a:gd name="T33" fmla="*/ 27 h 80"/>
                <a:gd name="T34" fmla="*/ 7 w 79"/>
                <a:gd name="T35" fmla="*/ 16 h 80"/>
                <a:gd name="T36" fmla="*/ 15 w 79"/>
                <a:gd name="T37" fmla="*/ 8 h 80"/>
                <a:gd name="T38" fmla="*/ 27 w 79"/>
                <a:gd name="T39" fmla="*/ 2 h 80"/>
                <a:gd name="T40" fmla="*/ 39 w 79"/>
                <a:gd name="T4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80">
                  <a:moveTo>
                    <a:pt x="39" y="0"/>
                  </a:moveTo>
                  <a:lnTo>
                    <a:pt x="52" y="2"/>
                  </a:lnTo>
                  <a:lnTo>
                    <a:pt x="63" y="8"/>
                  </a:lnTo>
                  <a:lnTo>
                    <a:pt x="72" y="16"/>
                  </a:lnTo>
                  <a:lnTo>
                    <a:pt x="77" y="27"/>
                  </a:lnTo>
                  <a:lnTo>
                    <a:pt x="79" y="40"/>
                  </a:lnTo>
                  <a:lnTo>
                    <a:pt x="77" y="53"/>
                  </a:lnTo>
                  <a:lnTo>
                    <a:pt x="72" y="63"/>
                  </a:lnTo>
                  <a:lnTo>
                    <a:pt x="63" y="73"/>
                  </a:lnTo>
                  <a:lnTo>
                    <a:pt x="52" y="78"/>
                  </a:lnTo>
                  <a:lnTo>
                    <a:pt x="39" y="80"/>
                  </a:lnTo>
                  <a:lnTo>
                    <a:pt x="27" y="78"/>
                  </a:lnTo>
                  <a:lnTo>
                    <a:pt x="15" y="73"/>
                  </a:lnTo>
                  <a:lnTo>
                    <a:pt x="7" y="63"/>
                  </a:lnTo>
                  <a:lnTo>
                    <a:pt x="1" y="53"/>
                  </a:lnTo>
                  <a:lnTo>
                    <a:pt x="0" y="40"/>
                  </a:lnTo>
                  <a:lnTo>
                    <a:pt x="1" y="27"/>
                  </a:lnTo>
                  <a:lnTo>
                    <a:pt x="7" y="16"/>
                  </a:lnTo>
                  <a:lnTo>
                    <a:pt x="15" y="8"/>
                  </a:lnTo>
                  <a:lnTo>
                    <a:pt x="27" y="2"/>
                  </a:lnTo>
                  <a:lnTo>
                    <a:pt x="39" y="0"/>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8" name="Group 47"/>
          <p:cNvGrpSpPr>
            <a:grpSpLocks noChangeAspect="1"/>
          </p:cNvGrpSpPr>
          <p:nvPr/>
        </p:nvGrpSpPr>
        <p:grpSpPr bwMode="gray">
          <a:xfrm>
            <a:off x="3246355" y="876651"/>
            <a:ext cx="156187" cy="462705"/>
            <a:chOff x="1363663" y="2244726"/>
            <a:chExt cx="127000" cy="376238"/>
          </a:xfrm>
        </p:grpSpPr>
        <p:sp>
          <p:nvSpPr>
            <p:cNvPr id="49" name="Freeform 4739"/>
            <p:cNvSpPr>
              <a:spLocks/>
            </p:cNvSpPr>
            <p:nvPr/>
          </p:nvSpPr>
          <p:spPr bwMode="gray">
            <a:xfrm>
              <a:off x="1363663" y="2317751"/>
              <a:ext cx="127000" cy="303213"/>
            </a:xfrm>
            <a:custGeom>
              <a:avLst/>
              <a:gdLst>
                <a:gd name="T0" fmla="*/ 17 w 162"/>
                <a:gd name="T1" fmla="*/ 0 h 381"/>
                <a:gd name="T2" fmla="*/ 18 w 162"/>
                <a:gd name="T3" fmla="*/ 0 h 381"/>
                <a:gd name="T4" fmla="*/ 18 w 162"/>
                <a:gd name="T5" fmla="*/ 0 h 381"/>
                <a:gd name="T6" fmla="*/ 144 w 162"/>
                <a:gd name="T7" fmla="*/ 0 h 381"/>
                <a:gd name="T8" fmla="*/ 144 w 162"/>
                <a:gd name="T9" fmla="*/ 0 h 381"/>
                <a:gd name="T10" fmla="*/ 145 w 162"/>
                <a:gd name="T11" fmla="*/ 0 h 381"/>
                <a:gd name="T12" fmla="*/ 154 w 162"/>
                <a:gd name="T13" fmla="*/ 3 h 381"/>
                <a:gd name="T14" fmla="*/ 160 w 162"/>
                <a:gd name="T15" fmla="*/ 10 h 381"/>
                <a:gd name="T16" fmla="*/ 162 w 162"/>
                <a:gd name="T17" fmla="*/ 20 h 381"/>
                <a:gd name="T18" fmla="*/ 162 w 162"/>
                <a:gd name="T19" fmla="*/ 162 h 381"/>
                <a:gd name="T20" fmla="*/ 160 w 162"/>
                <a:gd name="T21" fmla="*/ 171 h 381"/>
                <a:gd name="T22" fmla="*/ 154 w 162"/>
                <a:gd name="T23" fmla="*/ 178 h 381"/>
                <a:gd name="T24" fmla="*/ 145 w 162"/>
                <a:gd name="T25" fmla="*/ 181 h 381"/>
                <a:gd name="T26" fmla="*/ 136 w 162"/>
                <a:gd name="T27" fmla="*/ 178 h 381"/>
                <a:gd name="T28" fmla="*/ 130 w 162"/>
                <a:gd name="T29" fmla="*/ 171 h 381"/>
                <a:gd name="T30" fmla="*/ 128 w 162"/>
                <a:gd name="T31" fmla="*/ 162 h 381"/>
                <a:gd name="T32" fmla="*/ 128 w 162"/>
                <a:gd name="T33" fmla="*/ 41 h 381"/>
                <a:gd name="T34" fmla="*/ 124 w 162"/>
                <a:gd name="T35" fmla="*/ 41 h 381"/>
                <a:gd name="T36" fmla="*/ 124 w 162"/>
                <a:gd name="T37" fmla="*/ 358 h 381"/>
                <a:gd name="T38" fmla="*/ 121 w 162"/>
                <a:gd name="T39" fmla="*/ 370 h 381"/>
                <a:gd name="T40" fmla="*/ 113 w 162"/>
                <a:gd name="T41" fmla="*/ 378 h 381"/>
                <a:gd name="T42" fmla="*/ 104 w 162"/>
                <a:gd name="T43" fmla="*/ 381 h 381"/>
                <a:gd name="T44" fmla="*/ 94 w 162"/>
                <a:gd name="T45" fmla="*/ 378 h 381"/>
                <a:gd name="T46" fmla="*/ 87 w 162"/>
                <a:gd name="T47" fmla="*/ 370 h 381"/>
                <a:gd name="T48" fmla="*/ 84 w 162"/>
                <a:gd name="T49" fmla="*/ 358 h 381"/>
                <a:gd name="T50" fmla="*/ 84 w 162"/>
                <a:gd name="T51" fmla="*/ 198 h 381"/>
                <a:gd name="T52" fmla="*/ 77 w 162"/>
                <a:gd name="T53" fmla="*/ 198 h 381"/>
                <a:gd name="T54" fmla="*/ 77 w 162"/>
                <a:gd name="T55" fmla="*/ 358 h 381"/>
                <a:gd name="T56" fmla="*/ 75 w 162"/>
                <a:gd name="T57" fmla="*/ 370 h 381"/>
                <a:gd name="T58" fmla="*/ 68 w 162"/>
                <a:gd name="T59" fmla="*/ 378 h 381"/>
                <a:gd name="T60" fmla="*/ 58 w 162"/>
                <a:gd name="T61" fmla="*/ 381 h 381"/>
                <a:gd name="T62" fmla="*/ 49 w 162"/>
                <a:gd name="T63" fmla="*/ 378 h 381"/>
                <a:gd name="T64" fmla="*/ 41 w 162"/>
                <a:gd name="T65" fmla="*/ 370 h 381"/>
                <a:gd name="T66" fmla="*/ 38 w 162"/>
                <a:gd name="T67" fmla="*/ 358 h 381"/>
                <a:gd name="T68" fmla="*/ 38 w 162"/>
                <a:gd name="T69" fmla="*/ 41 h 381"/>
                <a:gd name="T70" fmla="*/ 33 w 162"/>
                <a:gd name="T71" fmla="*/ 41 h 381"/>
                <a:gd name="T72" fmla="*/ 33 w 162"/>
                <a:gd name="T73" fmla="*/ 162 h 381"/>
                <a:gd name="T74" fmla="*/ 31 w 162"/>
                <a:gd name="T75" fmla="*/ 171 h 381"/>
                <a:gd name="T76" fmla="*/ 25 w 162"/>
                <a:gd name="T77" fmla="*/ 178 h 381"/>
                <a:gd name="T78" fmla="*/ 17 w 162"/>
                <a:gd name="T79" fmla="*/ 181 h 381"/>
                <a:gd name="T80" fmla="*/ 8 w 162"/>
                <a:gd name="T81" fmla="*/ 178 h 381"/>
                <a:gd name="T82" fmla="*/ 2 w 162"/>
                <a:gd name="T83" fmla="*/ 171 h 381"/>
                <a:gd name="T84" fmla="*/ 0 w 162"/>
                <a:gd name="T85" fmla="*/ 162 h 381"/>
                <a:gd name="T86" fmla="*/ 0 w 162"/>
                <a:gd name="T87" fmla="*/ 20 h 381"/>
                <a:gd name="T88" fmla="*/ 2 w 162"/>
                <a:gd name="T89" fmla="*/ 10 h 381"/>
                <a:gd name="T90" fmla="*/ 8 w 162"/>
                <a:gd name="T91" fmla="*/ 3 h 381"/>
                <a:gd name="T92" fmla="*/ 17 w 162"/>
                <a:gd name="T93" fmla="*/ 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2" h="381">
                  <a:moveTo>
                    <a:pt x="17" y="0"/>
                  </a:moveTo>
                  <a:lnTo>
                    <a:pt x="18" y="0"/>
                  </a:lnTo>
                  <a:lnTo>
                    <a:pt x="18" y="0"/>
                  </a:lnTo>
                  <a:lnTo>
                    <a:pt x="144" y="0"/>
                  </a:lnTo>
                  <a:lnTo>
                    <a:pt x="144" y="0"/>
                  </a:lnTo>
                  <a:lnTo>
                    <a:pt x="145" y="0"/>
                  </a:lnTo>
                  <a:lnTo>
                    <a:pt x="154" y="3"/>
                  </a:lnTo>
                  <a:lnTo>
                    <a:pt x="160" y="10"/>
                  </a:lnTo>
                  <a:lnTo>
                    <a:pt x="162" y="20"/>
                  </a:lnTo>
                  <a:lnTo>
                    <a:pt x="162" y="162"/>
                  </a:lnTo>
                  <a:lnTo>
                    <a:pt x="160" y="171"/>
                  </a:lnTo>
                  <a:lnTo>
                    <a:pt x="154" y="178"/>
                  </a:lnTo>
                  <a:lnTo>
                    <a:pt x="145" y="181"/>
                  </a:lnTo>
                  <a:lnTo>
                    <a:pt x="136" y="178"/>
                  </a:lnTo>
                  <a:lnTo>
                    <a:pt x="130" y="171"/>
                  </a:lnTo>
                  <a:lnTo>
                    <a:pt x="128" y="162"/>
                  </a:lnTo>
                  <a:lnTo>
                    <a:pt x="128" y="41"/>
                  </a:lnTo>
                  <a:lnTo>
                    <a:pt x="124" y="41"/>
                  </a:lnTo>
                  <a:lnTo>
                    <a:pt x="124" y="358"/>
                  </a:lnTo>
                  <a:lnTo>
                    <a:pt x="121" y="370"/>
                  </a:lnTo>
                  <a:lnTo>
                    <a:pt x="113" y="378"/>
                  </a:lnTo>
                  <a:lnTo>
                    <a:pt x="104" y="381"/>
                  </a:lnTo>
                  <a:lnTo>
                    <a:pt x="94" y="378"/>
                  </a:lnTo>
                  <a:lnTo>
                    <a:pt x="87" y="370"/>
                  </a:lnTo>
                  <a:lnTo>
                    <a:pt x="84" y="358"/>
                  </a:lnTo>
                  <a:lnTo>
                    <a:pt x="84" y="198"/>
                  </a:lnTo>
                  <a:lnTo>
                    <a:pt x="77" y="198"/>
                  </a:lnTo>
                  <a:lnTo>
                    <a:pt x="77" y="358"/>
                  </a:lnTo>
                  <a:lnTo>
                    <a:pt x="75" y="370"/>
                  </a:lnTo>
                  <a:lnTo>
                    <a:pt x="68" y="378"/>
                  </a:lnTo>
                  <a:lnTo>
                    <a:pt x="58" y="381"/>
                  </a:lnTo>
                  <a:lnTo>
                    <a:pt x="49" y="378"/>
                  </a:lnTo>
                  <a:lnTo>
                    <a:pt x="41" y="370"/>
                  </a:lnTo>
                  <a:lnTo>
                    <a:pt x="38" y="358"/>
                  </a:lnTo>
                  <a:lnTo>
                    <a:pt x="38" y="41"/>
                  </a:lnTo>
                  <a:lnTo>
                    <a:pt x="33" y="41"/>
                  </a:lnTo>
                  <a:lnTo>
                    <a:pt x="33" y="162"/>
                  </a:lnTo>
                  <a:lnTo>
                    <a:pt x="31" y="171"/>
                  </a:lnTo>
                  <a:lnTo>
                    <a:pt x="25" y="178"/>
                  </a:lnTo>
                  <a:lnTo>
                    <a:pt x="17" y="181"/>
                  </a:lnTo>
                  <a:lnTo>
                    <a:pt x="8" y="178"/>
                  </a:lnTo>
                  <a:lnTo>
                    <a:pt x="2" y="171"/>
                  </a:lnTo>
                  <a:lnTo>
                    <a:pt x="0" y="162"/>
                  </a:lnTo>
                  <a:lnTo>
                    <a:pt x="0" y="20"/>
                  </a:lnTo>
                  <a:lnTo>
                    <a:pt x="2" y="10"/>
                  </a:lnTo>
                  <a:lnTo>
                    <a:pt x="8" y="3"/>
                  </a:lnTo>
                  <a:lnTo>
                    <a:pt x="17" y="0"/>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4740"/>
            <p:cNvSpPr>
              <a:spLocks/>
            </p:cNvSpPr>
            <p:nvPr/>
          </p:nvSpPr>
          <p:spPr bwMode="gray">
            <a:xfrm>
              <a:off x="1395413" y="2244726"/>
              <a:ext cx="63500" cy="65088"/>
            </a:xfrm>
            <a:custGeom>
              <a:avLst/>
              <a:gdLst>
                <a:gd name="T0" fmla="*/ 40 w 81"/>
                <a:gd name="T1" fmla="*/ 0 h 80"/>
                <a:gd name="T2" fmla="*/ 54 w 81"/>
                <a:gd name="T3" fmla="*/ 2 h 80"/>
                <a:gd name="T4" fmla="*/ 64 w 81"/>
                <a:gd name="T5" fmla="*/ 8 h 80"/>
                <a:gd name="T6" fmla="*/ 73 w 81"/>
                <a:gd name="T7" fmla="*/ 16 h 80"/>
                <a:gd name="T8" fmla="*/ 79 w 81"/>
                <a:gd name="T9" fmla="*/ 28 h 80"/>
                <a:gd name="T10" fmla="*/ 81 w 81"/>
                <a:gd name="T11" fmla="*/ 40 h 80"/>
                <a:gd name="T12" fmla="*/ 79 w 81"/>
                <a:gd name="T13" fmla="*/ 54 h 80"/>
                <a:gd name="T14" fmla="*/ 73 w 81"/>
                <a:gd name="T15" fmla="*/ 64 h 80"/>
                <a:gd name="T16" fmla="*/ 64 w 81"/>
                <a:gd name="T17" fmla="*/ 73 h 80"/>
                <a:gd name="T18" fmla="*/ 54 w 81"/>
                <a:gd name="T19" fmla="*/ 78 h 80"/>
                <a:gd name="T20" fmla="*/ 40 w 81"/>
                <a:gd name="T21" fmla="*/ 80 h 80"/>
                <a:gd name="T22" fmla="*/ 28 w 81"/>
                <a:gd name="T23" fmla="*/ 78 h 80"/>
                <a:gd name="T24" fmla="*/ 17 w 81"/>
                <a:gd name="T25" fmla="*/ 73 h 80"/>
                <a:gd name="T26" fmla="*/ 9 w 81"/>
                <a:gd name="T27" fmla="*/ 64 h 80"/>
                <a:gd name="T28" fmla="*/ 2 w 81"/>
                <a:gd name="T29" fmla="*/ 54 h 80"/>
                <a:gd name="T30" fmla="*/ 0 w 81"/>
                <a:gd name="T31" fmla="*/ 40 h 80"/>
                <a:gd name="T32" fmla="*/ 2 w 81"/>
                <a:gd name="T33" fmla="*/ 28 h 80"/>
                <a:gd name="T34" fmla="*/ 9 w 81"/>
                <a:gd name="T35" fmla="*/ 16 h 80"/>
                <a:gd name="T36" fmla="*/ 17 w 81"/>
                <a:gd name="T37" fmla="*/ 8 h 80"/>
                <a:gd name="T38" fmla="*/ 28 w 81"/>
                <a:gd name="T39" fmla="*/ 2 h 80"/>
                <a:gd name="T40" fmla="*/ 40 w 81"/>
                <a:gd name="T4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80">
                  <a:moveTo>
                    <a:pt x="40" y="0"/>
                  </a:moveTo>
                  <a:lnTo>
                    <a:pt x="54" y="2"/>
                  </a:lnTo>
                  <a:lnTo>
                    <a:pt x="64" y="8"/>
                  </a:lnTo>
                  <a:lnTo>
                    <a:pt x="73" y="16"/>
                  </a:lnTo>
                  <a:lnTo>
                    <a:pt x="79" y="28"/>
                  </a:lnTo>
                  <a:lnTo>
                    <a:pt x="81" y="40"/>
                  </a:lnTo>
                  <a:lnTo>
                    <a:pt x="79" y="54"/>
                  </a:lnTo>
                  <a:lnTo>
                    <a:pt x="73" y="64"/>
                  </a:lnTo>
                  <a:lnTo>
                    <a:pt x="64" y="73"/>
                  </a:lnTo>
                  <a:lnTo>
                    <a:pt x="54" y="78"/>
                  </a:lnTo>
                  <a:lnTo>
                    <a:pt x="40" y="80"/>
                  </a:lnTo>
                  <a:lnTo>
                    <a:pt x="28" y="78"/>
                  </a:lnTo>
                  <a:lnTo>
                    <a:pt x="17" y="73"/>
                  </a:lnTo>
                  <a:lnTo>
                    <a:pt x="9" y="64"/>
                  </a:lnTo>
                  <a:lnTo>
                    <a:pt x="2" y="54"/>
                  </a:lnTo>
                  <a:lnTo>
                    <a:pt x="0" y="40"/>
                  </a:lnTo>
                  <a:lnTo>
                    <a:pt x="2" y="28"/>
                  </a:lnTo>
                  <a:lnTo>
                    <a:pt x="9" y="16"/>
                  </a:lnTo>
                  <a:lnTo>
                    <a:pt x="17" y="8"/>
                  </a:lnTo>
                  <a:lnTo>
                    <a:pt x="28" y="2"/>
                  </a:lnTo>
                  <a:lnTo>
                    <a:pt x="40" y="0"/>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3" name="Group 52"/>
          <p:cNvGrpSpPr>
            <a:grpSpLocks noChangeAspect="1"/>
          </p:cNvGrpSpPr>
          <p:nvPr/>
        </p:nvGrpSpPr>
        <p:grpSpPr bwMode="gray">
          <a:xfrm>
            <a:off x="7487094" y="233189"/>
            <a:ext cx="419753" cy="259660"/>
            <a:chOff x="2797175" y="4067176"/>
            <a:chExt cx="341313" cy="211137"/>
          </a:xfrm>
        </p:grpSpPr>
        <p:sp>
          <p:nvSpPr>
            <p:cNvPr id="54" name="Freeform 4665"/>
            <p:cNvSpPr>
              <a:spLocks/>
            </p:cNvSpPr>
            <p:nvPr/>
          </p:nvSpPr>
          <p:spPr bwMode="gray">
            <a:xfrm>
              <a:off x="2797175" y="4084638"/>
              <a:ext cx="166688" cy="193675"/>
            </a:xfrm>
            <a:custGeom>
              <a:avLst/>
              <a:gdLst>
                <a:gd name="T0" fmla="*/ 15 w 209"/>
                <a:gd name="T1" fmla="*/ 0 h 245"/>
                <a:gd name="T2" fmla="*/ 20 w 209"/>
                <a:gd name="T3" fmla="*/ 1 h 245"/>
                <a:gd name="T4" fmla="*/ 76 w 209"/>
                <a:gd name="T5" fmla="*/ 42 h 245"/>
                <a:gd name="T6" fmla="*/ 134 w 209"/>
                <a:gd name="T7" fmla="*/ 42 h 245"/>
                <a:gd name="T8" fmla="*/ 190 w 209"/>
                <a:gd name="T9" fmla="*/ 1 h 245"/>
                <a:gd name="T10" fmla="*/ 195 w 209"/>
                <a:gd name="T11" fmla="*/ 0 h 245"/>
                <a:gd name="T12" fmla="*/ 201 w 209"/>
                <a:gd name="T13" fmla="*/ 1 h 245"/>
                <a:gd name="T14" fmla="*/ 206 w 209"/>
                <a:gd name="T15" fmla="*/ 5 h 245"/>
                <a:gd name="T16" fmla="*/ 209 w 209"/>
                <a:gd name="T17" fmla="*/ 13 h 245"/>
                <a:gd name="T18" fmla="*/ 208 w 209"/>
                <a:gd name="T19" fmla="*/ 19 h 245"/>
                <a:gd name="T20" fmla="*/ 205 w 209"/>
                <a:gd name="T21" fmla="*/ 23 h 245"/>
                <a:gd name="T22" fmla="*/ 142 w 209"/>
                <a:gd name="T23" fmla="*/ 69 h 245"/>
                <a:gd name="T24" fmla="*/ 141 w 209"/>
                <a:gd name="T25" fmla="*/ 70 h 245"/>
                <a:gd name="T26" fmla="*/ 141 w 209"/>
                <a:gd name="T27" fmla="*/ 227 h 245"/>
                <a:gd name="T28" fmla="*/ 139 w 209"/>
                <a:gd name="T29" fmla="*/ 236 h 245"/>
                <a:gd name="T30" fmla="*/ 133 w 209"/>
                <a:gd name="T31" fmla="*/ 243 h 245"/>
                <a:gd name="T32" fmla="*/ 126 w 209"/>
                <a:gd name="T33" fmla="*/ 245 h 245"/>
                <a:gd name="T34" fmla="*/ 118 w 209"/>
                <a:gd name="T35" fmla="*/ 243 h 245"/>
                <a:gd name="T36" fmla="*/ 113 w 209"/>
                <a:gd name="T37" fmla="*/ 236 h 245"/>
                <a:gd name="T38" fmla="*/ 110 w 209"/>
                <a:gd name="T39" fmla="*/ 227 h 245"/>
                <a:gd name="T40" fmla="*/ 110 w 209"/>
                <a:gd name="T41" fmla="*/ 147 h 245"/>
                <a:gd name="T42" fmla="*/ 99 w 209"/>
                <a:gd name="T43" fmla="*/ 147 h 245"/>
                <a:gd name="T44" fmla="*/ 99 w 209"/>
                <a:gd name="T45" fmla="*/ 227 h 245"/>
                <a:gd name="T46" fmla="*/ 97 w 209"/>
                <a:gd name="T47" fmla="*/ 236 h 245"/>
                <a:gd name="T48" fmla="*/ 92 w 209"/>
                <a:gd name="T49" fmla="*/ 243 h 245"/>
                <a:gd name="T50" fmla="*/ 84 w 209"/>
                <a:gd name="T51" fmla="*/ 245 h 245"/>
                <a:gd name="T52" fmla="*/ 76 w 209"/>
                <a:gd name="T53" fmla="*/ 243 h 245"/>
                <a:gd name="T54" fmla="*/ 71 w 209"/>
                <a:gd name="T55" fmla="*/ 236 h 245"/>
                <a:gd name="T56" fmla="*/ 69 w 209"/>
                <a:gd name="T57" fmla="*/ 227 h 245"/>
                <a:gd name="T58" fmla="*/ 69 w 209"/>
                <a:gd name="T59" fmla="*/ 70 h 245"/>
                <a:gd name="T60" fmla="*/ 67 w 209"/>
                <a:gd name="T61" fmla="*/ 69 h 245"/>
                <a:gd name="T62" fmla="*/ 4 w 209"/>
                <a:gd name="T63" fmla="*/ 23 h 245"/>
                <a:gd name="T64" fmla="*/ 1 w 209"/>
                <a:gd name="T65" fmla="*/ 19 h 245"/>
                <a:gd name="T66" fmla="*/ 0 w 209"/>
                <a:gd name="T67" fmla="*/ 13 h 245"/>
                <a:gd name="T68" fmla="*/ 3 w 209"/>
                <a:gd name="T69" fmla="*/ 5 h 245"/>
                <a:gd name="T70" fmla="*/ 8 w 209"/>
                <a:gd name="T71" fmla="*/ 1 h 245"/>
                <a:gd name="T72" fmla="*/ 15 w 209"/>
                <a:gd name="T7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9" h="245">
                  <a:moveTo>
                    <a:pt x="15" y="0"/>
                  </a:moveTo>
                  <a:lnTo>
                    <a:pt x="20" y="1"/>
                  </a:lnTo>
                  <a:lnTo>
                    <a:pt x="76" y="42"/>
                  </a:lnTo>
                  <a:lnTo>
                    <a:pt x="134" y="42"/>
                  </a:lnTo>
                  <a:lnTo>
                    <a:pt x="190" y="1"/>
                  </a:lnTo>
                  <a:lnTo>
                    <a:pt x="195" y="0"/>
                  </a:lnTo>
                  <a:lnTo>
                    <a:pt x="201" y="1"/>
                  </a:lnTo>
                  <a:lnTo>
                    <a:pt x="206" y="5"/>
                  </a:lnTo>
                  <a:lnTo>
                    <a:pt x="209" y="13"/>
                  </a:lnTo>
                  <a:lnTo>
                    <a:pt x="208" y="19"/>
                  </a:lnTo>
                  <a:lnTo>
                    <a:pt x="205" y="23"/>
                  </a:lnTo>
                  <a:lnTo>
                    <a:pt x="142" y="69"/>
                  </a:lnTo>
                  <a:lnTo>
                    <a:pt x="141" y="70"/>
                  </a:lnTo>
                  <a:lnTo>
                    <a:pt x="141" y="227"/>
                  </a:lnTo>
                  <a:lnTo>
                    <a:pt x="139" y="236"/>
                  </a:lnTo>
                  <a:lnTo>
                    <a:pt x="133" y="243"/>
                  </a:lnTo>
                  <a:lnTo>
                    <a:pt x="126" y="245"/>
                  </a:lnTo>
                  <a:lnTo>
                    <a:pt x="118" y="243"/>
                  </a:lnTo>
                  <a:lnTo>
                    <a:pt x="113" y="236"/>
                  </a:lnTo>
                  <a:lnTo>
                    <a:pt x="110" y="227"/>
                  </a:lnTo>
                  <a:lnTo>
                    <a:pt x="110" y="147"/>
                  </a:lnTo>
                  <a:lnTo>
                    <a:pt x="99" y="147"/>
                  </a:lnTo>
                  <a:lnTo>
                    <a:pt x="99" y="227"/>
                  </a:lnTo>
                  <a:lnTo>
                    <a:pt x="97" y="236"/>
                  </a:lnTo>
                  <a:lnTo>
                    <a:pt x="92" y="243"/>
                  </a:lnTo>
                  <a:lnTo>
                    <a:pt x="84" y="245"/>
                  </a:lnTo>
                  <a:lnTo>
                    <a:pt x="76" y="243"/>
                  </a:lnTo>
                  <a:lnTo>
                    <a:pt x="71" y="236"/>
                  </a:lnTo>
                  <a:lnTo>
                    <a:pt x="69" y="227"/>
                  </a:lnTo>
                  <a:lnTo>
                    <a:pt x="69" y="70"/>
                  </a:lnTo>
                  <a:lnTo>
                    <a:pt x="67" y="69"/>
                  </a:lnTo>
                  <a:lnTo>
                    <a:pt x="4" y="23"/>
                  </a:lnTo>
                  <a:lnTo>
                    <a:pt x="1" y="19"/>
                  </a:lnTo>
                  <a:lnTo>
                    <a:pt x="0" y="13"/>
                  </a:lnTo>
                  <a:lnTo>
                    <a:pt x="3" y="5"/>
                  </a:lnTo>
                  <a:lnTo>
                    <a:pt x="8" y="1"/>
                  </a:lnTo>
                  <a:lnTo>
                    <a:pt x="15" y="0"/>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4666"/>
            <p:cNvSpPr>
              <a:spLocks/>
            </p:cNvSpPr>
            <p:nvPr/>
          </p:nvSpPr>
          <p:spPr bwMode="gray">
            <a:xfrm>
              <a:off x="2859088" y="4067176"/>
              <a:ext cx="42863" cy="42863"/>
            </a:xfrm>
            <a:custGeom>
              <a:avLst/>
              <a:gdLst>
                <a:gd name="T0" fmla="*/ 27 w 54"/>
                <a:gd name="T1" fmla="*/ 0 h 55"/>
                <a:gd name="T2" fmla="*/ 38 w 54"/>
                <a:gd name="T3" fmla="*/ 3 h 55"/>
                <a:gd name="T4" fmla="*/ 46 w 54"/>
                <a:gd name="T5" fmla="*/ 9 h 55"/>
                <a:gd name="T6" fmla="*/ 52 w 54"/>
                <a:gd name="T7" fmla="*/ 18 h 55"/>
                <a:gd name="T8" fmla="*/ 54 w 54"/>
                <a:gd name="T9" fmla="*/ 28 h 55"/>
                <a:gd name="T10" fmla="*/ 52 w 54"/>
                <a:gd name="T11" fmla="*/ 39 h 55"/>
                <a:gd name="T12" fmla="*/ 46 w 54"/>
                <a:gd name="T13" fmla="*/ 48 h 55"/>
                <a:gd name="T14" fmla="*/ 38 w 54"/>
                <a:gd name="T15" fmla="*/ 53 h 55"/>
                <a:gd name="T16" fmla="*/ 27 w 54"/>
                <a:gd name="T17" fmla="*/ 55 h 55"/>
                <a:gd name="T18" fmla="*/ 16 w 54"/>
                <a:gd name="T19" fmla="*/ 53 h 55"/>
                <a:gd name="T20" fmla="*/ 8 w 54"/>
                <a:gd name="T21" fmla="*/ 48 h 55"/>
                <a:gd name="T22" fmla="*/ 2 w 54"/>
                <a:gd name="T23" fmla="*/ 39 h 55"/>
                <a:gd name="T24" fmla="*/ 0 w 54"/>
                <a:gd name="T25" fmla="*/ 28 h 55"/>
                <a:gd name="T26" fmla="*/ 2 w 54"/>
                <a:gd name="T27" fmla="*/ 18 h 55"/>
                <a:gd name="T28" fmla="*/ 8 w 54"/>
                <a:gd name="T29" fmla="*/ 9 h 55"/>
                <a:gd name="T30" fmla="*/ 16 w 54"/>
                <a:gd name="T31" fmla="*/ 3 h 55"/>
                <a:gd name="T32" fmla="*/ 27 w 54"/>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5">
                  <a:moveTo>
                    <a:pt x="27" y="0"/>
                  </a:moveTo>
                  <a:lnTo>
                    <a:pt x="38" y="3"/>
                  </a:lnTo>
                  <a:lnTo>
                    <a:pt x="46" y="9"/>
                  </a:lnTo>
                  <a:lnTo>
                    <a:pt x="52" y="18"/>
                  </a:lnTo>
                  <a:lnTo>
                    <a:pt x="54" y="28"/>
                  </a:lnTo>
                  <a:lnTo>
                    <a:pt x="52" y="39"/>
                  </a:lnTo>
                  <a:lnTo>
                    <a:pt x="46" y="48"/>
                  </a:lnTo>
                  <a:lnTo>
                    <a:pt x="38" y="53"/>
                  </a:lnTo>
                  <a:lnTo>
                    <a:pt x="27" y="55"/>
                  </a:lnTo>
                  <a:lnTo>
                    <a:pt x="16" y="53"/>
                  </a:lnTo>
                  <a:lnTo>
                    <a:pt x="8" y="48"/>
                  </a:lnTo>
                  <a:lnTo>
                    <a:pt x="2" y="39"/>
                  </a:lnTo>
                  <a:lnTo>
                    <a:pt x="0" y="28"/>
                  </a:lnTo>
                  <a:lnTo>
                    <a:pt x="2" y="18"/>
                  </a:lnTo>
                  <a:lnTo>
                    <a:pt x="8" y="9"/>
                  </a:lnTo>
                  <a:lnTo>
                    <a:pt x="16" y="3"/>
                  </a:lnTo>
                  <a:lnTo>
                    <a:pt x="27" y="0"/>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4667"/>
            <p:cNvSpPr>
              <a:spLocks/>
            </p:cNvSpPr>
            <p:nvPr/>
          </p:nvSpPr>
          <p:spPr bwMode="gray">
            <a:xfrm>
              <a:off x="2973388" y="4084638"/>
              <a:ext cx="165100" cy="193675"/>
            </a:xfrm>
            <a:custGeom>
              <a:avLst/>
              <a:gdLst>
                <a:gd name="T0" fmla="*/ 13 w 208"/>
                <a:gd name="T1" fmla="*/ 0 h 245"/>
                <a:gd name="T2" fmla="*/ 19 w 208"/>
                <a:gd name="T3" fmla="*/ 1 h 245"/>
                <a:gd name="T4" fmla="*/ 75 w 208"/>
                <a:gd name="T5" fmla="*/ 42 h 245"/>
                <a:gd name="T6" fmla="*/ 133 w 208"/>
                <a:gd name="T7" fmla="*/ 42 h 245"/>
                <a:gd name="T8" fmla="*/ 188 w 208"/>
                <a:gd name="T9" fmla="*/ 1 h 245"/>
                <a:gd name="T10" fmla="*/ 194 w 208"/>
                <a:gd name="T11" fmla="*/ 0 h 245"/>
                <a:gd name="T12" fmla="*/ 200 w 208"/>
                <a:gd name="T13" fmla="*/ 1 h 245"/>
                <a:gd name="T14" fmla="*/ 205 w 208"/>
                <a:gd name="T15" fmla="*/ 5 h 245"/>
                <a:gd name="T16" fmla="*/ 208 w 208"/>
                <a:gd name="T17" fmla="*/ 13 h 245"/>
                <a:gd name="T18" fmla="*/ 208 w 208"/>
                <a:gd name="T19" fmla="*/ 19 h 245"/>
                <a:gd name="T20" fmla="*/ 204 w 208"/>
                <a:gd name="T21" fmla="*/ 23 h 245"/>
                <a:gd name="T22" fmla="*/ 141 w 208"/>
                <a:gd name="T23" fmla="*/ 69 h 245"/>
                <a:gd name="T24" fmla="*/ 140 w 208"/>
                <a:gd name="T25" fmla="*/ 70 h 245"/>
                <a:gd name="T26" fmla="*/ 140 w 208"/>
                <a:gd name="T27" fmla="*/ 85 h 245"/>
                <a:gd name="T28" fmla="*/ 160 w 208"/>
                <a:gd name="T29" fmla="*/ 179 h 245"/>
                <a:gd name="T30" fmla="*/ 140 w 208"/>
                <a:gd name="T31" fmla="*/ 179 h 245"/>
                <a:gd name="T32" fmla="*/ 140 w 208"/>
                <a:gd name="T33" fmla="*/ 227 h 245"/>
                <a:gd name="T34" fmla="*/ 138 w 208"/>
                <a:gd name="T35" fmla="*/ 236 h 245"/>
                <a:gd name="T36" fmla="*/ 133 w 208"/>
                <a:gd name="T37" fmla="*/ 243 h 245"/>
                <a:gd name="T38" fmla="*/ 124 w 208"/>
                <a:gd name="T39" fmla="*/ 245 h 245"/>
                <a:gd name="T40" fmla="*/ 117 w 208"/>
                <a:gd name="T41" fmla="*/ 243 h 245"/>
                <a:gd name="T42" fmla="*/ 111 w 208"/>
                <a:gd name="T43" fmla="*/ 236 h 245"/>
                <a:gd name="T44" fmla="*/ 109 w 208"/>
                <a:gd name="T45" fmla="*/ 227 h 245"/>
                <a:gd name="T46" fmla="*/ 109 w 208"/>
                <a:gd name="T47" fmla="*/ 179 h 245"/>
                <a:gd name="T48" fmla="*/ 99 w 208"/>
                <a:gd name="T49" fmla="*/ 179 h 245"/>
                <a:gd name="T50" fmla="*/ 99 w 208"/>
                <a:gd name="T51" fmla="*/ 227 h 245"/>
                <a:gd name="T52" fmla="*/ 97 w 208"/>
                <a:gd name="T53" fmla="*/ 236 h 245"/>
                <a:gd name="T54" fmla="*/ 90 w 208"/>
                <a:gd name="T55" fmla="*/ 243 h 245"/>
                <a:gd name="T56" fmla="*/ 83 w 208"/>
                <a:gd name="T57" fmla="*/ 245 h 245"/>
                <a:gd name="T58" fmla="*/ 75 w 208"/>
                <a:gd name="T59" fmla="*/ 243 h 245"/>
                <a:gd name="T60" fmla="*/ 70 w 208"/>
                <a:gd name="T61" fmla="*/ 236 h 245"/>
                <a:gd name="T62" fmla="*/ 68 w 208"/>
                <a:gd name="T63" fmla="*/ 227 h 245"/>
                <a:gd name="T64" fmla="*/ 68 w 208"/>
                <a:gd name="T65" fmla="*/ 179 h 245"/>
                <a:gd name="T66" fmla="*/ 47 w 208"/>
                <a:gd name="T67" fmla="*/ 179 h 245"/>
                <a:gd name="T68" fmla="*/ 68 w 208"/>
                <a:gd name="T69" fmla="*/ 85 h 245"/>
                <a:gd name="T70" fmla="*/ 68 w 208"/>
                <a:gd name="T71" fmla="*/ 70 h 245"/>
                <a:gd name="T72" fmla="*/ 67 w 208"/>
                <a:gd name="T73" fmla="*/ 69 h 245"/>
                <a:gd name="T74" fmla="*/ 3 w 208"/>
                <a:gd name="T75" fmla="*/ 23 h 245"/>
                <a:gd name="T76" fmla="*/ 0 w 208"/>
                <a:gd name="T77" fmla="*/ 19 h 245"/>
                <a:gd name="T78" fmla="*/ 0 w 208"/>
                <a:gd name="T79" fmla="*/ 13 h 245"/>
                <a:gd name="T80" fmla="*/ 2 w 208"/>
                <a:gd name="T81" fmla="*/ 5 h 245"/>
                <a:gd name="T82" fmla="*/ 7 w 208"/>
                <a:gd name="T83" fmla="*/ 1 h 245"/>
                <a:gd name="T84" fmla="*/ 13 w 208"/>
                <a:gd name="T85"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8" h="245">
                  <a:moveTo>
                    <a:pt x="13" y="0"/>
                  </a:moveTo>
                  <a:lnTo>
                    <a:pt x="19" y="1"/>
                  </a:lnTo>
                  <a:lnTo>
                    <a:pt x="75" y="42"/>
                  </a:lnTo>
                  <a:lnTo>
                    <a:pt x="133" y="42"/>
                  </a:lnTo>
                  <a:lnTo>
                    <a:pt x="188" y="1"/>
                  </a:lnTo>
                  <a:lnTo>
                    <a:pt x="194" y="0"/>
                  </a:lnTo>
                  <a:lnTo>
                    <a:pt x="200" y="1"/>
                  </a:lnTo>
                  <a:lnTo>
                    <a:pt x="205" y="5"/>
                  </a:lnTo>
                  <a:lnTo>
                    <a:pt x="208" y="13"/>
                  </a:lnTo>
                  <a:lnTo>
                    <a:pt x="208" y="19"/>
                  </a:lnTo>
                  <a:lnTo>
                    <a:pt x="204" y="23"/>
                  </a:lnTo>
                  <a:lnTo>
                    <a:pt x="141" y="69"/>
                  </a:lnTo>
                  <a:lnTo>
                    <a:pt x="140" y="70"/>
                  </a:lnTo>
                  <a:lnTo>
                    <a:pt x="140" y="85"/>
                  </a:lnTo>
                  <a:lnTo>
                    <a:pt x="160" y="179"/>
                  </a:lnTo>
                  <a:lnTo>
                    <a:pt x="140" y="179"/>
                  </a:lnTo>
                  <a:lnTo>
                    <a:pt x="140" y="227"/>
                  </a:lnTo>
                  <a:lnTo>
                    <a:pt x="138" y="236"/>
                  </a:lnTo>
                  <a:lnTo>
                    <a:pt x="133" y="243"/>
                  </a:lnTo>
                  <a:lnTo>
                    <a:pt x="124" y="245"/>
                  </a:lnTo>
                  <a:lnTo>
                    <a:pt x="117" y="243"/>
                  </a:lnTo>
                  <a:lnTo>
                    <a:pt x="111" y="236"/>
                  </a:lnTo>
                  <a:lnTo>
                    <a:pt x="109" y="227"/>
                  </a:lnTo>
                  <a:lnTo>
                    <a:pt x="109" y="179"/>
                  </a:lnTo>
                  <a:lnTo>
                    <a:pt x="99" y="179"/>
                  </a:lnTo>
                  <a:lnTo>
                    <a:pt x="99" y="227"/>
                  </a:lnTo>
                  <a:lnTo>
                    <a:pt x="97" y="236"/>
                  </a:lnTo>
                  <a:lnTo>
                    <a:pt x="90" y="243"/>
                  </a:lnTo>
                  <a:lnTo>
                    <a:pt x="83" y="245"/>
                  </a:lnTo>
                  <a:lnTo>
                    <a:pt x="75" y="243"/>
                  </a:lnTo>
                  <a:lnTo>
                    <a:pt x="70" y="236"/>
                  </a:lnTo>
                  <a:lnTo>
                    <a:pt x="68" y="227"/>
                  </a:lnTo>
                  <a:lnTo>
                    <a:pt x="68" y="179"/>
                  </a:lnTo>
                  <a:lnTo>
                    <a:pt x="47" y="179"/>
                  </a:lnTo>
                  <a:lnTo>
                    <a:pt x="68" y="85"/>
                  </a:lnTo>
                  <a:lnTo>
                    <a:pt x="68" y="70"/>
                  </a:lnTo>
                  <a:lnTo>
                    <a:pt x="67" y="69"/>
                  </a:lnTo>
                  <a:lnTo>
                    <a:pt x="3" y="23"/>
                  </a:lnTo>
                  <a:lnTo>
                    <a:pt x="0" y="19"/>
                  </a:lnTo>
                  <a:lnTo>
                    <a:pt x="0" y="13"/>
                  </a:lnTo>
                  <a:lnTo>
                    <a:pt x="2" y="5"/>
                  </a:lnTo>
                  <a:lnTo>
                    <a:pt x="7" y="1"/>
                  </a:lnTo>
                  <a:lnTo>
                    <a:pt x="13" y="0"/>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4668"/>
            <p:cNvSpPr>
              <a:spLocks/>
            </p:cNvSpPr>
            <p:nvPr/>
          </p:nvSpPr>
          <p:spPr bwMode="gray">
            <a:xfrm>
              <a:off x="3033713" y="4067176"/>
              <a:ext cx="42863" cy="42863"/>
            </a:xfrm>
            <a:custGeom>
              <a:avLst/>
              <a:gdLst>
                <a:gd name="T0" fmla="*/ 28 w 55"/>
                <a:gd name="T1" fmla="*/ 0 h 55"/>
                <a:gd name="T2" fmla="*/ 38 w 55"/>
                <a:gd name="T3" fmla="*/ 3 h 55"/>
                <a:gd name="T4" fmla="*/ 47 w 55"/>
                <a:gd name="T5" fmla="*/ 9 h 55"/>
                <a:gd name="T6" fmla="*/ 53 w 55"/>
                <a:gd name="T7" fmla="*/ 18 h 55"/>
                <a:gd name="T8" fmla="*/ 55 w 55"/>
                <a:gd name="T9" fmla="*/ 28 h 55"/>
                <a:gd name="T10" fmla="*/ 53 w 55"/>
                <a:gd name="T11" fmla="*/ 39 h 55"/>
                <a:gd name="T12" fmla="*/ 47 w 55"/>
                <a:gd name="T13" fmla="*/ 48 h 55"/>
                <a:gd name="T14" fmla="*/ 38 w 55"/>
                <a:gd name="T15" fmla="*/ 53 h 55"/>
                <a:gd name="T16" fmla="*/ 28 w 55"/>
                <a:gd name="T17" fmla="*/ 55 h 55"/>
                <a:gd name="T18" fmla="*/ 18 w 55"/>
                <a:gd name="T19" fmla="*/ 53 h 55"/>
                <a:gd name="T20" fmla="*/ 8 w 55"/>
                <a:gd name="T21" fmla="*/ 48 h 55"/>
                <a:gd name="T22" fmla="*/ 3 w 55"/>
                <a:gd name="T23" fmla="*/ 39 h 55"/>
                <a:gd name="T24" fmla="*/ 0 w 55"/>
                <a:gd name="T25" fmla="*/ 28 h 55"/>
                <a:gd name="T26" fmla="*/ 3 w 55"/>
                <a:gd name="T27" fmla="*/ 18 h 55"/>
                <a:gd name="T28" fmla="*/ 8 w 55"/>
                <a:gd name="T29" fmla="*/ 9 h 55"/>
                <a:gd name="T30" fmla="*/ 18 w 55"/>
                <a:gd name="T31" fmla="*/ 3 h 55"/>
                <a:gd name="T32" fmla="*/ 28 w 55"/>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5">
                  <a:moveTo>
                    <a:pt x="28" y="0"/>
                  </a:moveTo>
                  <a:lnTo>
                    <a:pt x="38" y="3"/>
                  </a:lnTo>
                  <a:lnTo>
                    <a:pt x="47" y="9"/>
                  </a:lnTo>
                  <a:lnTo>
                    <a:pt x="53" y="18"/>
                  </a:lnTo>
                  <a:lnTo>
                    <a:pt x="55" y="28"/>
                  </a:lnTo>
                  <a:lnTo>
                    <a:pt x="53" y="39"/>
                  </a:lnTo>
                  <a:lnTo>
                    <a:pt x="47" y="48"/>
                  </a:lnTo>
                  <a:lnTo>
                    <a:pt x="38" y="53"/>
                  </a:lnTo>
                  <a:lnTo>
                    <a:pt x="28" y="55"/>
                  </a:lnTo>
                  <a:lnTo>
                    <a:pt x="18" y="53"/>
                  </a:lnTo>
                  <a:lnTo>
                    <a:pt x="8" y="48"/>
                  </a:lnTo>
                  <a:lnTo>
                    <a:pt x="3" y="39"/>
                  </a:lnTo>
                  <a:lnTo>
                    <a:pt x="0" y="28"/>
                  </a:lnTo>
                  <a:lnTo>
                    <a:pt x="3" y="18"/>
                  </a:lnTo>
                  <a:lnTo>
                    <a:pt x="8" y="9"/>
                  </a:lnTo>
                  <a:lnTo>
                    <a:pt x="18" y="3"/>
                  </a:lnTo>
                  <a:lnTo>
                    <a:pt x="28" y="0"/>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58" name="Freeform 607"/>
          <p:cNvSpPr>
            <a:spLocks noEditPoints="1"/>
          </p:cNvSpPr>
          <p:nvPr/>
        </p:nvSpPr>
        <p:spPr bwMode="gray">
          <a:xfrm>
            <a:off x="7520924" y="4578889"/>
            <a:ext cx="365760" cy="365760"/>
          </a:xfrm>
          <a:custGeom>
            <a:avLst/>
            <a:gdLst>
              <a:gd name="T0" fmla="*/ 16 w 743"/>
              <a:gd name="T1" fmla="*/ 478 h 742"/>
              <a:gd name="T2" fmla="*/ 614 w 743"/>
              <a:gd name="T3" fmla="*/ 651 h 742"/>
              <a:gd name="T4" fmla="*/ 527 w 743"/>
              <a:gd name="T5" fmla="*/ 33 h 742"/>
              <a:gd name="T6" fmla="*/ 534 w 743"/>
              <a:gd name="T7" fmla="*/ 652 h 742"/>
              <a:gd name="T8" fmla="*/ 388 w 743"/>
              <a:gd name="T9" fmla="*/ 665 h 742"/>
              <a:gd name="T10" fmla="*/ 220 w 743"/>
              <a:gd name="T11" fmla="*/ 673 h 742"/>
              <a:gd name="T12" fmla="*/ 230 w 743"/>
              <a:gd name="T13" fmla="*/ 628 h 742"/>
              <a:gd name="T14" fmla="*/ 200 w 743"/>
              <a:gd name="T15" fmla="*/ 654 h 742"/>
              <a:gd name="T16" fmla="*/ 48 w 743"/>
              <a:gd name="T17" fmla="*/ 294 h 742"/>
              <a:gd name="T18" fmla="*/ 72 w 743"/>
              <a:gd name="T19" fmla="*/ 323 h 742"/>
              <a:gd name="T20" fmla="*/ 140 w 743"/>
              <a:gd name="T21" fmla="*/ 359 h 742"/>
              <a:gd name="T22" fmla="*/ 175 w 743"/>
              <a:gd name="T23" fmla="*/ 384 h 742"/>
              <a:gd name="T24" fmla="*/ 190 w 743"/>
              <a:gd name="T25" fmla="*/ 462 h 742"/>
              <a:gd name="T26" fmla="*/ 198 w 743"/>
              <a:gd name="T27" fmla="*/ 551 h 742"/>
              <a:gd name="T28" fmla="*/ 211 w 743"/>
              <a:gd name="T29" fmla="*/ 622 h 742"/>
              <a:gd name="T30" fmla="*/ 219 w 743"/>
              <a:gd name="T31" fmla="*/ 593 h 742"/>
              <a:gd name="T32" fmla="*/ 242 w 743"/>
              <a:gd name="T33" fmla="*/ 558 h 742"/>
              <a:gd name="T34" fmla="*/ 271 w 743"/>
              <a:gd name="T35" fmla="*/ 533 h 742"/>
              <a:gd name="T36" fmla="*/ 319 w 743"/>
              <a:gd name="T37" fmla="*/ 481 h 742"/>
              <a:gd name="T38" fmla="*/ 333 w 743"/>
              <a:gd name="T39" fmla="*/ 432 h 742"/>
              <a:gd name="T40" fmla="*/ 291 w 743"/>
              <a:gd name="T41" fmla="*/ 413 h 742"/>
              <a:gd name="T42" fmla="*/ 278 w 743"/>
              <a:gd name="T43" fmla="*/ 393 h 742"/>
              <a:gd name="T44" fmla="*/ 221 w 743"/>
              <a:gd name="T45" fmla="*/ 362 h 742"/>
              <a:gd name="T46" fmla="*/ 181 w 743"/>
              <a:gd name="T47" fmla="*/ 371 h 742"/>
              <a:gd name="T48" fmla="*/ 152 w 743"/>
              <a:gd name="T49" fmla="*/ 351 h 742"/>
              <a:gd name="T50" fmla="*/ 127 w 743"/>
              <a:gd name="T51" fmla="*/ 335 h 742"/>
              <a:gd name="T52" fmla="*/ 136 w 743"/>
              <a:gd name="T53" fmla="*/ 290 h 742"/>
              <a:gd name="T54" fmla="*/ 216 w 743"/>
              <a:gd name="T55" fmla="*/ 227 h 742"/>
              <a:gd name="T56" fmla="*/ 233 w 743"/>
              <a:gd name="T57" fmla="*/ 229 h 742"/>
              <a:gd name="T58" fmla="*/ 248 w 743"/>
              <a:gd name="T59" fmla="*/ 223 h 742"/>
              <a:gd name="T60" fmla="*/ 256 w 743"/>
              <a:gd name="T61" fmla="*/ 210 h 742"/>
              <a:gd name="T62" fmla="*/ 217 w 743"/>
              <a:gd name="T63" fmla="*/ 162 h 742"/>
              <a:gd name="T64" fmla="*/ 123 w 743"/>
              <a:gd name="T65" fmla="*/ 142 h 742"/>
              <a:gd name="T66" fmla="*/ 581 w 743"/>
              <a:gd name="T67" fmla="*/ 143 h 742"/>
              <a:gd name="T68" fmla="*/ 569 w 743"/>
              <a:gd name="T69" fmla="*/ 130 h 742"/>
              <a:gd name="T70" fmla="*/ 462 w 743"/>
              <a:gd name="T71" fmla="*/ 153 h 742"/>
              <a:gd name="T72" fmla="*/ 481 w 743"/>
              <a:gd name="T73" fmla="*/ 169 h 742"/>
              <a:gd name="T74" fmla="*/ 514 w 743"/>
              <a:gd name="T75" fmla="*/ 143 h 742"/>
              <a:gd name="T76" fmla="*/ 536 w 743"/>
              <a:gd name="T77" fmla="*/ 159 h 742"/>
              <a:gd name="T78" fmla="*/ 478 w 743"/>
              <a:gd name="T79" fmla="*/ 194 h 742"/>
              <a:gd name="T80" fmla="*/ 394 w 743"/>
              <a:gd name="T81" fmla="*/ 239 h 742"/>
              <a:gd name="T82" fmla="*/ 455 w 743"/>
              <a:gd name="T83" fmla="*/ 227 h 742"/>
              <a:gd name="T84" fmla="*/ 488 w 743"/>
              <a:gd name="T85" fmla="*/ 224 h 742"/>
              <a:gd name="T86" fmla="*/ 552 w 743"/>
              <a:gd name="T87" fmla="*/ 210 h 742"/>
              <a:gd name="T88" fmla="*/ 536 w 743"/>
              <a:gd name="T89" fmla="*/ 242 h 742"/>
              <a:gd name="T90" fmla="*/ 572 w 743"/>
              <a:gd name="T91" fmla="*/ 268 h 742"/>
              <a:gd name="T92" fmla="*/ 546 w 743"/>
              <a:gd name="T93" fmla="*/ 280 h 742"/>
              <a:gd name="T94" fmla="*/ 506 w 743"/>
              <a:gd name="T95" fmla="*/ 275 h 742"/>
              <a:gd name="T96" fmla="*/ 456 w 743"/>
              <a:gd name="T97" fmla="*/ 261 h 742"/>
              <a:gd name="T98" fmla="*/ 385 w 743"/>
              <a:gd name="T99" fmla="*/ 294 h 742"/>
              <a:gd name="T100" fmla="*/ 443 w 743"/>
              <a:gd name="T101" fmla="*/ 378 h 742"/>
              <a:gd name="T102" fmla="*/ 488 w 743"/>
              <a:gd name="T103" fmla="*/ 497 h 742"/>
              <a:gd name="T104" fmla="*/ 561 w 743"/>
              <a:gd name="T105" fmla="*/ 496 h 742"/>
              <a:gd name="T106" fmla="*/ 603 w 743"/>
              <a:gd name="T107" fmla="*/ 391 h 742"/>
              <a:gd name="T108" fmla="*/ 603 w 743"/>
              <a:gd name="T109" fmla="*/ 359 h 742"/>
              <a:gd name="T110" fmla="*/ 561 w 743"/>
              <a:gd name="T111" fmla="*/ 297 h 742"/>
              <a:gd name="T112" fmla="*/ 608 w 743"/>
              <a:gd name="T113" fmla="*/ 349 h 742"/>
              <a:gd name="T114" fmla="*/ 630 w 743"/>
              <a:gd name="T115" fmla="*/ 304 h 742"/>
              <a:gd name="T116" fmla="*/ 682 w 743"/>
              <a:gd name="T117" fmla="*/ 306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742">
                <a:moveTo>
                  <a:pt x="371" y="0"/>
                </a:moveTo>
                <a:lnTo>
                  <a:pt x="316" y="3"/>
                </a:lnTo>
                <a:lnTo>
                  <a:pt x="264" y="14"/>
                </a:lnTo>
                <a:lnTo>
                  <a:pt x="214" y="33"/>
                </a:lnTo>
                <a:lnTo>
                  <a:pt x="169" y="59"/>
                </a:lnTo>
                <a:lnTo>
                  <a:pt x="127" y="91"/>
                </a:lnTo>
                <a:lnTo>
                  <a:pt x="91" y="127"/>
                </a:lnTo>
                <a:lnTo>
                  <a:pt x="59" y="168"/>
                </a:lnTo>
                <a:lnTo>
                  <a:pt x="35" y="214"/>
                </a:lnTo>
                <a:lnTo>
                  <a:pt x="16" y="264"/>
                </a:lnTo>
                <a:lnTo>
                  <a:pt x="4" y="316"/>
                </a:lnTo>
                <a:lnTo>
                  <a:pt x="0" y="371"/>
                </a:lnTo>
                <a:lnTo>
                  <a:pt x="4" y="426"/>
                </a:lnTo>
                <a:lnTo>
                  <a:pt x="16" y="478"/>
                </a:lnTo>
                <a:lnTo>
                  <a:pt x="35" y="528"/>
                </a:lnTo>
                <a:lnTo>
                  <a:pt x="59" y="574"/>
                </a:lnTo>
                <a:lnTo>
                  <a:pt x="91" y="615"/>
                </a:lnTo>
                <a:lnTo>
                  <a:pt x="127" y="651"/>
                </a:lnTo>
                <a:lnTo>
                  <a:pt x="169" y="683"/>
                </a:lnTo>
                <a:lnTo>
                  <a:pt x="214" y="709"/>
                </a:lnTo>
                <a:lnTo>
                  <a:pt x="264" y="726"/>
                </a:lnTo>
                <a:lnTo>
                  <a:pt x="316" y="739"/>
                </a:lnTo>
                <a:lnTo>
                  <a:pt x="371" y="742"/>
                </a:lnTo>
                <a:lnTo>
                  <a:pt x="426" y="739"/>
                </a:lnTo>
                <a:lnTo>
                  <a:pt x="478" y="726"/>
                </a:lnTo>
                <a:lnTo>
                  <a:pt x="527" y="709"/>
                </a:lnTo>
                <a:lnTo>
                  <a:pt x="574" y="683"/>
                </a:lnTo>
                <a:lnTo>
                  <a:pt x="614" y="651"/>
                </a:lnTo>
                <a:lnTo>
                  <a:pt x="652" y="615"/>
                </a:lnTo>
                <a:lnTo>
                  <a:pt x="682" y="574"/>
                </a:lnTo>
                <a:lnTo>
                  <a:pt x="708" y="528"/>
                </a:lnTo>
                <a:lnTo>
                  <a:pt x="727" y="478"/>
                </a:lnTo>
                <a:lnTo>
                  <a:pt x="739" y="426"/>
                </a:lnTo>
                <a:lnTo>
                  <a:pt x="743" y="371"/>
                </a:lnTo>
                <a:lnTo>
                  <a:pt x="739" y="316"/>
                </a:lnTo>
                <a:lnTo>
                  <a:pt x="727" y="264"/>
                </a:lnTo>
                <a:lnTo>
                  <a:pt x="708" y="214"/>
                </a:lnTo>
                <a:lnTo>
                  <a:pt x="682" y="168"/>
                </a:lnTo>
                <a:lnTo>
                  <a:pt x="652" y="127"/>
                </a:lnTo>
                <a:lnTo>
                  <a:pt x="614" y="91"/>
                </a:lnTo>
                <a:lnTo>
                  <a:pt x="574" y="59"/>
                </a:lnTo>
                <a:lnTo>
                  <a:pt x="527" y="33"/>
                </a:lnTo>
                <a:lnTo>
                  <a:pt x="478" y="14"/>
                </a:lnTo>
                <a:lnTo>
                  <a:pt x="426" y="3"/>
                </a:lnTo>
                <a:lnTo>
                  <a:pt x="371" y="0"/>
                </a:lnTo>
                <a:close/>
                <a:moveTo>
                  <a:pt x="703" y="306"/>
                </a:moveTo>
                <a:lnTo>
                  <a:pt x="703" y="306"/>
                </a:lnTo>
                <a:lnTo>
                  <a:pt x="703" y="304"/>
                </a:lnTo>
                <a:lnTo>
                  <a:pt x="703" y="306"/>
                </a:lnTo>
                <a:close/>
                <a:moveTo>
                  <a:pt x="610" y="610"/>
                </a:moveTo>
                <a:lnTo>
                  <a:pt x="585" y="632"/>
                </a:lnTo>
                <a:lnTo>
                  <a:pt x="559" y="652"/>
                </a:lnTo>
                <a:lnTo>
                  <a:pt x="553" y="652"/>
                </a:lnTo>
                <a:lnTo>
                  <a:pt x="546" y="655"/>
                </a:lnTo>
                <a:lnTo>
                  <a:pt x="540" y="655"/>
                </a:lnTo>
                <a:lnTo>
                  <a:pt x="534" y="652"/>
                </a:lnTo>
                <a:lnTo>
                  <a:pt x="527" y="648"/>
                </a:lnTo>
                <a:lnTo>
                  <a:pt x="519" y="651"/>
                </a:lnTo>
                <a:lnTo>
                  <a:pt x="511" y="655"/>
                </a:lnTo>
                <a:lnTo>
                  <a:pt x="506" y="660"/>
                </a:lnTo>
                <a:lnTo>
                  <a:pt x="503" y="661"/>
                </a:lnTo>
                <a:lnTo>
                  <a:pt x="498" y="661"/>
                </a:lnTo>
                <a:lnTo>
                  <a:pt x="487" y="661"/>
                </a:lnTo>
                <a:lnTo>
                  <a:pt x="469" y="661"/>
                </a:lnTo>
                <a:lnTo>
                  <a:pt x="452" y="660"/>
                </a:lnTo>
                <a:lnTo>
                  <a:pt x="436" y="658"/>
                </a:lnTo>
                <a:lnTo>
                  <a:pt x="424" y="655"/>
                </a:lnTo>
                <a:lnTo>
                  <a:pt x="413" y="654"/>
                </a:lnTo>
                <a:lnTo>
                  <a:pt x="401" y="658"/>
                </a:lnTo>
                <a:lnTo>
                  <a:pt x="388" y="665"/>
                </a:lnTo>
                <a:lnTo>
                  <a:pt x="372" y="671"/>
                </a:lnTo>
                <a:lnTo>
                  <a:pt x="355" y="674"/>
                </a:lnTo>
                <a:lnTo>
                  <a:pt x="339" y="677"/>
                </a:lnTo>
                <a:lnTo>
                  <a:pt x="321" y="681"/>
                </a:lnTo>
                <a:lnTo>
                  <a:pt x="304" y="686"/>
                </a:lnTo>
                <a:lnTo>
                  <a:pt x="290" y="690"/>
                </a:lnTo>
                <a:lnTo>
                  <a:pt x="281" y="693"/>
                </a:lnTo>
                <a:lnTo>
                  <a:pt x="277" y="694"/>
                </a:lnTo>
                <a:lnTo>
                  <a:pt x="277" y="694"/>
                </a:lnTo>
                <a:lnTo>
                  <a:pt x="277" y="696"/>
                </a:lnTo>
                <a:lnTo>
                  <a:pt x="248" y="686"/>
                </a:lnTo>
                <a:lnTo>
                  <a:pt x="219" y="673"/>
                </a:lnTo>
                <a:lnTo>
                  <a:pt x="220" y="673"/>
                </a:lnTo>
                <a:lnTo>
                  <a:pt x="220" y="673"/>
                </a:lnTo>
                <a:lnTo>
                  <a:pt x="221" y="673"/>
                </a:lnTo>
                <a:lnTo>
                  <a:pt x="223" y="671"/>
                </a:lnTo>
                <a:lnTo>
                  <a:pt x="226" y="670"/>
                </a:lnTo>
                <a:lnTo>
                  <a:pt x="227" y="668"/>
                </a:lnTo>
                <a:lnTo>
                  <a:pt x="229" y="668"/>
                </a:lnTo>
                <a:lnTo>
                  <a:pt x="229" y="668"/>
                </a:lnTo>
                <a:lnTo>
                  <a:pt x="229" y="661"/>
                </a:lnTo>
                <a:lnTo>
                  <a:pt x="217" y="649"/>
                </a:lnTo>
                <a:lnTo>
                  <a:pt x="211" y="645"/>
                </a:lnTo>
                <a:lnTo>
                  <a:pt x="219" y="639"/>
                </a:lnTo>
                <a:lnTo>
                  <a:pt x="230" y="635"/>
                </a:lnTo>
                <a:lnTo>
                  <a:pt x="240" y="631"/>
                </a:lnTo>
                <a:lnTo>
                  <a:pt x="242" y="628"/>
                </a:lnTo>
                <a:lnTo>
                  <a:pt x="230" y="628"/>
                </a:lnTo>
                <a:lnTo>
                  <a:pt x="230" y="628"/>
                </a:lnTo>
                <a:lnTo>
                  <a:pt x="227" y="628"/>
                </a:lnTo>
                <a:lnTo>
                  <a:pt x="224" y="629"/>
                </a:lnTo>
                <a:lnTo>
                  <a:pt x="221" y="631"/>
                </a:lnTo>
                <a:lnTo>
                  <a:pt x="219" y="632"/>
                </a:lnTo>
                <a:lnTo>
                  <a:pt x="216" y="633"/>
                </a:lnTo>
                <a:lnTo>
                  <a:pt x="214" y="635"/>
                </a:lnTo>
                <a:lnTo>
                  <a:pt x="211" y="636"/>
                </a:lnTo>
                <a:lnTo>
                  <a:pt x="208" y="638"/>
                </a:lnTo>
                <a:lnTo>
                  <a:pt x="207" y="639"/>
                </a:lnTo>
                <a:lnTo>
                  <a:pt x="207" y="639"/>
                </a:lnTo>
                <a:lnTo>
                  <a:pt x="197" y="639"/>
                </a:lnTo>
                <a:lnTo>
                  <a:pt x="201" y="648"/>
                </a:lnTo>
                <a:lnTo>
                  <a:pt x="200" y="654"/>
                </a:lnTo>
                <a:lnTo>
                  <a:pt x="201" y="661"/>
                </a:lnTo>
                <a:lnTo>
                  <a:pt x="200" y="662"/>
                </a:lnTo>
                <a:lnTo>
                  <a:pt x="164" y="638"/>
                </a:lnTo>
                <a:lnTo>
                  <a:pt x="132" y="610"/>
                </a:lnTo>
                <a:lnTo>
                  <a:pt x="98" y="571"/>
                </a:lnTo>
                <a:lnTo>
                  <a:pt x="71" y="526"/>
                </a:lnTo>
                <a:lnTo>
                  <a:pt x="50" y="478"/>
                </a:lnTo>
                <a:lnTo>
                  <a:pt x="37" y="426"/>
                </a:lnTo>
                <a:lnTo>
                  <a:pt x="33" y="371"/>
                </a:lnTo>
                <a:lnTo>
                  <a:pt x="36" y="330"/>
                </a:lnTo>
                <a:lnTo>
                  <a:pt x="42" y="291"/>
                </a:lnTo>
                <a:lnTo>
                  <a:pt x="45" y="293"/>
                </a:lnTo>
                <a:lnTo>
                  <a:pt x="46" y="294"/>
                </a:lnTo>
                <a:lnTo>
                  <a:pt x="48" y="294"/>
                </a:lnTo>
                <a:lnTo>
                  <a:pt x="49" y="293"/>
                </a:lnTo>
                <a:lnTo>
                  <a:pt x="49" y="290"/>
                </a:lnTo>
                <a:lnTo>
                  <a:pt x="48" y="287"/>
                </a:lnTo>
                <a:lnTo>
                  <a:pt x="48" y="284"/>
                </a:lnTo>
                <a:lnTo>
                  <a:pt x="48" y="282"/>
                </a:lnTo>
                <a:lnTo>
                  <a:pt x="49" y="284"/>
                </a:lnTo>
                <a:lnTo>
                  <a:pt x="50" y="285"/>
                </a:lnTo>
                <a:lnTo>
                  <a:pt x="55" y="293"/>
                </a:lnTo>
                <a:lnTo>
                  <a:pt x="58" y="297"/>
                </a:lnTo>
                <a:lnTo>
                  <a:pt x="61" y="303"/>
                </a:lnTo>
                <a:lnTo>
                  <a:pt x="64" y="307"/>
                </a:lnTo>
                <a:lnTo>
                  <a:pt x="68" y="313"/>
                </a:lnTo>
                <a:lnTo>
                  <a:pt x="69" y="317"/>
                </a:lnTo>
                <a:lnTo>
                  <a:pt x="72" y="323"/>
                </a:lnTo>
                <a:lnTo>
                  <a:pt x="75" y="327"/>
                </a:lnTo>
                <a:lnTo>
                  <a:pt x="78" y="330"/>
                </a:lnTo>
                <a:lnTo>
                  <a:pt x="82" y="333"/>
                </a:lnTo>
                <a:lnTo>
                  <a:pt x="87" y="336"/>
                </a:lnTo>
                <a:lnTo>
                  <a:pt x="97" y="340"/>
                </a:lnTo>
                <a:lnTo>
                  <a:pt x="101" y="342"/>
                </a:lnTo>
                <a:lnTo>
                  <a:pt x="107" y="343"/>
                </a:lnTo>
                <a:lnTo>
                  <a:pt x="113" y="345"/>
                </a:lnTo>
                <a:lnTo>
                  <a:pt x="113" y="345"/>
                </a:lnTo>
                <a:lnTo>
                  <a:pt x="119" y="346"/>
                </a:lnTo>
                <a:lnTo>
                  <a:pt x="124" y="348"/>
                </a:lnTo>
                <a:lnTo>
                  <a:pt x="129" y="351"/>
                </a:lnTo>
                <a:lnTo>
                  <a:pt x="136" y="356"/>
                </a:lnTo>
                <a:lnTo>
                  <a:pt x="140" y="359"/>
                </a:lnTo>
                <a:lnTo>
                  <a:pt x="145" y="364"/>
                </a:lnTo>
                <a:lnTo>
                  <a:pt x="149" y="367"/>
                </a:lnTo>
                <a:lnTo>
                  <a:pt x="149" y="368"/>
                </a:lnTo>
                <a:lnTo>
                  <a:pt x="150" y="368"/>
                </a:lnTo>
                <a:lnTo>
                  <a:pt x="153" y="371"/>
                </a:lnTo>
                <a:lnTo>
                  <a:pt x="156" y="372"/>
                </a:lnTo>
                <a:lnTo>
                  <a:pt x="159" y="374"/>
                </a:lnTo>
                <a:lnTo>
                  <a:pt x="162" y="374"/>
                </a:lnTo>
                <a:lnTo>
                  <a:pt x="166" y="374"/>
                </a:lnTo>
                <a:lnTo>
                  <a:pt x="169" y="375"/>
                </a:lnTo>
                <a:lnTo>
                  <a:pt x="171" y="377"/>
                </a:lnTo>
                <a:lnTo>
                  <a:pt x="172" y="378"/>
                </a:lnTo>
                <a:lnTo>
                  <a:pt x="174" y="381"/>
                </a:lnTo>
                <a:lnTo>
                  <a:pt x="175" y="384"/>
                </a:lnTo>
                <a:lnTo>
                  <a:pt x="174" y="388"/>
                </a:lnTo>
                <a:lnTo>
                  <a:pt x="174" y="391"/>
                </a:lnTo>
                <a:lnTo>
                  <a:pt x="166" y="406"/>
                </a:lnTo>
                <a:lnTo>
                  <a:pt x="165" y="410"/>
                </a:lnTo>
                <a:lnTo>
                  <a:pt x="165" y="413"/>
                </a:lnTo>
                <a:lnTo>
                  <a:pt x="165" y="417"/>
                </a:lnTo>
                <a:lnTo>
                  <a:pt x="166" y="422"/>
                </a:lnTo>
                <a:lnTo>
                  <a:pt x="171" y="429"/>
                </a:lnTo>
                <a:lnTo>
                  <a:pt x="172" y="433"/>
                </a:lnTo>
                <a:lnTo>
                  <a:pt x="175" y="439"/>
                </a:lnTo>
                <a:lnTo>
                  <a:pt x="178" y="443"/>
                </a:lnTo>
                <a:lnTo>
                  <a:pt x="184" y="454"/>
                </a:lnTo>
                <a:lnTo>
                  <a:pt x="187" y="458"/>
                </a:lnTo>
                <a:lnTo>
                  <a:pt x="190" y="462"/>
                </a:lnTo>
                <a:lnTo>
                  <a:pt x="192" y="467"/>
                </a:lnTo>
                <a:lnTo>
                  <a:pt x="198" y="472"/>
                </a:lnTo>
                <a:lnTo>
                  <a:pt x="200" y="475"/>
                </a:lnTo>
                <a:lnTo>
                  <a:pt x="201" y="480"/>
                </a:lnTo>
                <a:lnTo>
                  <a:pt x="203" y="483"/>
                </a:lnTo>
                <a:lnTo>
                  <a:pt x="204" y="487"/>
                </a:lnTo>
                <a:lnTo>
                  <a:pt x="204" y="500"/>
                </a:lnTo>
                <a:lnTo>
                  <a:pt x="204" y="504"/>
                </a:lnTo>
                <a:lnTo>
                  <a:pt x="204" y="510"/>
                </a:lnTo>
                <a:lnTo>
                  <a:pt x="203" y="516"/>
                </a:lnTo>
                <a:lnTo>
                  <a:pt x="200" y="535"/>
                </a:lnTo>
                <a:lnTo>
                  <a:pt x="198" y="539"/>
                </a:lnTo>
                <a:lnTo>
                  <a:pt x="198" y="545"/>
                </a:lnTo>
                <a:lnTo>
                  <a:pt x="198" y="551"/>
                </a:lnTo>
                <a:lnTo>
                  <a:pt x="197" y="564"/>
                </a:lnTo>
                <a:lnTo>
                  <a:pt x="197" y="568"/>
                </a:lnTo>
                <a:lnTo>
                  <a:pt x="195" y="574"/>
                </a:lnTo>
                <a:lnTo>
                  <a:pt x="194" y="580"/>
                </a:lnTo>
                <a:lnTo>
                  <a:pt x="187" y="593"/>
                </a:lnTo>
                <a:lnTo>
                  <a:pt x="185" y="596"/>
                </a:lnTo>
                <a:lnTo>
                  <a:pt x="187" y="600"/>
                </a:lnTo>
                <a:lnTo>
                  <a:pt x="187" y="603"/>
                </a:lnTo>
                <a:lnTo>
                  <a:pt x="190" y="606"/>
                </a:lnTo>
                <a:lnTo>
                  <a:pt x="198" y="616"/>
                </a:lnTo>
                <a:lnTo>
                  <a:pt x="200" y="617"/>
                </a:lnTo>
                <a:lnTo>
                  <a:pt x="204" y="620"/>
                </a:lnTo>
                <a:lnTo>
                  <a:pt x="208" y="622"/>
                </a:lnTo>
                <a:lnTo>
                  <a:pt x="211" y="622"/>
                </a:lnTo>
                <a:lnTo>
                  <a:pt x="213" y="622"/>
                </a:lnTo>
                <a:lnTo>
                  <a:pt x="214" y="622"/>
                </a:lnTo>
                <a:lnTo>
                  <a:pt x="216" y="620"/>
                </a:lnTo>
                <a:lnTo>
                  <a:pt x="219" y="620"/>
                </a:lnTo>
                <a:lnTo>
                  <a:pt x="220" y="620"/>
                </a:lnTo>
                <a:lnTo>
                  <a:pt x="219" y="619"/>
                </a:lnTo>
                <a:lnTo>
                  <a:pt x="217" y="617"/>
                </a:lnTo>
                <a:lnTo>
                  <a:pt x="217" y="615"/>
                </a:lnTo>
                <a:lnTo>
                  <a:pt x="216" y="612"/>
                </a:lnTo>
                <a:lnTo>
                  <a:pt x="216" y="610"/>
                </a:lnTo>
                <a:lnTo>
                  <a:pt x="216" y="609"/>
                </a:lnTo>
                <a:lnTo>
                  <a:pt x="216" y="604"/>
                </a:lnTo>
                <a:lnTo>
                  <a:pt x="217" y="599"/>
                </a:lnTo>
                <a:lnTo>
                  <a:pt x="219" y="593"/>
                </a:lnTo>
                <a:lnTo>
                  <a:pt x="220" y="593"/>
                </a:lnTo>
                <a:lnTo>
                  <a:pt x="220" y="590"/>
                </a:lnTo>
                <a:lnTo>
                  <a:pt x="221" y="588"/>
                </a:lnTo>
                <a:lnTo>
                  <a:pt x="223" y="586"/>
                </a:lnTo>
                <a:lnTo>
                  <a:pt x="224" y="583"/>
                </a:lnTo>
                <a:lnTo>
                  <a:pt x="226" y="581"/>
                </a:lnTo>
                <a:lnTo>
                  <a:pt x="226" y="580"/>
                </a:lnTo>
                <a:lnTo>
                  <a:pt x="226" y="578"/>
                </a:lnTo>
                <a:lnTo>
                  <a:pt x="227" y="574"/>
                </a:lnTo>
                <a:lnTo>
                  <a:pt x="229" y="570"/>
                </a:lnTo>
                <a:lnTo>
                  <a:pt x="232" y="567"/>
                </a:lnTo>
                <a:lnTo>
                  <a:pt x="233" y="564"/>
                </a:lnTo>
                <a:lnTo>
                  <a:pt x="237" y="561"/>
                </a:lnTo>
                <a:lnTo>
                  <a:pt x="242" y="558"/>
                </a:lnTo>
                <a:lnTo>
                  <a:pt x="246" y="557"/>
                </a:lnTo>
                <a:lnTo>
                  <a:pt x="249" y="555"/>
                </a:lnTo>
                <a:lnTo>
                  <a:pt x="250" y="552"/>
                </a:lnTo>
                <a:lnTo>
                  <a:pt x="250" y="549"/>
                </a:lnTo>
                <a:lnTo>
                  <a:pt x="249" y="546"/>
                </a:lnTo>
                <a:lnTo>
                  <a:pt x="248" y="544"/>
                </a:lnTo>
                <a:lnTo>
                  <a:pt x="249" y="541"/>
                </a:lnTo>
                <a:lnTo>
                  <a:pt x="250" y="539"/>
                </a:lnTo>
                <a:lnTo>
                  <a:pt x="253" y="539"/>
                </a:lnTo>
                <a:lnTo>
                  <a:pt x="258" y="539"/>
                </a:lnTo>
                <a:lnTo>
                  <a:pt x="261" y="539"/>
                </a:lnTo>
                <a:lnTo>
                  <a:pt x="265" y="538"/>
                </a:lnTo>
                <a:lnTo>
                  <a:pt x="268" y="535"/>
                </a:lnTo>
                <a:lnTo>
                  <a:pt x="271" y="533"/>
                </a:lnTo>
                <a:lnTo>
                  <a:pt x="272" y="530"/>
                </a:lnTo>
                <a:lnTo>
                  <a:pt x="275" y="528"/>
                </a:lnTo>
                <a:lnTo>
                  <a:pt x="279" y="522"/>
                </a:lnTo>
                <a:lnTo>
                  <a:pt x="282" y="517"/>
                </a:lnTo>
                <a:lnTo>
                  <a:pt x="285" y="515"/>
                </a:lnTo>
                <a:lnTo>
                  <a:pt x="290" y="510"/>
                </a:lnTo>
                <a:lnTo>
                  <a:pt x="294" y="506"/>
                </a:lnTo>
                <a:lnTo>
                  <a:pt x="298" y="503"/>
                </a:lnTo>
                <a:lnTo>
                  <a:pt x="303" y="500"/>
                </a:lnTo>
                <a:lnTo>
                  <a:pt x="306" y="497"/>
                </a:lnTo>
                <a:lnTo>
                  <a:pt x="310" y="493"/>
                </a:lnTo>
                <a:lnTo>
                  <a:pt x="314" y="488"/>
                </a:lnTo>
                <a:lnTo>
                  <a:pt x="316" y="486"/>
                </a:lnTo>
                <a:lnTo>
                  <a:pt x="319" y="481"/>
                </a:lnTo>
                <a:lnTo>
                  <a:pt x="321" y="475"/>
                </a:lnTo>
                <a:lnTo>
                  <a:pt x="323" y="471"/>
                </a:lnTo>
                <a:lnTo>
                  <a:pt x="323" y="470"/>
                </a:lnTo>
                <a:lnTo>
                  <a:pt x="324" y="468"/>
                </a:lnTo>
                <a:lnTo>
                  <a:pt x="326" y="464"/>
                </a:lnTo>
                <a:lnTo>
                  <a:pt x="327" y="461"/>
                </a:lnTo>
                <a:lnTo>
                  <a:pt x="329" y="455"/>
                </a:lnTo>
                <a:lnTo>
                  <a:pt x="330" y="451"/>
                </a:lnTo>
                <a:lnTo>
                  <a:pt x="333" y="445"/>
                </a:lnTo>
                <a:lnTo>
                  <a:pt x="335" y="441"/>
                </a:lnTo>
                <a:lnTo>
                  <a:pt x="335" y="439"/>
                </a:lnTo>
                <a:lnTo>
                  <a:pt x="335" y="438"/>
                </a:lnTo>
                <a:lnTo>
                  <a:pt x="335" y="436"/>
                </a:lnTo>
                <a:lnTo>
                  <a:pt x="333" y="432"/>
                </a:lnTo>
                <a:lnTo>
                  <a:pt x="330" y="428"/>
                </a:lnTo>
                <a:lnTo>
                  <a:pt x="326" y="425"/>
                </a:lnTo>
                <a:lnTo>
                  <a:pt x="326" y="425"/>
                </a:lnTo>
                <a:lnTo>
                  <a:pt x="323" y="425"/>
                </a:lnTo>
                <a:lnTo>
                  <a:pt x="320" y="423"/>
                </a:lnTo>
                <a:lnTo>
                  <a:pt x="316" y="422"/>
                </a:lnTo>
                <a:lnTo>
                  <a:pt x="311" y="420"/>
                </a:lnTo>
                <a:lnTo>
                  <a:pt x="308" y="419"/>
                </a:lnTo>
                <a:lnTo>
                  <a:pt x="307" y="419"/>
                </a:lnTo>
                <a:lnTo>
                  <a:pt x="304" y="419"/>
                </a:lnTo>
                <a:lnTo>
                  <a:pt x="303" y="416"/>
                </a:lnTo>
                <a:lnTo>
                  <a:pt x="298" y="414"/>
                </a:lnTo>
                <a:lnTo>
                  <a:pt x="295" y="413"/>
                </a:lnTo>
                <a:lnTo>
                  <a:pt x="291" y="413"/>
                </a:lnTo>
                <a:lnTo>
                  <a:pt x="287" y="414"/>
                </a:lnTo>
                <a:lnTo>
                  <a:pt x="282" y="416"/>
                </a:lnTo>
                <a:lnTo>
                  <a:pt x="281" y="417"/>
                </a:lnTo>
                <a:lnTo>
                  <a:pt x="279" y="417"/>
                </a:lnTo>
                <a:lnTo>
                  <a:pt x="277" y="417"/>
                </a:lnTo>
                <a:lnTo>
                  <a:pt x="275" y="417"/>
                </a:lnTo>
                <a:lnTo>
                  <a:pt x="274" y="414"/>
                </a:lnTo>
                <a:lnTo>
                  <a:pt x="274" y="412"/>
                </a:lnTo>
                <a:lnTo>
                  <a:pt x="275" y="410"/>
                </a:lnTo>
                <a:lnTo>
                  <a:pt x="275" y="409"/>
                </a:lnTo>
                <a:lnTo>
                  <a:pt x="277" y="404"/>
                </a:lnTo>
                <a:lnTo>
                  <a:pt x="277" y="400"/>
                </a:lnTo>
                <a:lnTo>
                  <a:pt x="278" y="396"/>
                </a:lnTo>
                <a:lnTo>
                  <a:pt x="278" y="393"/>
                </a:lnTo>
                <a:lnTo>
                  <a:pt x="277" y="391"/>
                </a:lnTo>
                <a:lnTo>
                  <a:pt x="275" y="388"/>
                </a:lnTo>
                <a:lnTo>
                  <a:pt x="271" y="387"/>
                </a:lnTo>
                <a:lnTo>
                  <a:pt x="268" y="385"/>
                </a:lnTo>
                <a:lnTo>
                  <a:pt x="265" y="384"/>
                </a:lnTo>
                <a:lnTo>
                  <a:pt x="264" y="383"/>
                </a:lnTo>
                <a:lnTo>
                  <a:pt x="256" y="380"/>
                </a:lnTo>
                <a:lnTo>
                  <a:pt x="248" y="374"/>
                </a:lnTo>
                <a:lnTo>
                  <a:pt x="236" y="367"/>
                </a:lnTo>
                <a:lnTo>
                  <a:pt x="233" y="364"/>
                </a:lnTo>
                <a:lnTo>
                  <a:pt x="229" y="362"/>
                </a:lnTo>
                <a:lnTo>
                  <a:pt x="226" y="362"/>
                </a:lnTo>
                <a:lnTo>
                  <a:pt x="224" y="362"/>
                </a:lnTo>
                <a:lnTo>
                  <a:pt x="221" y="362"/>
                </a:lnTo>
                <a:lnTo>
                  <a:pt x="219" y="364"/>
                </a:lnTo>
                <a:lnTo>
                  <a:pt x="216" y="364"/>
                </a:lnTo>
                <a:lnTo>
                  <a:pt x="210" y="364"/>
                </a:lnTo>
                <a:lnTo>
                  <a:pt x="206" y="362"/>
                </a:lnTo>
                <a:lnTo>
                  <a:pt x="201" y="361"/>
                </a:lnTo>
                <a:lnTo>
                  <a:pt x="198" y="361"/>
                </a:lnTo>
                <a:lnTo>
                  <a:pt x="197" y="362"/>
                </a:lnTo>
                <a:lnTo>
                  <a:pt x="194" y="362"/>
                </a:lnTo>
                <a:lnTo>
                  <a:pt x="192" y="364"/>
                </a:lnTo>
                <a:lnTo>
                  <a:pt x="191" y="365"/>
                </a:lnTo>
                <a:lnTo>
                  <a:pt x="190" y="365"/>
                </a:lnTo>
                <a:lnTo>
                  <a:pt x="188" y="368"/>
                </a:lnTo>
                <a:lnTo>
                  <a:pt x="184" y="369"/>
                </a:lnTo>
                <a:lnTo>
                  <a:pt x="181" y="371"/>
                </a:lnTo>
                <a:lnTo>
                  <a:pt x="178" y="371"/>
                </a:lnTo>
                <a:lnTo>
                  <a:pt x="174" y="371"/>
                </a:lnTo>
                <a:lnTo>
                  <a:pt x="168" y="369"/>
                </a:lnTo>
                <a:lnTo>
                  <a:pt x="162" y="368"/>
                </a:lnTo>
                <a:lnTo>
                  <a:pt x="162" y="368"/>
                </a:lnTo>
                <a:lnTo>
                  <a:pt x="161" y="367"/>
                </a:lnTo>
                <a:lnTo>
                  <a:pt x="159" y="365"/>
                </a:lnTo>
                <a:lnTo>
                  <a:pt x="158" y="364"/>
                </a:lnTo>
                <a:lnTo>
                  <a:pt x="156" y="361"/>
                </a:lnTo>
                <a:lnTo>
                  <a:pt x="156" y="358"/>
                </a:lnTo>
                <a:lnTo>
                  <a:pt x="156" y="355"/>
                </a:lnTo>
                <a:lnTo>
                  <a:pt x="156" y="354"/>
                </a:lnTo>
                <a:lnTo>
                  <a:pt x="155" y="352"/>
                </a:lnTo>
                <a:lnTo>
                  <a:pt x="152" y="351"/>
                </a:lnTo>
                <a:lnTo>
                  <a:pt x="149" y="349"/>
                </a:lnTo>
                <a:lnTo>
                  <a:pt x="146" y="346"/>
                </a:lnTo>
                <a:lnTo>
                  <a:pt x="145" y="345"/>
                </a:lnTo>
                <a:lnTo>
                  <a:pt x="145" y="342"/>
                </a:lnTo>
                <a:lnTo>
                  <a:pt x="145" y="339"/>
                </a:lnTo>
                <a:lnTo>
                  <a:pt x="145" y="336"/>
                </a:lnTo>
                <a:lnTo>
                  <a:pt x="145" y="335"/>
                </a:lnTo>
                <a:lnTo>
                  <a:pt x="145" y="332"/>
                </a:lnTo>
                <a:lnTo>
                  <a:pt x="143" y="330"/>
                </a:lnTo>
                <a:lnTo>
                  <a:pt x="140" y="330"/>
                </a:lnTo>
                <a:lnTo>
                  <a:pt x="137" y="332"/>
                </a:lnTo>
                <a:lnTo>
                  <a:pt x="135" y="333"/>
                </a:lnTo>
                <a:lnTo>
                  <a:pt x="130" y="335"/>
                </a:lnTo>
                <a:lnTo>
                  <a:pt x="127" y="335"/>
                </a:lnTo>
                <a:lnTo>
                  <a:pt x="124" y="335"/>
                </a:lnTo>
                <a:lnTo>
                  <a:pt x="123" y="333"/>
                </a:lnTo>
                <a:lnTo>
                  <a:pt x="120" y="332"/>
                </a:lnTo>
                <a:lnTo>
                  <a:pt x="119" y="329"/>
                </a:lnTo>
                <a:lnTo>
                  <a:pt x="117" y="325"/>
                </a:lnTo>
                <a:lnTo>
                  <a:pt x="114" y="322"/>
                </a:lnTo>
                <a:lnTo>
                  <a:pt x="113" y="319"/>
                </a:lnTo>
                <a:lnTo>
                  <a:pt x="108" y="313"/>
                </a:lnTo>
                <a:lnTo>
                  <a:pt x="107" y="304"/>
                </a:lnTo>
                <a:lnTo>
                  <a:pt x="110" y="293"/>
                </a:lnTo>
                <a:lnTo>
                  <a:pt x="114" y="288"/>
                </a:lnTo>
                <a:lnTo>
                  <a:pt x="119" y="288"/>
                </a:lnTo>
                <a:lnTo>
                  <a:pt x="126" y="288"/>
                </a:lnTo>
                <a:lnTo>
                  <a:pt x="136" y="290"/>
                </a:lnTo>
                <a:lnTo>
                  <a:pt x="148" y="287"/>
                </a:lnTo>
                <a:lnTo>
                  <a:pt x="155" y="285"/>
                </a:lnTo>
                <a:lnTo>
                  <a:pt x="161" y="285"/>
                </a:lnTo>
                <a:lnTo>
                  <a:pt x="164" y="284"/>
                </a:lnTo>
                <a:lnTo>
                  <a:pt x="166" y="280"/>
                </a:lnTo>
                <a:lnTo>
                  <a:pt x="171" y="274"/>
                </a:lnTo>
                <a:lnTo>
                  <a:pt x="175" y="261"/>
                </a:lnTo>
                <a:lnTo>
                  <a:pt x="179" y="252"/>
                </a:lnTo>
                <a:lnTo>
                  <a:pt x="187" y="248"/>
                </a:lnTo>
                <a:lnTo>
                  <a:pt x="194" y="245"/>
                </a:lnTo>
                <a:lnTo>
                  <a:pt x="201" y="240"/>
                </a:lnTo>
                <a:lnTo>
                  <a:pt x="210" y="233"/>
                </a:lnTo>
                <a:lnTo>
                  <a:pt x="213" y="230"/>
                </a:lnTo>
                <a:lnTo>
                  <a:pt x="216" y="227"/>
                </a:lnTo>
                <a:lnTo>
                  <a:pt x="217" y="227"/>
                </a:lnTo>
                <a:lnTo>
                  <a:pt x="219" y="227"/>
                </a:lnTo>
                <a:lnTo>
                  <a:pt x="220" y="227"/>
                </a:lnTo>
                <a:lnTo>
                  <a:pt x="220" y="229"/>
                </a:lnTo>
                <a:lnTo>
                  <a:pt x="220" y="230"/>
                </a:lnTo>
                <a:lnTo>
                  <a:pt x="221" y="233"/>
                </a:lnTo>
                <a:lnTo>
                  <a:pt x="221" y="235"/>
                </a:lnTo>
                <a:lnTo>
                  <a:pt x="221" y="235"/>
                </a:lnTo>
                <a:lnTo>
                  <a:pt x="223" y="236"/>
                </a:lnTo>
                <a:lnTo>
                  <a:pt x="226" y="235"/>
                </a:lnTo>
                <a:lnTo>
                  <a:pt x="229" y="235"/>
                </a:lnTo>
                <a:lnTo>
                  <a:pt x="230" y="233"/>
                </a:lnTo>
                <a:lnTo>
                  <a:pt x="230" y="232"/>
                </a:lnTo>
                <a:lnTo>
                  <a:pt x="233" y="229"/>
                </a:lnTo>
                <a:lnTo>
                  <a:pt x="233" y="226"/>
                </a:lnTo>
                <a:lnTo>
                  <a:pt x="233" y="223"/>
                </a:lnTo>
                <a:lnTo>
                  <a:pt x="232" y="222"/>
                </a:lnTo>
                <a:lnTo>
                  <a:pt x="230" y="219"/>
                </a:lnTo>
                <a:lnTo>
                  <a:pt x="232" y="217"/>
                </a:lnTo>
                <a:lnTo>
                  <a:pt x="233" y="216"/>
                </a:lnTo>
                <a:lnTo>
                  <a:pt x="236" y="214"/>
                </a:lnTo>
                <a:lnTo>
                  <a:pt x="242" y="214"/>
                </a:lnTo>
                <a:lnTo>
                  <a:pt x="245" y="214"/>
                </a:lnTo>
                <a:lnTo>
                  <a:pt x="248" y="216"/>
                </a:lnTo>
                <a:lnTo>
                  <a:pt x="248" y="219"/>
                </a:lnTo>
                <a:lnTo>
                  <a:pt x="248" y="222"/>
                </a:lnTo>
                <a:lnTo>
                  <a:pt x="248" y="222"/>
                </a:lnTo>
                <a:lnTo>
                  <a:pt x="248" y="223"/>
                </a:lnTo>
                <a:lnTo>
                  <a:pt x="248" y="223"/>
                </a:lnTo>
                <a:lnTo>
                  <a:pt x="249" y="224"/>
                </a:lnTo>
                <a:lnTo>
                  <a:pt x="252" y="224"/>
                </a:lnTo>
                <a:lnTo>
                  <a:pt x="255" y="223"/>
                </a:lnTo>
                <a:lnTo>
                  <a:pt x="259" y="220"/>
                </a:lnTo>
                <a:lnTo>
                  <a:pt x="264" y="219"/>
                </a:lnTo>
                <a:lnTo>
                  <a:pt x="266" y="216"/>
                </a:lnTo>
                <a:lnTo>
                  <a:pt x="268" y="214"/>
                </a:lnTo>
                <a:lnTo>
                  <a:pt x="268" y="214"/>
                </a:lnTo>
                <a:lnTo>
                  <a:pt x="265" y="213"/>
                </a:lnTo>
                <a:lnTo>
                  <a:pt x="262" y="211"/>
                </a:lnTo>
                <a:lnTo>
                  <a:pt x="259" y="211"/>
                </a:lnTo>
                <a:lnTo>
                  <a:pt x="258" y="210"/>
                </a:lnTo>
                <a:lnTo>
                  <a:pt x="256" y="210"/>
                </a:lnTo>
                <a:lnTo>
                  <a:pt x="253" y="209"/>
                </a:lnTo>
                <a:lnTo>
                  <a:pt x="252" y="207"/>
                </a:lnTo>
                <a:lnTo>
                  <a:pt x="252" y="204"/>
                </a:lnTo>
                <a:lnTo>
                  <a:pt x="253" y="201"/>
                </a:lnTo>
                <a:lnTo>
                  <a:pt x="253" y="201"/>
                </a:lnTo>
                <a:lnTo>
                  <a:pt x="255" y="198"/>
                </a:lnTo>
                <a:lnTo>
                  <a:pt x="256" y="197"/>
                </a:lnTo>
                <a:lnTo>
                  <a:pt x="256" y="194"/>
                </a:lnTo>
                <a:lnTo>
                  <a:pt x="256" y="191"/>
                </a:lnTo>
                <a:lnTo>
                  <a:pt x="253" y="188"/>
                </a:lnTo>
                <a:lnTo>
                  <a:pt x="246" y="184"/>
                </a:lnTo>
                <a:lnTo>
                  <a:pt x="235" y="178"/>
                </a:lnTo>
                <a:lnTo>
                  <a:pt x="223" y="169"/>
                </a:lnTo>
                <a:lnTo>
                  <a:pt x="217" y="162"/>
                </a:lnTo>
                <a:lnTo>
                  <a:pt x="213" y="161"/>
                </a:lnTo>
                <a:lnTo>
                  <a:pt x="208" y="162"/>
                </a:lnTo>
                <a:lnTo>
                  <a:pt x="206" y="164"/>
                </a:lnTo>
                <a:lnTo>
                  <a:pt x="200" y="165"/>
                </a:lnTo>
                <a:lnTo>
                  <a:pt x="190" y="165"/>
                </a:lnTo>
                <a:lnTo>
                  <a:pt x="179" y="164"/>
                </a:lnTo>
                <a:lnTo>
                  <a:pt x="174" y="159"/>
                </a:lnTo>
                <a:lnTo>
                  <a:pt x="171" y="155"/>
                </a:lnTo>
                <a:lnTo>
                  <a:pt x="169" y="149"/>
                </a:lnTo>
                <a:lnTo>
                  <a:pt x="165" y="145"/>
                </a:lnTo>
                <a:lnTo>
                  <a:pt x="158" y="142"/>
                </a:lnTo>
                <a:lnTo>
                  <a:pt x="149" y="142"/>
                </a:lnTo>
                <a:lnTo>
                  <a:pt x="137" y="142"/>
                </a:lnTo>
                <a:lnTo>
                  <a:pt x="123" y="142"/>
                </a:lnTo>
                <a:lnTo>
                  <a:pt x="132" y="132"/>
                </a:lnTo>
                <a:lnTo>
                  <a:pt x="171" y="98"/>
                </a:lnTo>
                <a:lnTo>
                  <a:pt x="216" y="71"/>
                </a:lnTo>
                <a:lnTo>
                  <a:pt x="264" y="50"/>
                </a:lnTo>
                <a:lnTo>
                  <a:pt x="316" y="37"/>
                </a:lnTo>
                <a:lnTo>
                  <a:pt x="371" y="33"/>
                </a:lnTo>
                <a:lnTo>
                  <a:pt x="426" y="37"/>
                </a:lnTo>
                <a:lnTo>
                  <a:pt x="478" y="50"/>
                </a:lnTo>
                <a:lnTo>
                  <a:pt x="526" y="71"/>
                </a:lnTo>
                <a:lnTo>
                  <a:pt x="571" y="98"/>
                </a:lnTo>
                <a:lnTo>
                  <a:pt x="610" y="132"/>
                </a:lnTo>
                <a:lnTo>
                  <a:pt x="617" y="139"/>
                </a:lnTo>
                <a:lnTo>
                  <a:pt x="613" y="139"/>
                </a:lnTo>
                <a:lnTo>
                  <a:pt x="581" y="143"/>
                </a:lnTo>
                <a:lnTo>
                  <a:pt x="581" y="143"/>
                </a:lnTo>
                <a:lnTo>
                  <a:pt x="582" y="142"/>
                </a:lnTo>
                <a:lnTo>
                  <a:pt x="585" y="140"/>
                </a:lnTo>
                <a:lnTo>
                  <a:pt x="588" y="139"/>
                </a:lnTo>
                <a:lnTo>
                  <a:pt x="591" y="136"/>
                </a:lnTo>
                <a:lnTo>
                  <a:pt x="592" y="133"/>
                </a:lnTo>
                <a:lnTo>
                  <a:pt x="592" y="130"/>
                </a:lnTo>
                <a:lnTo>
                  <a:pt x="590" y="129"/>
                </a:lnTo>
                <a:lnTo>
                  <a:pt x="587" y="127"/>
                </a:lnTo>
                <a:lnTo>
                  <a:pt x="584" y="127"/>
                </a:lnTo>
                <a:lnTo>
                  <a:pt x="579" y="129"/>
                </a:lnTo>
                <a:lnTo>
                  <a:pt x="577" y="129"/>
                </a:lnTo>
                <a:lnTo>
                  <a:pt x="572" y="130"/>
                </a:lnTo>
                <a:lnTo>
                  <a:pt x="569" y="130"/>
                </a:lnTo>
                <a:lnTo>
                  <a:pt x="562" y="130"/>
                </a:lnTo>
                <a:lnTo>
                  <a:pt x="549" y="130"/>
                </a:lnTo>
                <a:lnTo>
                  <a:pt x="532" y="129"/>
                </a:lnTo>
                <a:lnTo>
                  <a:pt x="517" y="129"/>
                </a:lnTo>
                <a:lnTo>
                  <a:pt x="504" y="132"/>
                </a:lnTo>
                <a:lnTo>
                  <a:pt x="494" y="136"/>
                </a:lnTo>
                <a:lnTo>
                  <a:pt x="485" y="143"/>
                </a:lnTo>
                <a:lnTo>
                  <a:pt x="478" y="149"/>
                </a:lnTo>
                <a:lnTo>
                  <a:pt x="475" y="152"/>
                </a:lnTo>
                <a:lnTo>
                  <a:pt x="472" y="153"/>
                </a:lnTo>
                <a:lnTo>
                  <a:pt x="469" y="153"/>
                </a:lnTo>
                <a:lnTo>
                  <a:pt x="466" y="153"/>
                </a:lnTo>
                <a:lnTo>
                  <a:pt x="465" y="153"/>
                </a:lnTo>
                <a:lnTo>
                  <a:pt x="462" y="153"/>
                </a:lnTo>
                <a:lnTo>
                  <a:pt x="461" y="155"/>
                </a:lnTo>
                <a:lnTo>
                  <a:pt x="459" y="156"/>
                </a:lnTo>
                <a:lnTo>
                  <a:pt x="459" y="159"/>
                </a:lnTo>
                <a:lnTo>
                  <a:pt x="458" y="164"/>
                </a:lnTo>
                <a:lnTo>
                  <a:pt x="459" y="169"/>
                </a:lnTo>
                <a:lnTo>
                  <a:pt x="463" y="171"/>
                </a:lnTo>
                <a:lnTo>
                  <a:pt x="469" y="171"/>
                </a:lnTo>
                <a:lnTo>
                  <a:pt x="475" y="168"/>
                </a:lnTo>
                <a:lnTo>
                  <a:pt x="479" y="165"/>
                </a:lnTo>
                <a:lnTo>
                  <a:pt x="481" y="165"/>
                </a:lnTo>
                <a:lnTo>
                  <a:pt x="481" y="165"/>
                </a:lnTo>
                <a:lnTo>
                  <a:pt x="481" y="165"/>
                </a:lnTo>
                <a:lnTo>
                  <a:pt x="481" y="166"/>
                </a:lnTo>
                <a:lnTo>
                  <a:pt x="481" y="169"/>
                </a:lnTo>
                <a:lnTo>
                  <a:pt x="482" y="172"/>
                </a:lnTo>
                <a:lnTo>
                  <a:pt x="484" y="178"/>
                </a:lnTo>
                <a:lnTo>
                  <a:pt x="485" y="181"/>
                </a:lnTo>
                <a:lnTo>
                  <a:pt x="488" y="182"/>
                </a:lnTo>
                <a:lnTo>
                  <a:pt x="491" y="182"/>
                </a:lnTo>
                <a:lnTo>
                  <a:pt x="492" y="181"/>
                </a:lnTo>
                <a:lnTo>
                  <a:pt x="495" y="178"/>
                </a:lnTo>
                <a:lnTo>
                  <a:pt x="498" y="175"/>
                </a:lnTo>
                <a:lnTo>
                  <a:pt x="501" y="169"/>
                </a:lnTo>
                <a:lnTo>
                  <a:pt x="504" y="164"/>
                </a:lnTo>
                <a:lnTo>
                  <a:pt x="507" y="158"/>
                </a:lnTo>
                <a:lnTo>
                  <a:pt x="510" y="150"/>
                </a:lnTo>
                <a:lnTo>
                  <a:pt x="511" y="146"/>
                </a:lnTo>
                <a:lnTo>
                  <a:pt x="514" y="143"/>
                </a:lnTo>
                <a:lnTo>
                  <a:pt x="516" y="140"/>
                </a:lnTo>
                <a:lnTo>
                  <a:pt x="517" y="140"/>
                </a:lnTo>
                <a:lnTo>
                  <a:pt x="520" y="142"/>
                </a:lnTo>
                <a:lnTo>
                  <a:pt x="520" y="142"/>
                </a:lnTo>
                <a:lnTo>
                  <a:pt x="521" y="143"/>
                </a:lnTo>
                <a:lnTo>
                  <a:pt x="521" y="145"/>
                </a:lnTo>
                <a:lnTo>
                  <a:pt x="521" y="146"/>
                </a:lnTo>
                <a:lnTo>
                  <a:pt x="523" y="146"/>
                </a:lnTo>
                <a:lnTo>
                  <a:pt x="523" y="148"/>
                </a:lnTo>
                <a:lnTo>
                  <a:pt x="524" y="148"/>
                </a:lnTo>
                <a:lnTo>
                  <a:pt x="526" y="149"/>
                </a:lnTo>
                <a:lnTo>
                  <a:pt x="529" y="152"/>
                </a:lnTo>
                <a:lnTo>
                  <a:pt x="532" y="155"/>
                </a:lnTo>
                <a:lnTo>
                  <a:pt x="536" y="159"/>
                </a:lnTo>
                <a:lnTo>
                  <a:pt x="539" y="162"/>
                </a:lnTo>
                <a:lnTo>
                  <a:pt x="542" y="164"/>
                </a:lnTo>
                <a:lnTo>
                  <a:pt x="543" y="165"/>
                </a:lnTo>
                <a:lnTo>
                  <a:pt x="545" y="165"/>
                </a:lnTo>
                <a:lnTo>
                  <a:pt x="546" y="165"/>
                </a:lnTo>
                <a:lnTo>
                  <a:pt x="546" y="166"/>
                </a:lnTo>
                <a:lnTo>
                  <a:pt x="545" y="171"/>
                </a:lnTo>
                <a:lnTo>
                  <a:pt x="542" y="178"/>
                </a:lnTo>
                <a:lnTo>
                  <a:pt x="534" y="182"/>
                </a:lnTo>
                <a:lnTo>
                  <a:pt x="526" y="185"/>
                </a:lnTo>
                <a:lnTo>
                  <a:pt x="517" y="187"/>
                </a:lnTo>
                <a:lnTo>
                  <a:pt x="507" y="188"/>
                </a:lnTo>
                <a:lnTo>
                  <a:pt x="492" y="191"/>
                </a:lnTo>
                <a:lnTo>
                  <a:pt x="478" y="194"/>
                </a:lnTo>
                <a:lnTo>
                  <a:pt x="465" y="195"/>
                </a:lnTo>
                <a:lnTo>
                  <a:pt x="456" y="195"/>
                </a:lnTo>
                <a:lnTo>
                  <a:pt x="448" y="195"/>
                </a:lnTo>
                <a:lnTo>
                  <a:pt x="442" y="198"/>
                </a:lnTo>
                <a:lnTo>
                  <a:pt x="437" y="204"/>
                </a:lnTo>
                <a:lnTo>
                  <a:pt x="436" y="213"/>
                </a:lnTo>
                <a:lnTo>
                  <a:pt x="434" y="223"/>
                </a:lnTo>
                <a:lnTo>
                  <a:pt x="430" y="227"/>
                </a:lnTo>
                <a:lnTo>
                  <a:pt x="424" y="230"/>
                </a:lnTo>
                <a:lnTo>
                  <a:pt x="416" y="232"/>
                </a:lnTo>
                <a:lnTo>
                  <a:pt x="403" y="233"/>
                </a:lnTo>
                <a:lnTo>
                  <a:pt x="398" y="235"/>
                </a:lnTo>
                <a:lnTo>
                  <a:pt x="395" y="236"/>
                </a:lnTo>
                <a:lnTo>
                  <a:pt x="394" y="239"/>
                </a:lnTo>
                <a:lnTo>
                  <a:pt x="394" y="240"/>
                </a:lnTo>
                <a:lnTo>
                  <a:pt x="395" y="243"/>
                </a:lnTo>
                <a:lnTo>
                  <a:pt x="398" y="245"/>
                </a:lnTo>
                <a:lnTo>
                  <a:pt x="401" y="246"/>
                </a:lnTo>
                <a:lnTo>
                  <a:pt x="406" y="249"/>
                </a:lnTo>
                <a:lnTo>
                  <a:pt x="411" y="251"/>
                </a:lnTo>
                <a:lnTo>
                  <a:pt x="417" y="251"/>
                </a:lnTo>
                <a:lnTo>
                  <a:pt x="423" y="252"/>
                </a:lnTo>
                <a:lnTo>
                  <a:pt x="433" y="251"/>
                </a:lnTo>
                <a:lnTo>
                  <a:pt x="440" y="248"/>
                </a:lnTo>
                <a:lnTo>
                  <a:pt x="445" y="242"/>
                </a:lnTo>
                <a:lnTo>
                  <a:pt x="448" y="236"/>
                </a:lnTo>
                <a:lnTo>
                  <a:pt x="452" y="229"/>
                </a:lnTo>
                <a:lnTo>
                  <a:pt x="455" y="227"/>
                </a:lnTo>
                <a:lnTo>
                  <a:pt x="456" y="226"/>
                </a:lnTo>
                <a:lnTo>
                  <a:pt x="459" y="227"/>
                </a:lnTo>
                <a:lnTo>
                  <a:pt x="461" y="230"/>
                </a:lnTo>
                <a:lnTo>
                  <a:pt x="462" y="233"/>
                </a:lnTo>
                <a:lnTo>
                  <a:pt x="465" y="236"/>
                </a:lnTo>
                <a:lnTo>
                  <a:pt x="466" y="239"/>
                </a:lnTo>
                <a:lnTo>
                  <a:pt x="469" y="240"/>
                </a:lnTo>
                <a:lnTo>
                  <a:pt x="471" y="242"/>
                </a:lnTo>
                <a:lnTo>
                  <a:pt x="472" y="242"/>
                </a:lnTo>
                <a:lnTo>
                  <a:pt x="475" y="239"/>
                </a:lnTo>
                <a:lnTo>
                  <a:pt x="478" y="235"/>
                </a:lnTo>
                <a:lnTo>
                  <a:pt x="481" y="232"/>
                </a:lnTo>
                <a:lnTo>
                  <a:pt x="484" y="227"/>
                </a:lnTo>
                <a:lnTo>
                  <a:pt x="488" y="224"/>
                </a:lnTo>
                <a:lnTo>
                  <a:pt x="491" y="223"/>
                </a:lnTo>
                <a:lnTo>
                  <a:pt x="495" y="222"/>
                </a:lnTo>
                <a:lnTo>
                  <a:pt x="498" y="224"/>
                </a:lnTo>
                <a:lnTo>
                  <a:pt x="501" y="230"/>
                </a:lnTo>
                <a:lnTo>
                  <a:pt x="506" y="236"/>
                </a:lnTo>
                <a:lnTo>
                  <a:pt x="511" y="243"/>
                </a:lnTo>
                <a:lnTo>
                  <a:pt x="520" y="251"/>
                </a:lnTo>
                <a:lnTo>
                  <a:pt x="527" y="252"/>
                </a:lnTo>
                <a:lnTo>
                  <a:pt x="532" y="248"/>
                </a:lnTo>
                <a:lnTo>
                  <a:pt x="533" y="242"/>
                </a:lnTo>
                <a:lnTo>
                  <a:pt x="536" y="232"/>
                </a:lnTo>
                <a:lnTo>
                  <a:pt x="539" y="223"/>
                </a:lnTo>
                <a:lnTo>
                  <a:pt x="543" y="214"/>
                </a:lnTo>
                <a:lnTo>
                  <a:pt x="552" y="210"/>
                </a:lnTo>
                <a:lnTo>
                  <a:pt x="562" y="210"/>
                </a:lnTo>
                <a:lnTo>
                  <a:pt x="572" y="214"/>
                </a:lnTo>
                <a:lnTo>
                  <a:pt x="582" y="219"/>
                </a:lnTo>
                <a:lnTo>
                  <a:pt x="588" y="224"/>
                </a:lnTo>
                <a:lnTo>
                  <a:pt x="592" y="227"/>
                </a:lnTo>
                <a:lnTo>
                  <a:pt x="590" y="232"/>
                </a:lnTo>
                <a:lnTo>
                  <a:pt x="582" y="236"/>
                </a:lnTo>
                <a:lnTo>
                  <a:pt x="571" y="239"/>
                </a:lnTo>
                <a:lnTo>
                  <a:pt x="553" y="238"/>
                </a:lnTo>
                <a:lnTo>
                  <a:pt x="548" y="238"/>
                </a:lnTo>
                <a:lnTo>
                  <a:pt x="543" y="238"/>
                </a:lnTo>
                <a:lnTo>
                  <a:pt x="539" y="239"/>
                </a:lnTo>
                <a:lnTo>
                  <a:pt x="537" y="239"/>
                </a:lnTo>
                <a:lnTo>
                  <a:pt x="536" y="242"/>
                </a:lnTo>
                <a:lnTo>
                  <a:pt x="537" y="243"/>
                </a:lnTo>
                <a:lnTo>
                  <a:pt x="539" y="245"/>
                </a:lnTo>
                <a:lnTo>
                  <a:pt x="542" y="248"/>
                </a:lnTo>
                <a:lnTo>
                  <a:pt x="545" y="249"/>
                </a:lnTo>
                <a:lnTo>
                  <a:pt x="549" y="252"/>
                </a:lnTo>
                <a:lnTo>
                  <a:pt x="555" y="253"/>
                </a:lnTo>
                <a:lnTo>
                  <a:pt x="562" y="255"/>
                </a:lnTo>
                <a:lnTo>
                  <a:pt x="566" y="256"/>
                </a:lnTo>
                <a:lnTo>
                  <a:pt x="569" y="259"/>
                </a:lnTo>
                <a:lnTo>
                  <a:pt x="571" y="261"/>
                </a:lnTo>
                <a:lnTo>
                  <a:pt x="572" y="264"/>
                </a:lnTo>
                <a:lnTo>
                  <a:pt x="572" y="265"/>
                </a:lnTo>
                <a:lnTo>
                  <a:pt x="572" y="267"/>
                </a:lnTo>
                <a:lnTo>
                  <a:pt x="572" y="268"/>
                </a:lnTo>
                <a:lnTo>
                  <a:pt x="571" y="268"/>
                </a:lnTo>
                <a:lnTo>
                  <a:pt x="571" y="268"/>
                </a:lnTo>
                <a:lnTo>
                  <a:pt x="571" y="269"/>
                </a:lnTo>
                <a:lnTo>
                  <a:pt x="571" y="272"/>
                </a:lnTo>
                <a:lnTo>
                  <a:pt x="569" y="275"/>
                </a:lnTo>
                <a:lnTo>
                  <a:pt x="569" y="277"/>
                </a:lnTo>
                <a:lnTo>
                  <a:pt x="566" y="280"/>
                </a:lnTo>
                <a:lnTo>
                  <a:pt x="565" y="282"/>
                </a:lnTo>
                <a:lnTo>
                  <a:pt x="562" y="284"/>
                </a:lnTo>
                <a:lnTo>
                  <a:pt x="558" y="284"/>
                </a:lnTo>
                <a:lnTo>
                  <a:pt x="553" y="282"/>
                </a:lnTo>
                <a:lnTo>
                  <a:pt x="549" y="281"/>
                </a:lnTo>
                <a:lnTo>
                  <a:pt x="548" y="280"/>
                </a:lnTo>
                <a:lnTo>
                  <a:pt x="546" y="280"/>
                </a:lnTo>
                <a:lnTo>
                  <a:pt x="546" y="280"/>
                </a:lnTo>
                <a:lnTo>
                  <a:pt x="546" y="280"/>
                </a:lnTo>
                <a:lnTo>
                  <a:pt x="548" y="280"/>
                </a:lnTo>
                <a:lnTo>
                  <a:pt x="548" y="280"/>
                </a:lnTo>
                <a:lnTo>
                  <a:pt x="548" y="278"/>
                </a:lnTo>
                <a:lnTo>
                  <a:pt x="546" y="277"/>
                </a:lnTo>
                <a:lnTo>
                  <a:pt x="545" y="275"/>
                </a:lnTo>
                <a:lnTo>
                  <a:pt x="537" y="271"/>
                </a:lnTo>
                <a:lnTo>
                  <a:pt x="530" y="269"/>
                </a:lnTo>
                <a:lnTo>
                  <a:pt x="524" y="272"/>
                </a:lnTo>
                <a:lnTo>
                  <a:pt x="521" y="277"/>
                </a:lnTo>
                <a:lnTo>
                  <a:pt x="519" y="281"/>
                </a:lnTo>
                <a:lnTo>
                  <a:pt x="513" y="280"/>
                </a:lnTo>
                <a:lnTo>
                  <a:pt x="506" y="275"/>
                </a:lnTo>
                <a:lnTo>
                  <a:pt x="495" y="269"/>
                </a:lnTo>
                <a:lnTo>
                  <a:pt x="491" y="267"/>
                </a:lnTo>
                <a:lnTo>
                  <a:pt x="487" y="265"/>
                </a:lnTo>
                <a:lnTo>
                  <a:pt x="485" y="264"/>
                </a:lnTo>
                <a:lnTo>
                  <a:pt x="484" y="264"/>
                </a:lnTo>
                <a:lnTo>
                  <a:pt x="482" y="262"/>
                </a:lnTo>
                <a:lnTo>
                  <a:pt x="482" y="262"/>
                </a:lnTo>
                <a:lnTo>
                  <a:pt x="482" y="261"/>
                </a:lnTo>
                <a:lnTo>
                  <a:pt x="481" y="259"/>
                </a:lnTo>
                <a:lnTo>
                  <a:pt x="479" y="256"/>
                </a:lnTo>
                <a:lnTo>
                  <a:pt x="477" y="252"/>
                </a:lnTo>
                <a:lnTo>
                  <a:pt x="472" y="253"/>
                </a:lnTo>
                <a:lnTo>
                  <a:pt x="465" y="258"/>
                </a:lnTo>
                <a:lnTo>
                  <a:pt x="456" y="261"/>
                </a:lnTo>
                <a:lnTo>
                  <a:pt x="445" y="262"/>
                </a:lnTo>
                <a:lnTo>
                  <a:pt x="433" y="261"/>
                </a:lnTo>
                <a:lnTo>
                  <a:pt x="426" y="261"/>
                </a:lnTo>
                <a:lnTo>
                  <a:pt x="421" y="262"/>
                </a:lnTo>
                <a:lnTo>
                  <a:pt x="417" y="268"/>
                </a:lnTo>
                <a:lnTo>
                  <a:pt x="414" y="271"/>
                </a:lnTo>
                <a:lnTo>
                  <a:pt x="411" y="272"/>
                </a:lnTo>
                <a:lnTo>
                  <a:pt x="410" y="275"/>
                </a:lnTo>
                <a:lnTo>
                  <a:pt x="407" y="277"/>
                </a:lnTo>
                <a:lnTo>
                  <a:pt x="406" y="278"/>
                </a:lnTo>
                <a:lnTo>
                  <a:pt x="403" y="280"/>
                </a:lnTo>
                <a:lnTo>
                  <a:pt x="400" y="282"/>
                </a:lnTo>
                <a:lnTo>
                  <a:pt x="394" y="285"/>
                </a:lnTo>
                <a:lnTo>
                  <a:pt x="385" y="294"/>
                </a:lnTo>
                <a:lnTo>
                  <a:pt x="381" y="303"/>
                </a:lnTo>
                <a:lnTo>
                  <a:pt x="378" y="311"/>
                </a:lnTo>
                <a:lnTo>
                  <a:pt x="375" y="317"/>
                </a:lnTo>
                <a:lnTo>
                  <a:pt x="374" y="323"/>
                </a:lnTo>
                <a:lnTo>
                  <a:pt x="375" y="332"/>
                </a:lnTo>
                <a:lnTo>
                  <a:pt x="379" y="342"/>
                </a:lnTo>
                <a:lnTo>
                  <a:pt x="384" y="352"/>
                </a:lnTo>
                <a:lnTo>
                  <a:pt x="387" y="361"/>
                </a:lnTo>
                <a:lnTo>
                  <a:pt x="394" y="369"/>
                </a:lnTo>
                <a:lnTo>
                  <a:pt x="403" y="377"/>
                </a:lnTo>
                <a:lnTo>
                  <a:pt x="413" y="380"/>
                </a:lnTo>
                <a:lnTo>
                  <a:pt x="424" y="381"/>
                </a:lnTo>
                <a:lnTo>
                  <a:pt x="434" y="380"/>
                </a:lnTo>
                <a:lnTo>
                  <a:pt x="443" y="378"/>
                </a:lnTo>
                <a:lnTo>
                  <a:pt x="450" y="375"/>
                </a:lnTo>
                <a:lnTo>
                  <a:pt x="453" y="374"/>
                </a:lnTo>
                <a:lnTo>
                  <a:pt x="471" y="390"/>
                </a:lnTo>
                <a:lnTo>
                  <a:pt x="471" y="394"/>
                </a:lnTo>
                <a:lnTo>
                  <a:pt x="474" y="401"/>
                </a:lnTo>
                <a:lnTo>
                  <a:pt x="481" y="414"/>
                </a:lnTo>
                <a:lnTo>
                  <a:pt x="488" y="423"/>
                </a:lnTo>
                <a:lnTo>
                  <a:pt x="490" y="430"/>
                </a:lnTo>
                <a:lnTo>
                  <a:pt x="488" y="441"/>
                </a:lnTo>
                <a:lnTo>
                  <a:pt x="487" y="458"/>
                </a:lnTo>
                <a:lnTo>
                  <a:pt x="487" y="472"/>
                </a:lnTo>
                <a:lnTo>
                  <a:pt x="485" y="481"/>
                </a:lnTo>
                <a:lnTo>
                  <a:pt x="485" y="490"/>
                </a:lnTo>
                <a:lnTo>
                  <a:pt x="488" y="497"/>
                </a:lnTo>
                <a:lnTo>
                  <a:pt x="492" y="507"/>
                </a:lnTo>
                <a:lnTo>
                  <a:pt x="500" y="520"/>
                </a:lnTo>
                <a:lnTo>
                  <a:pt x="504" y="529"/>
                </a:lnTo>
                <a:lnTo>
                  <a:pt x="507" y="535"/>
                </a:lnTo>
                <a:lnTo>
                  <a:pt x="513" y="538"/>
                </a:lnTo>
                <a:lnTo>
                  <a:pt x="517" y="538"/>
                </a:lnTo>
                <a:lnTo>
                  <a:pt x="524" y="533"/>
                </a:lnTo>
                <a:lnTo>
                  <a:pt x="533" y="528"/>
                </a:lnTo>
                <a:lnTo>
                  <a:pt x="546" y="523"/>
                </a:lnTo>
                <a:lnTo>
                  <a:pt x="556" y="520"/>
                </a:lnTo>
                <a:lnTo>
                  <a:pt x="562" y="515"/>
                </a:lnTo>
                <a:lnTo>
                  <a:pt x="563" y="509"/>
                </a:lnTo>
                <a:lnTo>
                  <a:pt x="562" y="501"/>
                </a:lnTo>
                <a:lnTo>
                  <a:pt x="561" y="496"/>
                </a:lnTo>
                <a:lnTo>
                  <a:pt x="563" y="486"/>
                </a:lnTo>
                <a:lnTo>
                  <a:pt x="571" y="478"/>
                </a:lnTo>
                <a:lnTo>
                  <a:pt x="581" y="471"/>
                </a:lnTo>
                <a:lnTo>
                  <a:pt x="584" y="465"/>
                </a:lnTo>
                <a:lnTo>
                  <a:pt x="585" y="457"/>
                </a:lnTo>
                <a:lnTo>
                  <a:pt x="585" y="448"/>
                </a:lnTo>
                <a:lnTo>
                  <a:pt x="585" y="441"/>
                </a:lnTo>
                <a:lnTo>
                  <a:pt x="585" y="438"/>
                </a:lnTo>
                <a:lnTo>
                  <a:pt x="585" y="433"/>
                </a:lnTo>
                <a:lnTo>
                  <a:pt x="588" y="423"/>
                </a:lnTo>
                <a:lnTo>
                  <a:pt x="591" y="412"/>
                </a:lnTo>
                <a:lnTo>
                  <a:pt x="594" y="400"/>
                </a:lnTo>
                <a:lnTo>
                  <a:pt x="598" y="394"/>
                </a:lnTo>
                <a:lnTo>
                  <a:pt x="603" y="391"/>
                </a:lnTo>
                <a:lnTo>
                  <a:pt x="610" y="384"/>
                </a:lnTo>
                <a:lnTo>
                  <a:pt x="617" y="375"/>
                </a:lnTo>
                <a:lnTo>
                  <a:pt x="624" y="368"/>
                </a:lnTo>
                <a:lnTo>
                  <a:pt x="627" y="361"/>
                </a:lnTo>
                <a:lnTo>
                  <a:pt x="627" y="358"/>
                </a:lnTo>
                <a:lnTo>
                  <a:pt x="627" y="358"/>
                </a:lnTo>
                <a:lnTo>
                  <a:pt x="626" y="356"/>
                </a:lnTo>
                <a:lnTo>
                  <a:pt x="623" y="356"/>
                </a:lnTo>
                <a:lnTo>
                  <a:pt x="620" y="358"/>
                </a:lnTo>
                <a:lnTo>
                  <a:pt x="617" y="359"/>
                </a:lnTo>
                <a:lnTo>
                  <a:pt x="613" y="359"/>
                </a:lnTo>
                <a:lnTo>
                  <a:pt x="610" y="361"/>
                </a:lnTo>
                <a:lnTo>
                  <a:pt x="607" y="361"/>
                </a:lnTo>
                <a:lnTo>
                  <a:pt x="603" y="359"/>
                </a:lnTo>
                <a:lnTo>
                  <a:pt x="600" y="358"/>
                </a:lnTo>
                <a:lnTo>
                  <a:pt x="597" y="355"/>
                </a:lnTo>
                <a:lnTo>
                  <a:pt x="595" y="354"/>
                </a:lnTo>
                <a:lnTo>
                  <a:pt x="594" y="351"/>
                </a:lnTo>
                <a:lnTo>
                  <a:pt x="594" y="351"/>
                </a:lnTo>
                <a:lnTo>
                  <a:pt x="591" y="348"/>
                </a:lnTo>
                <a:lnTo>
                  <a:pt x="587" y="342"/>
                </a:lnTo>
                <a:lnTo>
                  <a:pt x="578" y="333"/>
                </a:lnTo>
                <a:lnTo>
                  <a:pt x="571" y="322"/>
                </a:lnTo>
                <a:lnTo>
                  <a:pt x="562" y="309"/>
                </a:lnTo>
                <a:lnTo>
                  <a:pt x="561" y="304"/>
                </a:lnTo>
                <a:lnTo>
                  <a:pt x="559" y="301"/>
                </a:lnTo>
                <a:lnTo>
                  <a:pt x="559" y="298"/>
                </a:lnTo>
                <a:lnTo>
                  <a:pt x="561" y="297"/>
                </a:lnTo>
                <a:lnTo>
                  <a:pt x="562" y="296"/>
                </a:lnTo>
                <a:lnTo>
                  <a:pt x="563" y="294"/>
                </a:lnTo>
                <a:lnTo>
                  <a:pt x="565" y="294"/>
                </a:lnTo>
                <a:lnTo>
                  <a:pt x="568" y="294"/>
                </a:lnTo>
                <a:lnTo>
                  <a:pt x="569" y="296"/>
                </a:lnTo>
                <a:lnTo>
                  <a:pt x="571" y="296"/>
                </a:lnTo>
                <a:lnTo>
                  <a:pt x="572" y="296"/>
                </a:lnTo>
                <a:lnTo>
                  <a:pt x="572" y="296"/>
                </a:lnTo>
                <a:lnTo>
                  <a:pt x="591" y="325"/>
                </a:lnTo>
                <a:lnTo>
                  <a:pt x="591" y="326"/>
                </a:lnTo>
                <a:lnTo>
                  <a:pt x="594" y="333"/>
                </a:lnTo>
                <a:lnTo>
                  <a:pt x="598" y="340"/>
                </a:lnTo>
                <a:lnTo>
                  <a:pt x="604" y="346"/>
                </a:lnTo>
                <a:lnTo>
                  <a:pt x="608" y="349"/>
                </a:lnTo>
                <a:lnTo>
                  <a:pt x="616" y="346"/>
                </a:lnTo>
                <a:lnTo>
                  <a:pt x="626" y="342"/>
                </a:lnTo>
                <a:lnTo>
                  <a:pt x="637" y="338"/>
                </a:lnTo>
                <a:lnTo>
                  <a:pt x="646" y="333"/>
                </a:lnTo>
                <a:lnTo>
                  <a:pt x="652" y="329"/>
                </a:lnTo>
                <a:lnTo>
                  <a:pt x="653" y="323"/>
                </a:lnTo>
                <a:lnTo>
                  <a:pt x="652" y="316"/>
                </a:lnTo>
                <a:lnTo>
                  <a:pt x="646" y="309"/>
                </a:lnTo>
                <a:lnTo>
                  <a:pt x="642" y="306"/>
                </a:lnTo>
                <a:lnTo>
                  <a:pt x="639" y="304"/>
                </a:lnTo>
                <a:lnTo>
                  <a:pt x="634" y="304"/>
                </a:lnTo>
                <a:lnTo>
                  <a:pt x="633" y="304"/>
                </a:lnTo>
                <a:lnTo>
                  <a:pt x="632" y="304"/>
                </a:lnTo>
                <a:lnTo>
                  <a:pt x="630" y="304"/>
                </a:lnTo>
                <a:lnTo>
                  <a:pt x="608" y="277"/>
                </a:lnTo>
                <a:lnTo>
                  <a:pt x="608" y="277"/>
                </a:lnTo>
                <a:lnTo>
                  <a:pt x="611" y="278"/>
                </a:lnTo>
                <a:lnTo>
                  <a:pt x="614" y="281"/>
                </a:lnTo>
                <a:lnTo>
                  <a:pt x="617" y="284"/>
                </a:lnTo>
                <a:lnTo>
                  <a:pt x="623" y="287"/>
                </a:lnTo>
                <a:lnTo>
                  <a:pt x="627" y="290"/>
                </a:lnTo>
                <a:lnTo>
                  <a:pt x="636" y="294"/>
                </a:lnTo>
                <a:lnTo>
                  <a:pt x="645" y="297"/>
                </a:lnTo>
                <a:lnTo>
                  <a:pt x="652" y="300"/>
                </a:lnTo>
                <a:lnTo>
                  <a:pt x="655" y="300"/>
                </a:lnTo>
                <a:lnTo>
                  <a:pt x="679" y="304"/>
                </a:lnTo>
                <a:lnTo>
                  <a:pt x="679" y="306"/>
                </a:lnTo>
                <a:lnTo>
                  <a:pt x="682" y="306"/>
                </a:lnTo>
                <a:lnTo>
                  <a:pt x="685" y="309"/>
                </a:lnTo>
                <a:lnTo>
                  <a:pt x="690" y="310"/>
                </a:lnTo>
                <a:lnTo>
                  <a:pt x="695" y="314"/>
                </a:lnTo>
                <a:lnTo>
                  <a:pt x="701" y="317"/>
                </a:lnTo>
                <a:lnTo>
                  <a:pt x="704" y="319"/>
                </a:lnTo>
                <a:lnTo>
                  <a:pt x="705" y="320"/>
                </a:lnTo>
                <a:lnTo>
                  <a:pt x="710" y="371"/>
                </a:lnTo>
                <a:lnTo>
                  <a:pt x="704" y="426"/>
                </a:lnTo>
                <a:lnTo>
                  <a:pt x="692" y="478"/>
                </a:lnTo>
                <a:lnTo>
                  <a:pt x="672" y="526"/>
                </a:lnTo>
                <a:lnTo>
                  <a:pt x="645" y="571"/>
                </a:lnTo>
                <a:lnTo>
                  <a:pt x="610" y="610"/>
                </a:lnTo>
                <a:close/>
              </a:path>
            </a:pathLst>
          </a:custGeom>
          <a:solidFill>
            <a:srgbClr val="4D4D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84018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1B5C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Appendix</a:t>
            </a:r>
          </a:p>
        </p:txBody>
      </p:sp>
    </p:spTree>
    <p:extLst>
      <p:ext uri="{BB962C8B-B14F-4D97-AF65-F5344CB8AC3E}">
        <p14:creationId xmlns:p14="http://schemas.microsoft.com/office/powerpoint/2010/main" val="2831425382"/>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 name="Chart 47"/>
          <p:cNvGraphicFramePr/>
          <p:nvPr>
            <p:extLst>
              <p:ext uri="{D42A27DB-BD31-4B8C-83A1-F6EECF244321}">
                <p14:modId xmlns:p14="http://schemas.microsoft.com/office/powerpoint/2010/main" val="2918702055"/>
              </p:ext>
            </p:extLst>
          </p:nvPr>
        </p:nvGraphicFramePr>
        <p:xfrm>
          <a:off x="222739" y="1773912"/>
          <a:ext cx="8886428" cy="43905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0" name="Table 49"/>
          <p:cNvGraphicFramePr>
            <a:graphicFrameLocks noGrp="1"/>
          </p:cNvGraphicFramePr>
          <p:nvPr>
            <p:extLst>
              <p:ext uri="{D42A27DB-BD31-4B8C-83A1-F6EECF244321}">
                <p14:modId xmlns:p14="http://schemas.microsoft.com/office/powerpoint/2010/main" val="1352603468"/>
              </p:ext>
            </p:extLst>
          </p:nvPr>
        </p:nvGraphicFramePr>
        <p:xfrm>
          <a:off x="9198100" y="1473200"/>
          <a:ext cx="2266312" cy="4246881"/>
        </p:xfrm>
        <a:graphic>
          <a:graphicData uri="http://schemas.openxmlformats.org/drawingml/2006/table">
            <a:tbl>
              <a:tblPr/>
              <a:tblGrid>
                <a:gridCol w="533238">
                  <a:extLst>
                    <a:ext uri="{9D8B030D-6E8A-4147-A177-3AD203B41FA5}">
                      <a16:colId xmlns:a16="http://schemas.microsoft.com/office/drawing/2014/main" val="20000"/>
                    </a:ext>
                  </a:extLst>
                </a:gridCol>
                <a:gridCol w="533238">
                  <a:extLst>
                    <a:ext uri="{9D8B030D-6E8A-4147-A177-3AD203B41FA5}">
                      <a16:colId xmlns:a16="http://schemas.microsoft.com/office/drawing/2014/main" val="20001"/>
                    </a:ext>
                  </a:extLst>
                </a:gridCol>
                <a:gridCol w="622145">
                  <a:extLst>
                    <a:ext uri="{9D8B030D-6E8A-4147-A177-3AD203B41FA5}">
                      <a16:colId xmlns:a16="http://schemas.microsoft.com/office/drawing/2014/main" val="20002"/>
                    </a:ext>
                  </a:extLst>
                </a:gridCol>
                <a:gridCol w="577691">
                  <a:extLst>
                    <a:ext uri="{9D8B030D-6E8A-4147-A177-3AD203B41FA5}">
                      <a16:colId xmlns:a16="http://schemas.microsoft.com/office/drawing/2014/main" val="20003"/>
                    </a:ext>
                  </a:extLst>
                </a:gridCol>
              </a:tblGrid>
              <a:tr h="343587">
                <a:tc>
                  <a:txBody>
                    <a:bodyPr/>
                    <a:lstStyle/>
                    <a:p>
                      <a:pPr marL="0" algn="ctr" defTabSz="914400" rtl="0" eaLnBrk="1" fontAlgn="b" latinLnBrk="0" hangingPunct="1">
                        <a:lnSpc>
                          <a:spcPts val="2050"/>
                        </a:lnSpc>
                      </a:pPr>
                      <a:r>
                        <a:rPr lang="en-US" sz="1200" b="1" i="1" u="none" strike="noStrike" kern="1200" dirty="0">
                          <a:solidFill>
                            <a:schemeClr val="tx1"/>
                          </a:solidFill>
                          <a:effectLst/>
                          <a:latin typeface="+mn-lt"/>
                          <a:ea typeface="+mn-ea"/>
                          <a:cs typeface="+mn-cs"/>
                        </a:rPr>
                        <a:t>2018 </a:t>
                      </a:r>
                    </a:p>
                  </a:txBody>
                  <a:tcPr marL="0" marR="0" marT="0" marB="0" anchor="b">
                    <a:lnL>
                      <a:noFill/>
                    </a:lnL>
                    <a:lnR>
                      <a:noFill/>
                    </a:lnR>
                    <a:lnT>
                      <a:noFill/>
                    </a:lnT>
                    <a:lnB>
                      <a:noFill/>
                    </a:lnB>
                  </a:tcPr>
                </a:tc>
                <a:tc>
                  <a:txBody>
                    <a:bodyPr/>
                    <a:lstStyle/>
                    <a:p>
                      <a:pPr marL="0" algn="ctr" defTabSz="914400" rtl="0" eaLnBrk="1" fontAlgn="b" latinLnBrk="0" hangingPunct="1">
                        <a:lnSpc>
                          <a:spcPts val="2050"/>
                        </a:lnSpc>
                      </a:pPr>
                      <a:r>
                        <a:rPr lang="en-US" sz="1200" b="1" i="1" u="none" strike="noStrike" kern="1200" dirty="0">
                          <a:solidFill>
                            <a:schemeClr val="tx1"/>
                          </a:solidFill>
                          <a:effectLst/>
                          <a:latin typeface="+mn-lt"/>
                          <a:ea typeface="+mn-ea"/>
                          <a:cs typeface="+mn-cs"/>
                        </a:rPr>
                        <a:t>2017</a:t>
                      </a:r>
                    </a:p>
                  </a:txBody>
                  <a:tcPr marL="0" marR="0" marT="0" marB="0" anchor="b">
                    <a:lnL>
                      <a:noFill/>
                    </a:lnL>
                    <a:lnR>
                      <a:noFill/>
                    </a:lnR>
                    <a:lnT>
                      <a:noFill/>
                    </a:lnT>
                    <a:lnB>
                      <a:noFill/>
                    </a:lnB>
                  </a:tcPr>
                </a:tc>
                <a:tc>
                  <a:txBody>
                    <a:bodyPr/>
                    <a:lstStyle/>
                    <a:p>
                      <a:pPr marL="0" algn="ctr" defTabSz="914400" rtl="0" eaLnBrk="1" fontAlgn="b" latinLnBrk="0" hangingPunct="1">
                        <a:lnSpc>
                          <a:spcPts val="2050"/>
                        </a:lnSpc>
                      </a:pPr>
                      <a:r>
                        <a:rPr lang="en-US" sz="1200" b="1" i="1" u="none" strike="noStrike" kern="1200" dirty="0">
                          <a:solidFill>
                            <a:schemeClr val="tx1"/>
                          </a:solidFill>
                          <a:effectLst/>
                          <a:latin typeface="+mn-lt"/>
                          <a:ea typeface="+mn-ea"/>
                          <a:cs typeface="+mn-cs"/>
                        </a:rPr>
                        <a:t>2016</a:t>
                      </a:r>
                    </a:p>
                  </a:txBody>
                  <a:tcPr marL="0" marR="0" marT="0" marB="0" anchor="b">
                    <a:lnL>
                      <a:noFill/>
                    </a:lnL>
                    <a:lnR>
                      <a:noFill/>
                    </a:lnR>
                    <a:lnT>
                      <a:noFill/>
                    </a:lnT>
                    <a:lnB>
                      <a:noFill/>
                    </a:lnB>
                  </a:tcPr>
                </a:tc>
                <a:tc>
                  <a:txBody>
                    <a:bodyPr/>
                    <a:lstStyle/>
                    <a:p>
                      <a:pPr algn="ctr" fontAlgn="b">
                        <a:lnSpc>
                          <a:spcPts val="2050"/>
                        </a:lnSpc>
                      </a:pPr>
                      <a:r>
                        <a:rPr lang="en-US" sz="1200" b="1" i="1" u="none" strike="noStrike" dirty="0">
                          <a:solidFill>
                            <a:schemeClr val="tx1"/>
                          </a:solidFill>
                          <a:effectLst/>
                          <a:latin typeface="+mn-lt"/>
                        </a:rPr>
                        <a:t>2015</a:t>
                      </a:r>
                    </a:p>
                  </a:txBody>
                  <a:tcPr marL="0" marR="0" marT="0" marB="0" anchor="b">
                    <a:lnL>
                      <a:noFill/>
                    </a:lnL>
                    <a:lnR>
                      <a:noFill/>
                    </a:lnR>
                    <a:lnT>
                      <a:noFill/>
                    </a:lnT>
                    <a:lnB>
                      <a:noFill/>
                    </a:lnB>
                  </a:tcPr>
                </a:tc>
                <a:extLst>
                  <a:ext uri="{0D108BD9-81ED-4DB2-BD59-A6C34878D82A}">
                    <a16:rowId xmlns:a16="http://schemas.microsoft.com/office/drawing/2014/main" val="10000"/>
                  </a:ext>
                </a:extLst>
              </a:tr>
              <a:tr h="566029">
                <a:tc>
                  <a:txBody>
                    <a:bodyPr/>
                    <a:lstStyle/>
                    <a:p>
                      <a:pPr algn="ctr" fontAlgn="b">
                        <a:lnSpc>
                          <a:spcPts val="2050"/>
                        </a:lnSpc>
                      </a:pPr>
                      <a:r>
                        <a:rPr lang="en-US" sz="1200" b="0" i="1" u="none" strike="noStrike">
                          <a:solidFill>
                            <a:srgbClr val="000000"/>
                          </a:solidFill>
                          <a:effectLst/>
                          <a:latin typeface="+mn-lt"/>
                        </a:rPr>
                        <a:t>88%</a:t>
                      </a:r>
                      <a:endParaRPr lang="en-US" sz="1200" b="0" i="1" u="none" strike="noStrike" dirty="0">
                        <a:solidFill>
                          <a:srgbClr val="000000"/>
                        </a:solidFill>
                        <a:effectLst/>
                        <a:latin typeface="+mn-lt"/>
                      </a:endParaRP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80%</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88%</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82%</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315232">
                <a:tc>
                  <a:txBody>
                    <a:bodyPr/>
                    <a:lstStyle/>
                    <a:p>
                      <a:pPr algn="ctr" fontAlgn="b">
                        <a:lnSpc>
                          <a:spcPts val="2050"/>
                        </a:lnSpc>
                      </a:pPr>
                      <a:r>
                        <a:rPr lang="en-US" sz="1200" b="0" i="1" u="none" strike="noStrike" dirty="0">
                          <a:solidFill>
                            <a:srgbClr val="000000"/>
                          </a:solidFill>
                          <a:effectLst/>
                          <a:latin typeface="+mn-lt"/>
                        </a:rPr>
                        <a:t>92%</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91%</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93%</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90%</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528775">
                <a:tc>
                  <a:txBody>
                    <a:bodyPr/>
                    <a:lstStyle/>
                    <a:p>
                      <a:pPr algn="ctr" fontAlgn="b">
                        <a:lnSpc>
                          <a:spcPts val="2050"/>
                        </a:lnSpc>
                      </a:pPr>
                      <a:r>
                        <a:rPr lang="en-US" sz="1200" b="0" i="1" u="none" strike="noStrike" dirty="0">
                          <a:solidFill>
                            <a:srgbClr val="000000"/>
                          </a:solidFill>
                          <a:effectLst/>
                          <a:latin typeface="+mn-lt"/>
                        </a:rPr>
                        <a:t>87%</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83%</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87%</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79%</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376246">
                <a:tc>
                  <a:txBody>
                    <a:bodyPr/>
                    <a:lstStyle/>
                    <a:p>
                      <a:pPr algn="ctr" fontAlgn="b">
                        <a:lnSpc>
                          <a:spcPts val="2050"/>
                        </a:lnSpc>
                      </a:pPr>
                      <a:r>
                        <a:rPr lang="en-US" sz="1200" b="0" i="1" u="none" strike="noStrike" dirty="0">
                          <a:solidFill>
                            <a:srgbClr val="000000"/>
                          </a:solidFill>
                          <a:effectLst/>
                          <a:latin typeface="+mn-lt"/>
                        </a:rPr>
                        <a:t>87%</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83%</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85%</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79%</a:t>
                      </a: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443188">
                <a:tc>
                  <a:txBody>
                    <a:bodyPr/>
                    <a:lstStyle/>
                    <a:p>
                      <a:pPr algn="ctr" fontAlgn="b">
                        <a:lnSpc>
                          <a:spcPts val="2050"/>
                        </a:lnSpc>
                      </a:pPr>
                      <a:r>
                        <a:rPr lang="en-US" sz="1200" b="0" i="1" u="none" strike="noStrike" dirty="0">
                          <a:solidFill>
                            <a:srgbClr val="000000"/>
                          </a:solidFill>
                          <a:effectLst/>
                          <a:latin typeface="+mn-lt"/>
                        </a:rPr>
                        <a:t>85%</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78%</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87%</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77%</a:t>
                      </a: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r h="467766">
                <a:tc>
                  <a:txBody>
                    <a:bodyPr/>
                    <a:lstStyle/>
                    <a:p>
                      <a:pPr algn="ctr" fontAlgn="b">
                        <a:lnSpc>
                          <a:spcPts val="2050"/>
                        </a:lnSpc>
                      </a:pPr>
                      <a:r>
                        <a:rPr lang="en-US" sz="1200" b="0" i="1" u="none" strike="noStrike" dirty="0">
                          <a:solidFill>
                            <a:srgbClr val="000000"/>
                          </a:solidFill>
                          <a:effectLst/>
                          <a:latin typeface="+mn-lt"/>
                        </a:rPr>
                        <a:t>78%</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74%</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N/A</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N/A</a:t>
                      </a: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380481">
                <a:tc>
                  <a:txBody>
                    <a:bodyPr/>
                    <a:lstStyle/>
                    <a:p>
                      <a:pPr algn="ctr" fontAlgn="b">
                        <a:lnSpc>
                          <a:spcPts val="2050"/>
                        </a:lnSpc>
                      </a:pPr>
                      <a:r>
                        <a:rPr lang="en-US" sz="1200" b="0" i="1" u="none" strike="noStrike" dirty="0">
                          <a:solidFill>
                            <a:srgbClr val="000000"/>
                          </a:solidFill>
                          <a:effectLst/>
                          <a:latin typeface="+mn-lt"/>
                        </a:rPr>
                        <a:t>78%</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72%</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 77%</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70%</a:t>
                      </a:r>
                    </a:p>
                  </a:txBody>
                  <a:tcPr marL="9525" marR="9525" marT="9525" marB="0" anchor="ctr">
                    <a:lnL>
                      <a:noFill/>
                    </a:lnL>
                    <a:lnR>
                      <a:noFill/>
                    </a:lnR>
                    <a:lnT>
                      <a:noFill/>
                    </a:lnT>
                    <a:lnB>
                      <a:noFill/>
                    </a:lnB>
                  </a:tcPr>
                </a:tc>
                <a:extLst>
                  <a:ext uri="{0D108BD9-81ED-4DB2-BD59-A6C34878D82A}">
                    <a16:rowId xmlns:a16="http://schemas.microsoft.com/office/drawing/2014/main" val="10007"/>
                  </a:ext>
                </a:extLst>
              </a:tr>
              <a:tr h="428995">
                <a:tc>
                  <a:txBody>
                    <a:bodyPr/>
                    <a:lstStyle/>
                    <a:p>
                      <a:pPr algn="ctr" fontAlgn="b">
                        <a:lnSpc>
                          <a:spcPts val="2050"/>
                        </a:lnSpc>
                      </a:pPr>
                      <a:r>
                        <a:rPr lang="en-US" sz="1200" b="0" i="1" u="none" strike="noStrike" dirty="0">
                          <a:solidFill>
                            <a:srgbClr val="000000"/>
                          </a:solidFill>
                          <a:effectLst/>
                          <a:latin typeface="+mn-lt"/>
                        </a:rPr>
                        <a:t>77%</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71%</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N/A</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N/A</a:t>
                      </a:r>
                    </a:p>
                  </a:txBody>
                  <a:tcPr marL="9525" marR="9525" marT="9525" marB="0" anchor="ctr">
                    <a:lnL>
                      <a:noFill/>
                    </a:lnL>
                    <a:lnR>
                      <a:noFill/>
                    </a:lnR>
                    <a:lnT>
                      <a:noFill/>
                    </a:lnT>
                    <a:lnB>
                      <a:noFill/>
                    </a:lnB>
                  </a:tcPr>
                </a:tc>
                <a:extLst>
                  <a:ext uri="{0D108BD9-81ED-4DB2-BD59-A6C34878D82A}">
                    <a16:rowId xmlns:a16="http://schemas.microsoft.com/office/drawing/2014/main" val="10008"/>
                  </a:ext>
                </a:extLst>
              </a:tr>
              <a:tr h="396582">
                <a:tc>
                  <a:txBody>
                    <a:bodyPr/>
                    <a:lstStyle/>
                    <a:p>
                      <a:pPr algn="ctr" fontAlgn="b">
                        <a:lnSpc>
                          <a:spcPts val="2050"/>
                        </a:lnSpc>
                      </a:pPr>
                      <a:r>
                        <a:rPr lang="en-US" sz="1200" b="0" i="1" u="none" strike="noStrike" dirty="0">
                          <a:solidFill>
                            <a:srgbClr val="000000"/>
                          </a:solidFill>
                          <a:effectLst/>
                          <a:latin typeface="+mn-lt"/>
                        </a:rPr>
                        <a:t>61%</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55%</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53%</a:t>
                      </a:r>
                    </a:p>
                  </a:txBody>
                  <a:tcPr marL="9525" marR="9525" marT="9525" marB="0" anchor="ctr">
                    <a:lnL>
                      <a:noFill/>
                    </a:lnL>
                    <a:lnR>
                      <a:noFill/>
                    </a:lnR>
                    <a:lnT>
                      <a:noFill/>
                    </a:lnT>
                    <a:lnB>
                      <a:noFill/>
                    </a:lnB>
                  </a:tcPr>
                </a:tc>
                <a:tc>
                  <a:txBody>
                    <a:bodyPr/>
                    <a:lstStyle/>
                    <a:p>
                      <a:pPr algn="ctr" fontAlgn="b">
                        <a:lnSpc>
                          <a:spcPts val="2050"/>
                        </a:lnSpc>
                      </a:pPr>
                      <a:r>
                        <a:rPr lang="en-US" sz="1200" b="0" i="1" u="none" strike="noStrike" dirty="0">
                          <a:solidFill>
                            <a:srgbClr val="000000"/>
                          </a:solidFill>
                          <a:effectLst/>
                          <a:latin typeface="+mn-lt"/>
                        </a:rPr>
                        <a:t>N/A</a:t>
                      </a:r>
                    </a:p>
                  </a:txBody>
                  <a:tcPr marL="9525" marR="9525" marT="9525" marB="0" anchor="ctr">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10" name="Object 9" hidden="1"/>
          <p:cNvGraphicFramePr>
            <a:graphicFrameLocks noChangeAspect="1"/>
          </p:cNvGraphicFramePr>
          <p:nvPr>
            <p:custDataLst>
              <p:tags r:id="rId2"/>
            </p:custDataLst>
            <p:extLst/>
          </p:nvPr>
        </p:nvGraphicFramePr>
        <p:xfrm>
          <a:off x="1525589" y="1589"/>
          <a:ext cx="1587" cy="1587"/>
        </p:xfrm>
        <a:graphic>
          <a:graphicData uri="http://schemas.openxmlformats.org/presentationml/2006/ole">
            <mc:AlternateContent xmlns:mc="http://schemas.openxmlformats.org/markup-compatibility/2006">
              <mc:Choice xmlns:v="urn:schemas-microsoft-com:vml" Requires="v">
                <p:oleObj spid="_x0000_s22663"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25589" y="1589"/>
                        <a:ext cx="1587" cy="1587"/>
                      </a:xfrm>
                      <a:prstGeom prst="rect">
                        <a:avLst/>
                      </a:prstGeom>
                    </p:spPr>
                  </p:pic>
                </p:oleObj>
              </mc:Fallback>
            </mc:AlternateContent>
          </a:graphicData>
        </a:graphic>
      </p:graphicFrame>
      <p:sp>
        <p:nvSpPr>
          <p:cNvPr id="2" name="Title 1"/>
          <p:cNvSpPr>
            <a:spLocks noGrp="1"/>
          </p:cNvSpPr>
          <p:nvPr>
            <p:ph type="title"/>
          </p:nvPr>
        </p:nvSpPr>
        <p:spPr>
          <a:xfrm>
            <a:off x="585057" y="268832"/>
            <a:ext cx="11389553" cy="533400"/>
          </a:xfrm>
        </p:spPr>
        <p:txBody>
          <a:bodyPr>
            <a:noAutofit/>
          </a:bodyPr>
          <a:lstStyle/>
          <a:p>
            <a:r>
              <a:rPr lang="en-US" sz="2400" dirty="0"/>
              <a:t>Consumers are more concerned about nearly all of the purchase considerations listed than last year.</a:t>
            </a:r>
            <a:endParaRPr lang="en-US" sz="2400" i="1" dirty="0"/>
          </a:p>
        </p:txBody>
      </p:sp>
      <p:sp>
        <p:nvSpPr>
          <p:cNvPr id="4" name="Text Placeholder 3"/>
          <p:cNvSpPr>
            <a:spLocks noGrp="1"/>
          </p:cNvSpPr>
          <p:nvPr>
            <p:ph type="body" sz="quarter" idx="10"/>
          </p:nvPr>
        </p:nvSpPr>
        <p:spPr>
          <a:xfrm>
            <a:off x="585057" y="6205538"/>
            <a:ext cx="8524109" cy="390525"/>
          </a:xfrm>
        </p:spPr>
        <p:txBody>
          <a:bodyPr/>
          <a:lstStyle/>
          <a:p>
            <a:pPr>
              <a:spcBef>
                <a:spcPts val="0"/>
              </a:spcBef>
            </a:pPr>
            <a:r>
              <a:rPr lang="en-US" sz="800" dirty="0"/>
              <a:t>C11.  How concerned are you about each of the following when purchasing chicken? </a:t>
            </a:r>
          </a:p>
        </p:txBody>
      </p:sp>
      <p:sp>
        <p:nvSpPr>
          <p:cNvPr id="12" name="Text Placeholder 3"/>
          <p:cNvSpPr txBox="1">
            <a:spLocks/>
          </p:cNvSpPr>
          <p:nvPr/>
        </p:nvSpPr>
        <p:spPr>
          <a:xfrm>
            <a:off x="8895615" y="1165285"/>
            <a:ext cx="3078995" cy="390525"/>
          </a:xfrm>
          <a:prstGeom prst="rect">
            <a:avLst/>
          </a:prstGeom>
        </p:spPr>
        <p:txBody>
          <a:bodyPr vert="horz" lIns="45720" tIns="45720" rIns="45720" bIns="45720" rtlCol="0" anchor="b" anchorCtr="0">
            <a:noAutofit/>
          </a:bodyPr>
          <a:lstStyle>
            <a:lvl1pPr marL="0" indent="0" algn="l" defTabSz="685800" rtl="0" eaLnBrk="1" latinLnBrk="0" hangingPunct="1">
              <a:spcBef>
                <a:spcPct val="20000"/>
              </a:spcBef>
              <a:buClr>
                <a:srgbClr val="2DAFD7"/>
              </a:buClr>
              <a:buFontTx/>
              <a:buNone/>
              <a:defRPr lang="en-US" sz="1000" b="0" i="1" kern="1200" smtClean="0">
                <a:solidFill>
                  <a:schemeClr val="tx1"/>
                </a:solidFill>
                <a:latin typeface="Arial" panose="020B0604020202020204" pitchFamily="34" charset="0"/>
                <a:ea typeface="+mj-ea"/>
                <a:cs typeface="Arial" panose="020B0604020202020204" pitchFamily="34" charset="0"/>
              </a:defRPr>
            </a:lvl1pPr>
            <a:lvl2pPr marL="557213" indent="-214313"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2pPr>
            <a:lvl3pPr marL="942975" indent="-257175"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3pPr>
            <a:lvl4pPr marL="1200150" indent="-171450" algn="l" defTabSz="685800" rtl="0" eaLnBrk="1" latinLnBrk="0" hangingPunct="1">
              <a:spcBef>
                <a:spcPct val="20000"/>
              </a:spcBef>
              <a:buClr>
                <a:srgbClr val="2DAFD7"/>
              </a:buClr>
              <a:buFont typeface="Courier New" panose="02070309020205020404" pitchFamily="49" charset="0"/>
              <a:buChar char="o"/>
              <a:defRPr lang="en-US" sz="1800" kern="1200" smtClean="0">
                <a:solidFill>
                  <a:schemeClr val="tx1"/>
                </a:solidFill>
                <a:latin typeface="+mn-lt"/>
                <a:ea typeface="+mn-ea"/>
                <a:cs typeface="+mn-cs"/>
              </a:defRPr>
            </a:lvl4pPr>
            <a:lvl5pPr marL="1543050" indent="-171450" algn="l" defTabSz="685800" rtl="0" eaLnBrk="1" latinLnBrk="0" hangingPunct="1">
              <a:spcBef>
                <a:spcPct val="20000"/>
              </a:spcBef>
              <a:buClr>
                <a:srgbClr val="2DAFD7"/>
              </a:buClr>
              <a:buFont typeface="Courier New" panose="02070309020205020404" pitchFamily="49" charset="0"/>
              <a:buChar char="o"/>
              <a:defRPr lang="en-US" sz="18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spcBef>
                <a:spcPts val="0"/>
              </a:spcBef>
            </a:pPr>
            <a:r>
              <a:rPr lang="en-US" sz="1200" b="1" dirty="0"/>
              <a:t>Extremely/Very/Somewhat Concerned</a:t>
            </a:r>
          </a:p>
        </p:txBody>
      </p:sp>
      <p:sp>
        <p:nvSpPr>
          <p:cNvPr id="33" name="Title 1"/>
          <p:cNvSpPr txBox="1">
            <a:spLocks/>
          </p:cNvSpPr>
          <p:nvPr/>
        </p:nvSpPr>
        <p:spPr>
          <a:xfrm>
            <a:off x="517692" y="1141513"/>
            <a:ext cx="8253045" cy="533400"/>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US" sz="2800" b="0" kern="1200" dirty="0">
                <a:solidFill>
                  <a:srgbClr val="00BEE6"/>
                </a:solidFill>
                <a:latin typeface="Arial" panose="020B0604020202020204" pitchFamily="34" charset="0"/>
                <a:ea typeface="+mj-ea"/>
                <a:cs typeface="Arial" panose="020B0604020202020204" pitchFamily="34" charset="0"/>
              </a:defRPr>
            </a:lvl1pPr>
          </a:lstStyle>
          <a:p>
            <a:r>
              <a:rPr lang="en-US" sz="1600" b="1" dirty="0">
                <a:solidFill>
                  <a:schemeClr val="tx1"/>
                </a:solidFill>
              </a:rPr>
              <a:t>Chicken Purchase Concerns</a:t>
            </a:r>
          </a:p>
          <a:p>
            <a:r>
              <a:rPr lang="en-US" sz="1200" i="1" dirty="0">
                <a:solidFill>
                  <a:schemeClr val="tx1"/>
                </a:solidFill>
              </a:rPr>
              <a:t>Base: Purchase </a:t>
            </a:r>
            <a:r>
              <a:rPr lang="en-US" sz="1200" i="1">
                <a:solidFill>
                  <a:schemeClr val="tx1"/>
                </a:solidFill>
              </a:rPr>
              <a:t>Chicken (964) </a:t>
            </a:r>
            <a:endParaRPr lang="en-US" sz="1200" i="1" dirty="0">
              <a:solidFill>
                <a:schemeClr val="tx1"/>
              </a:solidFill>
            </a:endParaRPr>
          </a:p>
        </p:txBody>
      </p:sp>
      <p:sp>
        <p:nvSpPr>
          <p:cNvPr id="46" name="Rounded Rectangle 45"/>
          <p:cNvSpPr/>
          <p:nvPr/>
        </p:nvSpPr>
        <p:spPr>
          <a:xfrm>
            <a:off x="6461292" y="924063"/>
            <a:ext cx="1494197" cy="8123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Top 3 Box</a:t>
            </a:r>
          </a:p>
          <a:p>
            <a:pPr algn="ctr"/>
            <a:r>
              <a:rPr lang="en-US" dirty="0"/>
              <a:t>Scores</a:t>
            </a:r>
          </a:p>
        </p:txBody>
      </p:sp>
      <p:cxnSp>
        <p:nvCxnSpPr>
          <p:cNvPr id="53" name="Straight Arrow Connector 52"/>
          <p:cNvCxnSpPr/>
          <p:nvPr/>
        </p:nvCxnSpPr>
        <p:spPr>
          <a:xfrm flipV="1">
            <a:off x="10774715" y="2055421"/>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54" name="Straight Arrow Connector 53"/>
          <p:cNvCxnSpPr/>
          <p:nvPr/>
        </p:nvCxnSpPr>
        <p:spPr>
          <a:xfrm flipV="1">
            <a:off x="10774715" y="2478998"/>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55" name="Straight Arrow Connector 54"/>
          <p:cNvCxnSpPr/>
          <p:nvPr/>
        </p:nvCxnSpPr>
        <p:spPr>
          <a:xfrm flipV="1">
            <a:off x="10774715" y="2902575"/>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56" name="Straight Arrow Connector 55"/>
          <p:cNvCxnSpPr/>
          <p:nvPr/>
        </p:nvCxnSpPr>
        <p:spPr>
          <a:xfrm flipV="1">
            <a:off x="10774715" y="3344082"/>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57" name="Straight Arrow Connector 56"/>
          <p:cNvCxnSpPr/>
          <p:nvPr/>
        </p:nvCxnSpPr>
        <p:spPr>
          <a:xfrm flipV="1">
            <a:off x="10774715" y="3758694"/>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59" name="Straight Arrow Connector 58"/>
          <p:cNvCxnSpPr/>
          <p:nvPr/>
        </p:nvCxnSpPr>
        <p:spPr>
          <a:xfrm flipV="1">
            <a:off x="10774715" y="4641708"/>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105" name="Straight Arrow Connector 104"/>
          <p:cNvCxnSpPr/>
          <p:nvPr/>
        </p:nvCxnSpPr>
        <p:spPr>
          <a:xfrm flipV="1">
            <a:off x="9654126" y="2055421"/>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107" name="Straight Arrow Connector 106"/>
          <p:cNvCxnSpPr/>
          <p:nvPr/>
        </p:nvCxnSpPr>
        <p:spPr>
          <a:xfrm flipV="1">
            <a:off x="9654126" y="2902575"/>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108" name="Straight Arrow Connector 107"/>
          <p:cNvCxnSpPr/>
          <p:nvPr/>
        </p:nvCxnSpPr>
        <p:spPr>
          <a:xfrm flipV="1">
            <a:off x="9654126" y="3344082"/>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109" name="Straight Arrow Connector 108"/>
          <p:cNvCxnSpPr/>
          <p:nvPr/>
        </p:nvCxnSpPr>
        <p:spPr>
          <a:xfrm flipV="1">
            <a:off x="9654126" y="3758694"/>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110" name="Straight Arrow Connector 109"/>
          <p:cNvCxnSpPr/>
          <p:nvPr/>
        </p:nvCxnSpPr>
        <p:spPr>
          <a:xfrm flipV="1">
            <a:off x="9654126" y="4209166"/>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111" name="Straight Arrow Connector 110"/>
          <p:cNvCxnSpPr/>
          <p:nvPr/>
        </p:nvCxnSpPr>
        <p:spPr>
          <a:xfrm flipV="1">
            <a:off x="9654126" y="4641708"/>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112" name="Straight Arrow Connector 111"/>
          <p:cNvCxnSpPr/>
          <p:nvPr/>
        </p:nvCxnSpPr>
        <p:spPr>
          <a:xfrm flipV="1">
            <a:off x="9654126" y="5074250"/>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113" name="Straight Arrow Connector 112"/>
          <p:cNvCxnSpPr/>
          <p:nvPr/>
        </p:nvCxnSpPr>
        <p:spPr>
          <a:xfrm flipV="1">
            <a:off x="9654126" y="5461964"/>
            <a:ext cx="0" cy="137160"/>
          </a:xfrm>
          <a:prstGeom prst="straightConnector1">
            <a:avLst/>
          </a:prstGeom>
          <a:ln w="25400">
            <a:solidFill>
              <a:srgbClr val="00B050"/>
            </a:solidFill>
            <a:tailEnd type="triangle"/>
          </a:ln>
        </p:spPr>
        <p:style>
          <a:lnRef idx="1">
            <a:schemeClr val="accent3"/>
          </a:lnRef>
          <a:fillRef idx="0">
            <a:schemeClr val="accent3"/>
          </a:fillRef>
          <a:effectRef idx="0">
            <a:schemeClr val="accent3"/>
          </a:effectRef>
          <a:fontRef idx="minor">
            <a:schemeClr val="tx1"/>
          </a:fontRef>
        </p:style>
      </p:cxnSp>
      <p:cxnSp>
        <p:nvCxnSpPr>
          <p:cNvPr id="114" name="Straight Arrow Connector 113"/>
          <p:cNvCxnSpPr/>
          <p:nvPr/>
        </p:nvCxnSpPr>
        <p:spPr>
          <a:xfrm flipH="1">
            <a:off x="10201882" y="2056787"/>
            <a:ext cx="464" cy="152400"/>
          </a:xfrm>
          <a:prstGeom prst="straightConnector1">
            <a:avLst/>
          </a:prstGeom>
          <a:ln w="25400">
            <a:solidFill>
              <a:srgbClr val="FF0000"/>
            </a:solidFill>
            <a:tailEnd type="triangle"/>
          </a:ln>
        </p:spPr>
        <p:style>
          <a:lnRef idx="1">
            <a:schemeClr val="accent3"/>
          </a:lnRef>
          <a:fillRef idx="0">
            <a:schemeClr val="accent3"/>
          </a:fillRef>
          <a:effectRef idx="0">
            <a:schemeClr val="accent3"/>
          </a:effectRef>
          <a:fontRef idx="minor">
            <a:schemeClr val="tx1"/>
          </a:fontRef>
        </p:style>
      </p:cxnSp>
      <p:cxnSp>
        <p:nvCxnSpPr>
          <p:cNvPr id="115" name="Straight Arrow Connector 114"/>
          <p:cNvCxnSpPr/>
          <p:nvPr/>
        </p:nvCxnSpPr>
        <p:spPr>
          <a:xfrm flipH="1">
            <a:off x="10201882" y="2908438"/>
            <a:ext cx="464" cy="152400"/>
          </a:xfrm>
          <a:prstGeom prst="straightConnector1">
            <a:avLst/>
          </a:prstGeom>
          <a:ln w="25400">
            <a:solidFill>
              <a:srgbClr val="FF0000"/>
            </a:solidFill>
            <a:tailEnd type="triangle"/>
          </a:ln>
        </p:spPr>
        <p:style>
          <a:lnRef idx="1">
            <a:schemeClr val="accent3"/>
          </a:lnRef>
          <a:fillRef idx="0">
            <a:schemeClr val="accent3"/>
          </a:fillRef>
          <a:effectRef idx="0">
            <a:schemeClr val="accent3"/>
          </a:effectRef>
          <a:fontRef idx="minor">
            <a:schemeClr val="tx1"/>
          </a:fontRef>
        </p:style>
      </p:cxnSp>
      <p:cxnSp>
        <p:nvCxnSpPr>
          <p:cNvPr id="116" name="Straight Arrow Connector 115"/>
          <p:cNvCxnSpPr/>
          <p:nvPr/>
        </p:nvCxnSpPr>
        <p:spPr>
          <a:xfrm flipH="1">
            <a:off x="10201882" y="3778011"/>
            <a:ext cx="464" cy="152400"/>
          </a:xfrm>
          <a:prstGeom prst="straightConnector1">
            <a:avLst/>
          </a:prstGeom>
          <a:ln w="25400">
            <a:solidFill>
              <a:srgbClr val="FF0000"/>
            </a:solidFill>
            <a:tailEnd type="triangle"/>
          </a:ln>
        </p:spPr>
        <p:style>
          <a:lnRef idx="1">
            <a:schemeClr val="accent3"/>
          </a:lnRef>
          <a:fillRef idx="0">
            <a:schemeClr val="accent3"/>
          </a:fillRef>
          <a:effectRef idx="0">
            <a:schemeClr val="accent3"/>
          </a:effectRef>
          <a:fontRef idx="minor">
            <a:schemeClr val="tx1"/>
          </a:fontRef>
        </p:style>
      </p:cxnSp>
      <p:cxnSp>
        <p:nvCxnSpPr>
          <p:cNvPr id="117" name="Straight Arrow Connector 116"/>
          <p:cNvCxnSpPr/>
          <p:nvPr/>
        </p:nvCxnSpPr>
        <p:spPr>
          <a:xfrm flipH="1">
            <a:off x="10201882" y="4647590"/>
            <a:ext cx="464" cy="152400"/>
          </a:xfrm>
          <a:prstGeom prst="straightConnector1">
            <a:avLst/>
          </a:prstGeom>
          <a:ln w="25400">
            <a:solidFill>
              <a:srgbClr val="FF0000"/>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9291801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ustom Design">
  <a:themeElements>
    <a:clrScheme name="final_ORC">
      <a:dk1>
        <a:srgbClr val="00365F"/>
      </a:dk1>
      <a:lt1>
        <a:sysClr val="window" lastClr="FFFFFF"/>
      </a:lt1>
      <a:dk2>
        <a:srgbClr val="00365F"/>
      </a:dk2>
      <a:lt2>
        <a:srgbClr val="E7E6E6"/>
      </a:lt2>
      <a:accent1>
        <a:srgbClr val="57E2FF"/>
      </a:accent1>
      <a:accent2>
        <a:srgbClr val="2EA37C"/>
      </a:accent2>
      <a:accent3>
        <a:srgbClr val="00365F"/>
      </a:accent3>
      <a:accent4>
        <a:srgbClr val="1C98D5"/>
      </a:accent4>
      <a:accent5>
        <a:srgbClr val="00BEE6"/>
      </a:accent5>
      <a:accent6>
        <a:srgbClr val="005F73"/>
      </a:accent6>
      <a:hlink>
        <a:srgbClr val="57E2FF"/>
      </a:hlink>
      <a:folHlink>
        <a:srgbClr val="2EA37C"/>
      </a:folHlink>
    </a:clrScheme>
    <a:fontScheme name="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err="1" smtClean="0">
            <a:solidFill>
              <a:schemeClr val="accent5"/>
            </a:solidFill>
          </a:defRPr>
        </a:defPPr>
      </a:lstStyle>
    </a:txDef>
  </a:objectDefaults>
  <a:extraClrSchemeLst/>
  <a:extLst>
    <a:ext uri="{05A4C25C-085E-4340-85A3-A5531E510DB2}">
      <thm15:themeFamily xmlns:thm15="http://schemas.microsoft.com/office/thememl/2012/main" name="2017 Basic_ORC_Template.potx" id="{40F859D4-0E58-4E9C-BE94-1A42C884620F}" vid="{32773370-6C1C-485A-85B2-68B972596EE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Montserrat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Montserrat" panose="020F0502020204030204"/>
        <a:ea typeface=""/>
        <a:cs typeface=""/>
        <a:font script="Jpan" typeface="ＭＳ Ｐゴシック"/>
        <a:font script="Hang" typeface="맑은 고딕"/>
        <a:font script="Hans" typeface="宋体"/>
        <a:font script="Hant" typeface="新細明體"/>
        <a:font script="Arab" typeface="Montserrat"/>
        <a:font script="Hebr" typeface="Montserra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Montserrat"/>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ORCClassification xmlns="29FB6F40-2CA3-47B6-A045-E3B89819F973">Internal</ORCClassification>
    <Current_x0020_Version xmlns="3b2678b3-2bd6-4525-b8f4-432df15b4cc1">0.2</Current_x0020_Version>
    <Uploaded_x0020_to_x0020_AP xmlns="235211F8-C8BB-404D-AF3A-3BCFC3BE60C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52BDADA0BA924B8D8DD84A566F6636" ma:contentTypeVersion="3" ma:contentTypeDescription="Create a new document." ma:contentTypeScope="" ma:versionID="ad44af9440fd1efd3feffe3f0a081cfe">
  <xsd:schema xmlns:xsd="http://www.w3.org/2001/XMLSchema" xmlns:xs="http://www.w3.org/2001/XMLSchema" xmlns:p="http://schemas.microsoft.com/office/2006/metadata/properties" xmlns:ns2="29FB6F40-2CA3-47B6-A045-E3B89819F973" xmlns:ns3="3b2678b3-2bd6-4525-b8f4-432df15b4cc1" xmlns:ns4="235211F8-C8BB-404D-AF3A-3BCFC3BE60CA" targetNamespace="http://schemas.microsoft.com/office/2006/metadata/properties" ma:root="true" ma:fieldsID="cb24fd56f194d9555b3167c74c063b66" ns2:_="" ns3:_="" ns4:_="">
    <xsd:import namespace="29FB6F40-2CA3-47B6-A045-E3B89819F973"/>
    <xsd:import namespace="3b2678b3-2bd6-4525-b8f4-432df15b4cc1"/>
    <xsd:import namespace="235211F8-C8BB-404D-AF3A-3BCFC3BE60CA"/>
    <xsd:element name="properties">
      <xsd:complexType>
        <xsd:sequence>
          <xsd:element name="documentManagement">
            <xsd:complexType>
              <xsd:all>
                <xsd:element ref="ns2:ORCClassification" minOccurs="0"/>
                <xsd:element ref="ns3:Current_x0020_Version" minOccurs="0"/>
                <xsd:element ref="ns4:Uploaded_x0020_to_x0020_AP"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FB6F40-2CA3-47B6-A045-E3B89819F973" elementFormDefault="qualified">
    <xsd:import namespace="http://schemas.microsoft.com/office/2006/documentManagement/types"/>
    <xsd:import namespace="http://schemas.microsoft.com/office/infopath/2007/PartnerControls"/>
    <xsd:element name="ORCClassification" ma:index="8" nillable="true" ma:displayName="Classification" ma:default="Internal" ma:format="Dropdown" ma:internalName="ORCClassification">
      <xsd:simpleType>
        <xsd:restriction base="dms:Choice">
          <xsd:enumeration value="Highly Confidential"/>
          <xsd:enumeration value="Private"/>
          <xsd:enumeration value="Internal"/>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3b2678b3-2bd6-4525-b8f4-432df15b4cc1" elementFormDefault="qualified">
    <xsd:import namespace="http://schemas.microsoft.com/office/2006/documentManagement/types"/>
    <xsd:import namespace="http://schemas.microsoft.com/office/infopath/2007/PartnerControls"/>
    <xsd:element name="Current_x0020_Version" ma:index="9" nillable="true" ma:displayName="Current Version" ma:description="The current version number of the file in SharePoint." ma:internalName="Current_x0020_Vers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5211F8-C8BB-404D-AF3A-3BCFC3BE60CA" elementFormDefault="qualified">
    <xsd:import namespace="http://schemas.microsoft.com/office/2006/documentManagement/types"/>
    <xsd:import namespace="http://schemas.microsoft.com/office/infopath/2007/PartnerControls"/>
    <xsd:element name="Uploaded_x0020_to_x0020_AP" ma:index="10" nillable="true" ma:displayName="Uploaded to AP" ma:internalName="Uploaded_x0020_to_x0020_AP">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912823-0371-477E-BC4A-D631EEC37E00}">
  <ds:schemaRefs>
    <ds:schemaRef ds:uri="http://schemas.microsoft.com/office/2006/metadata/properties"/>
    <ds:schemaRef ds:uri="3b2678b3-2bd6-4525-b8f4-432df15b4cc1"/>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235211F8-C8BB-404D-AF3A-3BCFC3BE60CA"/>
    <ds:schemaRef ds:uri="http://purl.org/dc/elements/1.1/"/>
    <ds:schemaRef ds:uri="29FB6F40-2CA3-47B6-A045-E3B89819F973"/>
    <ds:schemaRef ds:uri="http://www.w3.org/XML/1998/namespace"/>
    <ds:schemaRef ds:uri="http://purl.org/dc/dcmitype/"/>
  </ds:schemaRefs>
</ds:datastoreItem>
</file>

<file path=customXml/itemProps2.xml><?xml version="1.0" encoding="utf-8"?>
<ds:datastoreItem xmlns:ds="http://schemas.openxmlformats.org/officeDocument/2006/customXml" ds:itemID="{D3AB148A-9E8C-4A93-B5A8-7382855CEE2A}">
  <ds:schemaRefs>
    <ds:schemaRef ds:uri="http://schemas.microsoft.com/sharepoint/v3/contenttype/forms"/>
  </ds:schemaRefs>
</ds:datastoreItem>
</file>

<file path=customXml/itemProps3.xml><?xml version="1.0" encoding="utf-8"?>
<ds:datastoreItem xmlns:ds="http://schemas.openxmlformats.org/officeDocument/2006/customXml" ds:itemID="{3D5ACA51-30BA-4ECC-80C3-69228A2719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FB6F40-2CA3-47B6-A045-E3B89819F973"/>
    <ds:schemaRef ds:uri="3b2678b3-2bd6-4525-b8f4-432df15b4cc1"/>
    <ds:schemaRef ds:uri="235211F8-C8BB-404D-AF3A-3BCFC3BE60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2017 Basic_ORC_Template1</Template>
  <TotalTime>7036</TotalTime>
  <Words>2227</Words>
  <Application>Microsoft Office PowerPoint</Application>
  <PresentationFormat>Widescreen</PresentationFormat>
  <Paragraphs>486</Paragraphs>
  <Slides>27</Slides>
  <Notes>10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3</vt:i4>
      </vt:variant>
      <vt:variant>
        <vt:lpstr>Slide Titles</vt:lpstr>
      </vt:variant>
      <vt:variant>
        <vt:i4>27</vt:i4>
      </vt:variant>
    </vt:vector>
  </HeadingPairs>
  <TitlesOfParts>
    <vt:vector size="36" baseType="lpstr">
      <vt:lpstr>Arial</vt:lpstr>
      <vt:lpstr>Calibri</vt:lpstr>
      <vt:lpstr>Courier New</vt:lpstr>
      <vt:lpstr>Montserrat</vt:lpstr>
      <vt:lpstr>Wingdings</vt:lpstr>
      <vt:lpstr>Custom Design</vt:lpstr>
      <vt:lpstr>Document</vt:lpstr>
      <vt:lpstr>think-cell Slide</vt:lpstr>
      <vt:lpstr>Worksheet</vt:lpstr>
      <vt:lpstr>US Chicken Consumption</vt:lpstr>
      <vt:lpstr>PowerPoint Presentation</vt:lpstr>
      <vt:lpstr>Project Background</vt:lpstr>
      <vt:lpstr>PowerPoint Presentation</vt:lpstr>
      <vt:lpstr>Insights &amp; Implications</vt:lpstr>
      <vt:lpstr>Executive Summary</vt:lpstr>
      <vt:lpstr>Consumption Behavior</vt:lpstr>
      <vt:lpstr>Chicken consumption remains high, bouncing back from the dip seen last year.  </vt:lpstr>
      <vt:lpstr>Consumers anticipate eating more chicken from both supermarkets and food service establishments in the next 12 months.</vt:lpstr>
      <vt:lpstr>The majority of consumers purchase chicken at least weekly.</vt:lpstr>
      <vt:lpstr>Choosing Chicken versus Plant-Based Proteins</vt:lpstr>
      <vt:lpstr>Consumers continue to choose chicken over other meat because it’s versatile and convenient.  Fewer choose chicken because it’s healthy and low in fat than last year.</vt:lpstr>
      <vt:lpstr>Nearly half of consumers purchase plant-based proteins over chicken for a meal.</vt:lpstr>
      <vt:lpstr>Of those who choose a plant-based protein over chicken, nearly half do so because they believe it’s a healthy alternative.  The majority are influenced by a dining partner’s meal choice to choose a non-meat meal at least sometimes.</vt:lpstr>
      <vt:lpstr>Purchase Concerns, Knowledge Levels and  Desire for Information</vt:lpstr>
      <vt:lpstr>Two-thirds of consumers consider themselves to be very or somewhat knowledgeable about the care of chickens.  Those who are not at all knowledgeable declined from last year.</vt:lpstr>
      <vt:lpstr>Consumers are more concerned about all of the purchase considerations listed than last year, which is the first time for these increases.</vt:lpstr>
      <vt:lpstr>The majority of consumers who are concerned about the listed considerations would be more likely to purchase chicken if their concerns are addressed.</vt:lpstr>
      <vt:lpstr>Consumers want more information about the chicken they buy and eat.  </vt:lpstr>
      <vt:lpstr>If provided with more information, the majority would buy more chicken.  The preferred source is the product package.</vt:lpstr>
      <vt:lpstr>Demographic Profile Across Key Segments</vt:lpstr>
      <vt:lpstr>US Incidence Overview</vt:lpstr>
      <vt:lpstr>PowerPoint Presentation</vt:lpstr>
      <vt:lpstr>Demographics</vt:lpstr>
      <vt:lpstr>Demographics</vt:lpstr>
      <vt:lpstr>Appendix</vt:lpstr>
      <vt:lpstr>Consumers are more concerned about nearly all of the purchase considerations listed than last year.</vt:lpstr>
    </vt:vector>
  </TitlesOfParts>
  <Company>ORC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Miller</dc:creator>
  <cp:lastModifiedBy>Joyce Neth</cp:lastModifiedBy>
  <cp:revision>438</cp:revision>
  <cp:lastPrinted>2018-06-15T14:35:45Z</cp:lastPrinted>
  <dcterms:created xsi:type="dcterms:W3CDTF">2017-05-22T19:46:08Z</dcterms:created>
  <dcterms:modified xsi:type="dcterms:W3CDTF">2018-07-19T20:42:36Z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0x010100BD52BDADA0BA924B8D8DD84A566F6636</vt:lpwstr>
  </property>
</Properties>
</file>